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gtXTb9W3R397M+26dAJbxQl1tc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813D01-B335-481C-B0EE-D4450A18B9F7}">
  <a:tblStyle styleId="{78813D01-B335-481C-B0EE-D4450A18B9F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6C89714-1BD1-435D-A834-66B36D5722C1}"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0"/>
          <p:cNvSpPr txBox="1"/>
          <p:nvPr/>
        </p:nvSpPr>
        <p:spPr>
          <a:xfrm>
            <a:off x="2432331" y="3196192"/>
            <a:ext cx="87831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5400"/>
              <a:buFont typeface="Arial"/>
              <a:buNone/>
            </a:pPr>
            <a:r>
              <a:rPr b="1" i="0" lang="en-AU" sz="5400" u="none" cap="none" strike="noStrike">
                <a:solidFill>
                  <a:srgbClr val="00C165"/>
                </a:solidFill>
                <a:latin typeface="Arial"/>
                <a:ea typeface="Arial"/>
                <a:cs typeface="Arial"/>
                <a:sym typeface="Arial"/>
              </a:rPr>
              <a:t>ما هو الشلل الدماغي؟</a:t>
            </a:r>
            <a:endParaRPr b="1" i="0" sz="5400" u="none" cap="none" strike="noStrike">
              <a:solidFill>
                <a:srgbClr val="00C165"/>
              </a:solidFill>
              <a:latin typeface="Arial"/>
              <a:ea typeface="Arial"/>
              <a:cs typeface="Arial"/>
              <a:sym typeface="Arial"/>
            </a:endParaRPr>
          </a:p>
        </p:txBody>
      </p:sp>
      <p:pic>
        <p:nvPicPr>
          <p:cNvPr id="12" name="Google Shape;12;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3" name="Shape 13"/>
        <p:cNvGrpSpPr/>
        <p:nvPr/>
      </p:nvGrpSpPr>
      <p:grpSpPr>
        <a:xfrm>
          <a:off x="0" y="0"/>
          <a:ext cx="0" cy="0"/>
          <a:chOff x="0" y="0"/>
          <a:chExt cx="0" cy="0"/>
        </a:xfrm>
      </p:grpSpPr>
      <p:sp>
        <p:nvSpPr>
          <p:cNvPr id="14" name="Google Shape;14;p21"/>
          <p:cNvSpPr txBox="1"/>
          <p:nvPr>
            <p:ph type="title"/>
          </p:nvPr>
        </p:nvSpPr>
        <p:spPr>
          <a:xfrm>
            <a:off x="3054324" y="381674"/>
            <a:ext cx="8787064" cy="717717"/>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 name="Google Shape;15;p21"/>
          <p:cNvPicPr preferRelativeResize="0"/>
          <p:nvPr/>
        </p:nvPicPr>
        <p:blipFill rotWithShape="1">
          <a:blip r:embed="rId2">
            <a:alphaModFix/>
          </a:blip>
          <a:srcRect b="0" l="0" r="0" t="0"/>
          <a:stretch/>
        </p:blipFill>
        <p:spPr>
          <a:xfrm>
            <a:off x="-294094" y="309968"/>
            <a:ext cx="4024550" cy="1114224"/>
          </a:xfrm>
          <a:prstGeom prst="rect">
            <a:avLst/>
          </a:prstGeom>
          <a:noFill/>
          <a:ln>
            <a:noFill/>
          </a:ln>
        </p:spPr>
      </p:pic>
      <p:grpSp>
        <p:nvGrpSpPr>
          <p:cNvPr id="16" name="Google Shape;16;p21"/>
          <p:cNvGrpSpPr/>
          <p:nvPr/>
        </p:nvGrpSpPr>
        <p:grpSpPr>
          <a:xfrm>
            <a:off x="0" y="6345565"/>
            <a:ext cx="12192000" cy="512400"/>
            <a:chOff x="0" y="6345565"/>
            <a:chExt cx="12192000" cy="512400"/>
          </a:xfrm>
        </p:grpSpPr>
        <p:sp>
          <p:nvSpPr>
            <p:cNvPr id="17" name="Google Shape;17;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9" name="Shape 19"/>
        <p:cNvGrpSpPr/>
        <p:nvPr/>
      </p:nvGrpSpPr>
      <p:grpSpPr>
        <a:xfrm>
          <a:off x="0" y="0"/>
          <a:ext cx="0" cy="0"/>
          <a:chOff x="0" y="0"/>
          <a:chExt cx="0" cy="0"/>
        </a:xfrm>
      </p:grpSpPr>
      <p:sp>
        <p:nvSpPr>
          <p:cNvPr id="20" name="Google Shape;20;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
        <p:nvSpPr>
          <p:cNvPr id="24" name="Google Shape;24;p22"/>
          <p:cNvSpPr txBox="1"/>
          <p:nvPr>
            <p:ph type="title"/>
          </p:nvPr>
        </p:nvSpPr>
        <p:spPr>
          <a:xfrm>
            <a:off x="3054324" y="381674"/>
            <a:ext cx="8787064" cy="717717"/>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5" name="Google Shape;25;p22"/>
          <p:cNvPicPr preferRelativeResize="0"/>
          <p:nvPr/>
        </p:nvPicPr>
        <p:blipFill rotWithShape="1">
          <a:blip r:embed="rId2">
            <a:alphaModFix/>
          </a:blip>
          <a:srcRect b="0" l="0" r="0" t="0"/>
          <a:stretch/>
        </p:blipFill>
        <p:spPr>
          <a:xfrm>
            <a:off x="-294094" y="309968"/>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6" name="Shape 26"/>
        <p:cNvGrpSpPr/>
        <p:nvPr/>
      </p:nvGrpSpPr>
      <p:grpSpPr>
        <a:xfrm>
          <a:off x="0" y="0"/>
          <a:ext cx="0" cy="0"/>
          <a:chOff x="0" y="0"/>
          <a:chExt cx="0" cy="0"/>
        </a:xfrm>
      </p:grpSpPr>
      <p:sp>
        <p:nvSpPr>
          <p:cNvPr id="27" name="Google Shape;27;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23"/>
          <p:cNvSpPr/>
          <p:nvPr>
            <p:ph idx="2" type="pic"/>
          </p:nvPr>
        </p:nvSpPr>
        <p:spPr>
          <a:xfrm>
            <a:off x="6690784" y="1774085"/>
            <a:ext cx="4907902" cy="3950907"/>
          </a:xfrm>
          <a:prstGeom prst="rect">
            <a:avLst/>
          </a:prstGeom>
          <a:noFill/>
          <a:ln>
            <a:noFill/>
          </a:ln>
        </p:spPr>
      </p:sp>
      <p:sp>
        <p:nvSpPr>
          <p:cNvPr id="29" name="Google Shape;29;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23"/>
          <p:cNvSpPr txBox="1"/>
          <p:nvPr>
            <p:ph type="title"/>
          </p:nvPr>
        </p:nvSpPr>
        <p:spPr>
          <a:xfrm>
            <a:off x="3054324" y="381674"/>
            <a:ext cx="8787064" cy="717717"/>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 name="Google Shape;31;p23"/>
          <p:cNvPicPr preferRelativeResize="0"/>
          <p:nvPr/>
        </p:nvPicPr>
        <p:blipFill rotWithShape="1">
          <a:blip r:embed="rId2">
            <a:alphaModFix/>
          </a:blip>
          <a:srcRect b="0" l="0" r="0" t="0"/>
          <a:stretch/>
        </p:blipFill>
        <p:spPr>
          <a:xfrm>
            <a:off x="-294094" y="309968"/>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2" name="Shape 32"/>
        <p:cNvGrpSpPr/>
        <p:nvPr/>
      </p:nvGrpSpPr>
      <p:grpSpPr>
        <a:xfrm>
          <a:off x="0" y="0"/>
          <a:ext cx="0" cy="0"/>
          <a:chOff x="0" y="0"/>
          <a:chExt cx="0" cy="0"/>
        </a:xfrm>
      </p:grpSpPr>
      <p:sp>
        <p:nvSpPr>
          <p:cNvPr id="33" name="Google Shape;33;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24"/>
          <p:cNvSpPr/>
          <p:nvPr>
            <p:ph idx="2" type="pic"/>
          </p:nvPr>
        </p:nvSpPr>
        <p:spPr>
          <a:xfrm>
            <a:off x="635217" y="1774085"/>
            <a:ext cx="4907902" cy="3950907"/>
          </a:xfrm>
          <a:prstGeom prst="rect">
            <a:avLst/>
          </a:prstGeom>
          <a:noFill/>
          <a:ln>
            <a:noFill/>
          </a:ln>
        </p:spPr>
      </p:sp>
      <p:sp>
        <p:nvSpPr>
          <p:cNvPr id="35" name="Google Shape;35;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4"/>
          <p:cNvSpPr txBox="1"/>
          <p:nvPr>
            <p:ph type="title"/>
          </p:nvPr>
        </p:nvSpPr>
        <p:spPr>
          <a:xfrm>
            <a:off x="3054324" y="381674"/>
            <a:ext cx="8787064" cy="717717"/>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 name="Google Shape;37;p24"/>
          <p:cNvPicPr preferRelativeResize="0"/>
          <p:nvPr/>
        </p:nvPicPr>
        <p:blipFill rotWithShape="1">
          <a:blip r:embed="rId2">
            <a:alphaModFix/>
          </a:blip>
          <a:srcRect b="0" l="0" r="0" t="0"/>
          <a:stretch/>
        </p:blipFill>
        <p:spPr>
          <a:xfrm>
            <a:off x="-294094" y="309968"/>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20.jpg"/><Relationship Id="rId5" Type="http://schemas.openxmlformats.org/officeDocument/2006/relationships/image" Target="../media/image45.jpg"/><Relationship Id="rId6" Type="http://schemas.openxmlformats.org/officeDocument/2006/relationships/image" Target="../media/image10.jpg"/><Relationship Id="rId7"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21.jpg"/><Relationship Id="rId5" Type="http://schemas.openxmlformats.org/officeDocument/2006/relationships/image" Target="../media/image8.jpg"/><Relationship Id="rId6" Type="http://schemas.openxmlformats.org/officeDocument/2006/relationships/image" Target="../media/image4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19.jpg"/><Relationship Id="rId11" Type="http://schemas.openxmlformats.org/officeDocument/2006/relationships/image" Target="../media/image24.jpg"/><Relationship Id="rId10" Type="http://schemas.openxmlformats.org/officeDocument/2006/relationships/image" Target="../media/image42.jpg"/><Relationship Id="rId12" Type="http://schemas.openxmlformats.org/officeDocument/2006/relationships/image" Target="../media/image22.jpg"/><Relationship Id="rId9"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39.jpg"/><Relationship Id="rId7" Type="http://schemas.openxmlformats.org/officeDocument/2006/relationships/image" Target="../media/image17.jpg"/><Relationship Id="rId8"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34.png"/><Relationship Id="rId7" Type="http://schemas.openxmlformats.org/officeDocument/2006/relationships/image" Target="../media/image29.png"/><Relationship Id="rId8"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7.jp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4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image" Target="../media/image32.jpg"/><Relationship Id="rId5" Type="http://schemas.openxmlformats.org/officeDocument/2006/relationships/image" Target="../media/image36.jpg"/><Relationship Id="rId6" Type="http://schemas.openxmlformats.org/officeDocument/2006/relationships/image" Target="../media/image38.jpg"/><Relationship Id="rId7" Type="http://schemas.openxmlformats.org/officeDocument/2006/relationships/image" Target="../media/image41.jpg"/><Relationship Id="rId8"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الأنواع الحركية</a:t>
            </a:r>
            <a:endParaRPr/>
          </a:p>
        </p:txBody>
      </p:sp>
      <p:pic>
        <p:nvPicPr>
          <p:cNvPr id="147" name="Google Shape;147;p9"/>
          <p:cNvPicPr preferRelativeResize="0"/>
          <p:nvPr/>
        </p:nvPicPr>
        <p:blipFill rotWithShape="1">
          <a:blip r:embed="rId3">
            <a:alphaModFix/>
          </a:blip>
          <a:srcRect b="0" l="0" r="0" t="0"/>
          <a:stretch/>
        </p:blipFill>
        <p:spPr>
          <a:xfrm flipH="1">
            <a:off x="5178749" y="2140147"/>
            <a:ext cx="2825154" cy="3112154"/>
          </a:xfrm>
          <a:prstGeom prst="rect">
            <a:avLst/>
          </a:prstGeom>
          <a:noFill/>
          <a:ln>
            <a:noFill/>
          </a:ln>
        </p:spPr>
      </p:pic>
      <p:sp>
        <p:nvSpPr>
          <p:cNvPr id="148" name="Google Shape;148;p9"/>
          <p:cNvSpPr/>
          <p:nvPr/>
        </p:nvSpPr>
        <p:spPr>
          <a:xfrm flipH="1">
            <a:off x="8090791" y="1535154"/>
            <a:ext cx="3635597" cy="1384954"/>
          </a:xfrm>
          <a:prstGeom prst="rect">
            <a:avLst/>
          </a:prstGeom>
          <a:noFill/>
          <a:ln>
            <a:noFill/>
          </a:ln>
        </p:spPr>
        <p:txBody>
          <a:bodyPr anchorCtr="0" anchor="t" bIns="45700" lIns="91425" spcFirstLastPara="1" rIns="91425" wrap="square" tIns="45700">
            <a:spAutoFit/>
          </a:bodyPr>
          <a:lstStyle/>
          <a:p>
            <a:pPr indent="0" lvl="0" marL="0" marR="400" rtl="1" algn="r">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التشنُّجي:</a:t>
            </a:r>
            <a:r>
              <a:rPr b="0" i="0" lang="en-AU" sz="2400" u="none" cap="none" strike="noStrike">
                <a:solidFill>
                  <a:schemeClr val="dk1"/>
                </a:solidFill>
                <a:latin typeface="Arial"/>
                <a:ea typeface="Arial"/>
                <a:cs typeface="Arial"/>
                <a:sym typeface="Arial"/>
              </a:rPr>
              <a:t> من 80 إلى 90%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هو أكثر أشكال الشلل الدماغي شيوعًا. تبدو العضلات متصلبة ومشدودة. ينتج عن تلف القشرة الحركية.</a:t>
            </a:r>
            <a:endParaRPr b="0" i="0" sz="1400" u="none" cap="none" strike="noStrike">
              <a:solidFill>
                <a:srgbClr val="000000"/>
              </a:solidFill>
              <a:latin typeface="Arial"/>
              <a:ea typeface="Arial"/>
              <a:cs typeface="Arial"/>
              <a:sym typeface="Arial"/>
            </a:endParaRPr>
          </a:p>
        </p:txBody>
      </p:sp>
      <p:cxnSp>
        <p:nvCxnSpPr>
          <p:cNvPr id="149" name="Google Shape;149;p9"/>
          <p:cNvCxnSpPr/>
          <p:nvPr/>
        </p:nvCxnSpPr>
        <p:spPr>
          <a:xfrm flipH="1">
            <a:off x="6755574"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0" name="Google Shape;150;p9"/>
          <p:cNvSpPr/>
          <p:nvPr/>
        </p:nvSpPr>
        <p:spPr>
          <a:xfrm flipH="1">
            <a:off x="581574" y="1535153"/>
            <a:ext cx="4266807" cy="138495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 المخلّ بالحركة:</a:t>
            </a:r>
            <a:r>
              <a:rPr b="0" i="0" lang="en-AU" sz="2400" u="none" cap="none" strike="noStrike">
                <a:solidFill>
                  <a:schemeClr val="dk1"/>
                </a:solidFill>
                <a:latin typeface="Arial"/>
                <a:ea typeface="Arial"/>
                <a:cs typeface="Arial"/>
                <a:sym typeface="Arial"/>
              </a:rPr>
              <a:t> 6%</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يتسم بحركات لا إرادية مثل خلل التوتر أو الكنَع أو الرقَص أو جميعها معًا. ينتج عن تلف في العُقد القاعدية.</a:t>
            </a:r>
            <a:endParaRPr b="0" i="0" sz="1400" u="none" cap="none" strike="noStrike">
              <a:solidFill>
                <a:srgbClr val="000000"/>
              </a:solidFill>
              <a:latin typeface="Arial"/>
              <a:ea typeface="Arial"/>
              <a:cs typeface="Arial"/>
              <a:sym typeface="Arial"/>
            </a:endParaRPr>
          </a:p>
        </p:txBody>
      </p:sp>
      <p:cxnSp>
        <p:nvCxnSpPr>
          <p:cNvPr id="151" name="Google Shape;151;p9"/>
          <p:cNvCxnSpPr/>
          <p:nvPr/>
        </p:nvCxnSpPr>
        <p:spPr>
          <a:xfrm>
            <a:off x="4932602"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2" name="Google Shape;152;p9"/>
          <p:cNvSpPr/>
          <p:nvPr/>
        </p:nvSpPr>
        <p:spPr>
          <a:xfrm flipH="1">
            <a:off x="581574" y="3926944"/>
            <a:ext cx="4266807" cy="138499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الأنواع المختلطة:</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يصاب عدد من الأطفال الذين يعانون من الشلل الدماغي باثنين من أنواعه الحركية، كالتشنج وخلل التوتر.</a:t>
            </a:r>
            <a:endParaRPr b="0" i="0" sz="1400" u="none" cap="none" strike="noStrike">
              <a:solidFill>
                <a:srgbClr val="000000"/>
              </a:solidFill>
              <a:latin typeface="Arial"/>
              <a:ea typeface="Arial"/>
              <a:cs typeface="Arial"/>
              <a:sym typeface="Arial"/>
            </a:endParaRPr>
          </a:p>
        </p:txBody>
      </p:sp>
      <p:sp>
        <p:nvSpPr>
          <p:cNvPr id="153" name="Google Shape;153;p9"/>
          <p:cNvSpPr/>
          <p:nvPr/>
        </p:nvSpPr>
        <p:spPr>
          <a:xfrm flipH="1">
            <a:off x="8424118" y="3926944"/>
            <a:ext cx="3302270" cy="169273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الترنُّحيّ:</a:t>
            </a:r>
            <a:r>
              <a:rPr b="0" i="0" lang="en-AU" sz="2400" u="none" cap="none" strike="noStrike">
                <a:solidFill>
                  <a:schemeClr val="dk1"/>
                </a:solidFill>
                <a:latin typeface="Arial"/>
                <a:ea typeface="Arial"/>
                <a:cs typeface="Arial"/>
                <a:sym typeface="Arial"/>
              </a:rPr>
              <a:t> 5%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يتسم بحركات ارتجافية. يؤثر على التوازن وعلى الشعور بالوضعية التي يتخذها الجسم في الفضاء. ينتج عن تلف بالمخي</a:t>
            </a:r>
            <a:r>
              <a:rPr b="0" i="0" lang="en-AU" sz="2000" u="none" cap="none" strike="noStrike">
                <a:solidFill>
                  <a:schemeClr val="dk1"/>
                </a:solidFill>
                <a:highlight>
                  <a:schemeClr val="lt1"/>
                </a:highlight>
                <a:latin typeface="Arial"/>
                <a:ea typeface="Arial"/>
                <a:cs typeface="Arial"/>
                <a:sym typeface="Arial"/>
              </a:rPr>
              <a:t>خ.</a:t>
            </a:r>
            <a:endParaRPr b="0" i="0" sz="1400" u="none" cap="none" strike="noStrike">
              <a:solidFill>
                <a:srgbClr val="000000"/>
              </a:solidFill>
              <a:highlight>
                <a:schemeClr val="lt1"/>
              </a:highlight>
              <a:latin typeface="Arial"/>
              <a:ea typeface="Arial"/>
              <a:cs typeface="Arial"/>
              <a:sym typeface="Arial"/>
            </a:endParaRPr>
          </a:p>
        </p:txBody>
      </p:sp>
      <p:cxnSp>
        <p:nvCxnSpPr>
          <p:cNvPr id="154" name="Google Shape;154;p9"/>
          <p:cNvCxnSpPr/>
          <p:nvPr/>
        </p:nvCxnSpPr>
        <p:spPr>
          <a:xfrm rot="10800000">
            <a:off x="7401083"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أجزاء الجسم</a:t>
            </a:r>
            <a:endParaRPr/>
          </a:p>
        </p:txBody>
      </p:sp>
      <p:sp>
        <p:nvSpPr>
          <p:cNvPr id="161" name="Google Shape;161;p10"/>
          <p:cNvSpPr/>
          <p:nvPr/>
        </p:nvSpPr>
        <p:spPr>
          <a:xfrm flipH="1">
            <a:off x="5332803" y="1153500"/>
            <a:ext cx="6257100" cy="76940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يمكن أن يصيب الشلل الدماغي أجزاء مختلفة من الجسم.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على سبيل المثال، بالنسبة إلى المصابين </a:t>
            </a:r>
            <a:r>
              <a:rPr b="1" i="0" lang="en-AU" sz="2200" u="none" cap="none" strike="noStrike">
                <a:solidFill>
                  <a:schemeClr val="dk1"/>
                </a:solidFill>
                <a:latin typeface="Arial"/>
                <a:ea typeface="Arial"/>
                <a:cs typeface="Arial"/>
                <a:sym typeface="Arial"/>
              </a:rPr>
              <a:t>بالتشنُّج</a:t>
            </a:r>
            <a:r>
              <a:rPr b="0" i="0" lang="en-AU" sz="2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162" name="Google Shape;162;p10"/>
          <p:cNvPicPr preferRelativeResize="0"/>
          <p:nvPr/>
        </p:nvPicPr>
        <p:blipFill rotWithShape="1">
          <a:blip r:embed="rId3">
            <a:alphaModFix/>
          </a:blip>
          <a:srcRect b="0" l="0" r="0" t="0"/>
          <a:stretch/>
        </p:blipFill>
        <p:spPr>
          <a:xfrm flipH="1">
            <a:off x="8597816" y="3776652"/>
            <a:ext cx="2217627" cy="2474350"/>
          </a:xfrm>
          <a:prstGeom prst="rect">
            <a:avLst/>
          </a:prstGeom>
          <a:noFill/>
          <a:ln>
            <a:noFill/>
          </a:ln>
        </p:spPr>
      </p:pic>
      <p:pic>
        <p:nvPicPr>
          <p:cNvPr id="163" name="Google Shape;163;p10"/>
          <p:cNvPicPr preferRelativeResize="0"/>
          <p:nvPr/>
        </p:nvPicPr>
        <p:blipFill rotWithShape="1">
          <a:blip r:embed="rId4">
            <a:alphaModFix/>
          </a:blip>
          <a:srcRect b="0" l="0" r="0" t="0"/>
          <a:stretch/>
        </p:blipFill>
        <p:spPr>
          <a:xfrm flipH="1">
            <a:off x="4854275" y="3721102"/>
            <a:ext cx="2257607" cy="2585450"/>
          </a:xfrm>
          <a:prstGeom prst="rect">
            <a:avLst/>
          </a:prstGeom>
          <a:noFill/>
          <a:ln>
            <a:noFill/>
          </a:ln>
        </p:spPr>
      </p:pic>
      <p:sp>
        <p:nvSpPr>
          <p:cNvPr id="164" name="Google Shape;164;p10"/>
          <p:cNvSpPr txBox="1"/>
          <p:nvPr/>
        </p:nvSpPr>
        <p:spPr>
          <a:xfrm flipH="1">
            <a:off x="8084229" y="2160789"/>
            <a:ext cx="3438900" cy="1138733"/>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الشلل التشنجي الرباعي/ثنائي الجانب</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تصاب الذراعان والساقان.</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 وغالبًا ما تتأثر عضلات الجذع والوجه والفم أيضًا.</a:t>
            </a:r>
            <a:endParaRPr b="0" i="0" sz="1400" u="none" cap="none" strike="noStrike">
              <a:solidFill>
                <a:srgbClr val="000000"/>
              </a:solidFill>
              <a:latin typeface="Arial"/>
              <a:ea typeface="Arial"/>
              <a:cs typeface="Arial"/>
              <a:sym typeface="Arial"/>
            </a:endParaRPr>
          </a:p>
        </p:txBody>
      </p:sp>
      <p:sp>
        <p:nvSpPr>
          <p:cNvPr id="165" name="Google Shape;165;p10"/>
          <p:cNvSpPr txBox="1"/>
          <p:nvPr/>
        </p:nvSpPr>
        <p:spPr>
          <a:xfrm flipH="1">
            <a:off x="4263628" y="2172738"/>
            <a:ext cx="3438900" cy="64629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الشلل التشنجي المزدوج/ثنائي الجانب</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تصاب الساقان. قد تصاب الذراعان بقدر أقل.</a:t>
            </a:r>
            <a:endParaRPr b="0" i="0" sz="1400" u="none" cap="none" strike="noStrike">
              <a:solidFill>
                <a:srgbClr val="000000"/>
              </a:solidFill>
              <a:latin typeface="Arial"/>
              <a:ea typeface="Arial"/>
              <a:cs typeface="Arial"/>
              <a:sym typeface="Arial"/>
            </a:endParaRPr>
          </a:p>
        </p:txBody>
      </p:sp>
      <p:sp>
        <p:nvSpPr>
          <p:cNvPr id="166" name="Google Shape;166;p10"/>
          <p:cNvSpPr txBox="1"/>
          <p:nvPr/>
        </p:nvSpPr>
        <p:spPr>
          <a:xfrm flipH="1">
            <a:off x="596225" y="2160789"/>
            <a:ext cx="3438900" cy="892512"/>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الشلل التشنجي النصفي/أحادي الجانب</a:t>
            </a:r>
            <a:endParaRPr b="0" i="0" sz="14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يصاب أحد جانبي الجسم (ذراع واحدة وساق واحدة).</a:t>
            </a:r>
            <a:endParaRPr b="0" i="0" sz="1400" u="none" cap="none" strike="noStrike">
              <a:solidFill>
                <a:srgbClr val="000000"/>
              </a:solidFill>
              <a:latin typeface="Arial"/>
              <a:ea typeface="Arial"/>
              <a:cs typeface="Arial"/>
              <a:sym typeface="Arial"/>
            </a:endParaRPr>
          </a:p>
        </p:txBody>
      </p:sp>
      <p:pic>
        <p:nvPicPr>
          <p:cNvPr id="167" name="Google Shape;167;p10"/>
          <p:cNvPicPr preferRelativeResize="0"/>
          <p:nvPr/>
        </p:nvPicPr>
        <p:blipFill rotWithShape="1">
          <a:blip r:embed="rId5">
            <a:alphaModFix/>
          </a:blip>
          <a:srcRect b="0" l="0" r="0" t="0"/>
          <a:stretch/>
        </p:blipFill>
        <p:spPr>
          <a:xfrm flipH="1">
            <a:off x="1200573" y="3842863"/>
            <a:ext cx="2005626" cy="2408139"/>
          </a:xfrm>
          <a:prstGeom prst="rect">
            <a:avLst/>
          </a:prstGeom>
          <a:noFill/>
          <a:ln>
            <a:noFill/>
          </a:ln>
        </p:spPr>
      </p:pic>
      <p:sp>
        <p:nvSpPr>
          <p:cNvPr id="168" name="Google Shape;168;p10"/>
          <p:cNvSpPr txBox="1"/>
          <p:nvPr/>
        </p:nvSpPr>
        <p:spPr>
          <a:xfrm flipH="1">
            <a:off x="9050848" y="3597991"/>
            <a:ext cx="1311564"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الأطراف المصابة</a:t>
            </a:r>
            <a:endParaRPr b="0" i="0" sz="1400" u="none" cap="none" strike="noStrike">
              <a:solidFill>
                <a:srgbClr val="000000"/>
              </a:solidFill>
              <a:latin typeface="Arial"/>
              <a:ea typeface="Arial"/>
              <a:cs typeface="Arial"/>
              <a:sym typeface="Arial"/>
            </a:endParaRPr>
          </a:p>
        </p:txBody>
      </p:sp>
      <p:sp>
        <p:nvSpPr>
          <p:cNvPr id="169" name="Google Shape;169;p10"/>
          <p:cNvSpPr txBox="1"/>
          <p:nvPr/>
        </p:nvSpPr>
        <p:spPr>
          <a:xfrm flipH="1">
            <a:off x="5327297" y="3530431"/>
            <a:ext cx="1311564"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الأطراف المصابة</a:t>
            </a:r>
            <a:endParaRPr b="0" i="0" sz="1400" u="none" cap="none" strike="noStrike">
              <a:solidFill>
                <a:srgbClr val="000000"/>
              </a:solidFill>
              <a:latin typeface="Arial"/>
              <a:ea typeface="Arial"/>
              <a:cs typeface="Arial"/>
              <a:sym typeface="Arial"/>
            </a:endParaRPr>
          </a:p>
        </p:txBody>
      </p:sp>
      <p:sp>
        <p:nvSpPr>
          <p:cNvPr id="170" name="Google Shape;170;p10"/>
          <p:cNvSpPr txBox="1"/>
          <p:nvPr/>
        </p:nvSpPr>
        <p:spPr>
          <a:xfrm flipH="1">
            <a:off x="1547604" y="3586385"/>
            <a:ext cx="1311564" cy="24622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الأطراف المصابة</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المهارات الحركية الكُبرى</a:t>
            </a:r>
            <a:endParaRPr/>
          </a:p>
        </p:txBody>
      </p:sp>
      <p:sp>
        <p:nvSpPr>
          <p:cNvPr id="177" name="Google Shape;177;p11"/>
          <p:cNvSpPr/>
          <p:nvPr/>
        </p:nvSpPr>
        <p:spPr>
          <a:xfrm flipH="1">
            <a:off x="3311516" y="1146600"/>
            <a:ext cx="8787000" cy="92328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يمكن تصنيف المهارات الحركية الكبرى لدى لأطفال والشباب المصابين بالشلل الدماغي إلى 5 مستويات مختلفة باستخدام أداة تسمى نظام تصنيف الوظائف الحركية الكبرى (GMFCS) الموسعة والمنقحة والمتوفرة من مركز CanChild في كندا.</a:t>
            </a:r>
            <a:endParaRPr b="0" i="0" sz="1400" u="none" cap="none" strike="noStrike">
              <a:solidFill>
                <a:srgbClr val="000000"/>
              </a:solidFill>
              <a:latin typeface="Arial"/>
              <a:ea typeface="Arial"/>
              <a:cs typeface="Arial"/>
              <a:sym typeface="Arial"/>
            </a:endParaRPr>
          </a:p>
        </p:txBody>
      </p:sp>
      <p:pic>
        <p:nvPicPr>
          <p:cNvPr id="178" name="Google Shape;178;p11"/>
          <p:cNvPicPr preferRelativeResize="0"/>
          <p:nvPr/>
        </p:nvPicPr>
        <p:blipFill rotWithShape="1">
          <a:blip r:embed="rId3">
            <a:alphaModFix/>
          </a:blip>
          <a:srcRect b="0" l="0" r="0" t="0"/>
          <a:stretch/>
        </p:blipFill>
        <p:spPr>
          <a:xfrm flipH="1">
            <a:off x="9483857" y="2224451"/>
            <a:ext cx="2081528" cy="1826012"/>
          </a:xfrm>
          <a:prstGeom prst="rect">
            <a:avLst/>
          </a:prstGeom>
          <a:noFill/>
          <a:ln>
            <a:noFill/>
          </a:ln>
        </p:spPr>
      </p:pic>
      <p:pic>
        <p:nvPicPr>
          <p:cNvPr id="179" name="Google Shape;179;p11"/>
          <p:cNvPicPr preferRelativeResize="0"/>
          <p:nvPr/>
        </p:nvPicPr>
        <p:blipFill rotWithShape="1">
          <a:blip r:embed="rId4">
            <a:alphaModFix/>
          </a:blip>
          <a:srcRect b="0" l="0" r="0" t="0"/>
          <a:stretch/>
        </p:blipFill>
        <p:spPr>
          <a:xfrm flipH="1">
            <a:off x="6434587" y="2250815"/>
            <a:ext cx="1950051" cy="1799648"/>
          </a:xfrm>
          <a:prstGeom prst="rect">
            <a:avLst/>
          </a:prstGeom>
          <a:noFill/>
          <a:ln>
            <a:noFill/>
          </a:ln>
        </p:spPr>
      </p:pic>
      <p:pic>
        <p:nvPicPr>
          <p:cNvPr id="180" name="Google Shape;180;p11"/>
          <p:cNvPicPr preferRelativeResize="0"/>
          <p:nvPr/>
        </p:nvPicPr>
        <p:blipFill rotWithShape="1">
          <a:blip r:embed="rId5">
            <a:alphaModFix/>
          </a:blip>
          <a:srcRect b="0" l="0" r="0" t="0"/>
          <a:stretch/>
        </p:blipFill>
        <p:spPr>
          <a:xfrm flipH="1">
            <a:off x="2816841" y="2265553"/>
            <a:ext cx="2206705" cy="1784910"/>
          </a:xfrm>
          <a:prstGeom prst="rect">
            <a:avLst/>
          </a:prstGeom>
          <a:noFill/>
          <a:ln>
            <a:noFill/>
          </a:ln>
        </p:spPr>
      </p:pic>
      <p:pic>
        <p:nvPicPr>
          <p:cNvPr id="181" name="Google Shape;181;p11"/>
          <p:cNvPicPr preferRelativeResize="0"/>
          <p:nvPr/>
        </p:nvPicPr>
        <p:blipFill rotWithShape="1">
          <a:blip r:embed="rId6">
            <a:alphaModFix/>
          </a:blip>
          <a:srcRect b="0" l="0" r="0" t="0"/>
          <a:stretch/>
        </p:blipFill>
        <p:spPr>
          <a:xfrm flipH="1">
            <a:off x="2866946" y="4230825"/>
            <a:ext cx="3935296" cy="1691058"/>
          </a:xfrm>
          <a:prstGeom prst="rect">
            <a:avLst/>
          </a:prstGeom>
          <a:noFill/>
          <a:ln>
            <a:noFill/>
          </a:ln>
        </p:spPr>
      </p:pic>
      <p:pic>
        <p:nvPicPr>
          <p:cNvPr id="182" name="Google Shape;182;p11"/>
          <p:cNvPicPr preferRelativeResize="0"/>
          <p:nvPr/>
        </p:nvPicPr>
        <p:blipFill rotWithShape="1">
          <a:blip r:embed="rId7">
            <a:alphaModFix/>
          </a:blip>
          <a:srcRect b="0" l="0" r="0" t="0"/>
          <a:stretch/>
        </p:blipFill>
        <p:spPr>
          <a:xfrm flipH="1">
            <a:off x="7752940" y="4180857"/>
            <a:ext cx="3837846" cy="1790995"/>
          </a:xfrm>
          <a:prstGeom prst="rect">
            <a:avLst/>
          </a:prstGeom>
          <a:noFill/>
          <a:ln>
            <a:noFill/>
          </a:ln>
        </p:spPr>
      </p:pic>
      <p:sp>
        <p:nvSpPr>
          <p:cNvPr id="183" name="Google Shape;183;p11"/>
          <p:cNvSpPr txBox="1"/>
          <p:nvPr/>
        </p:nvSpPr>
        <p:spPr>
          <a:xfrm flipH="1">
            <a:off x="9787486" y="3756379"/>
            <a:ext cx="1574700" cy="64629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المستوى 1 وفق GMFCS</a:t>
            </a:r>
            <a:endParaRPr b="0" i="0" sz="1400" u="none" cap="none" strike="noStrike">
              <a:solidFill>
                <a:srgbClr val="000000"/>
              </a:solidFill>
              <a:latin typeface="Arial"/>
              <a:ea typeface="Arial"/>
              <a:cs typeface="Arial"/>
              <a:sym typeface="Arial"/>
            </a:endParaRPr>
          </a:p>
        </p:txBody>
      </p:sp>
      <p:sp>
        <p:nvSpPr>
          <p:cNvPr id="184" name="Google Shape;184;p11"/>
          <p:cNvSpPr txBox="1"/>
          <p:nvPr/>
        </p:nvSpPr>
        <p:spPr>
          <a:xfrm flipH="1">
            <a:off x="6622313" y="3756379"/>
            <a:ext cx="1574700" cy="64629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المستوى 2 وفق GMFCS</a:t>
            </a:r>
            <a:endParaRPr b="0" i="0" sz="1400" u="none" cap="none" strike="noStrike">
              <a:solidFill>
                <a:srgbClr val="000000"/>
              </a:solidFill>
              <a:latin typeface="Arial"/>
              <a:ea typeface="Arial"/>
              <a:cs typeface="Arial"/>
              <a:sym typeface="Arial"/>
            </a:endParaRPr>
          </a:p>
        </p:txBody>
      </p:sp>
      <p:sp>
        <p:nvSpPr>
          <p:cNvPr id="185" name="Google Shape;185;p11"/>
          <p:cNvSpPr txBox="1"/>
          <p:nvPr/>
        </p:nvSpPr>
        <p:spPr>
          <a:xfrm flipH="1">
            <a:off x="3143920" y="3756379"/>
            <a:ext cx="1851900" cy="64629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المستوى 3 وفق GMFCS</a:t>
            </a:r>
            <a:endParaRPr b="0" i="0" sz="1400" u="none" cap="none" strike="noStrike">
              <a:solidFill>
                <a:srgbClr val="000000"/>
              </a:solidFill>
              <a:latin typeface="Arial"/>
              <a:ea typeface="Arial"/>
              <a:cs typeface="Arial"/>
              <a:sym typeface="Arial"/>
            </a:endParaRPr>
          </a:p>
        </p:txBody>
      </p:sp>
      <p:sp>
        <p:nvSpPr>
          <p:cNvPr id="186" name="Google Shape;186;p11"/>
          <p:cNvSpPr txBox="1"/>
          <p:nvPr/>
        </p:nvSpPr>
        <p:spPr>
          <a:xfrm flipH="1">
            <a:off x="8949038" y="5936458"/>
            <a:ext cx="1664700" cy="64629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المستوى 4 وفق GMFCS</a:t>
            </a:r>
            <a:endParaRPr b="0" i="0" sz="1400" u="none" cap="none" strike="noStrike">
              <a:solidFill>
                <a:srgbClr val="000000"/>
              </a:solidFill>
              <a:latin typeface="Arial"/>
              <a:ea typeface="Arial"/>
              <a:cs typeface="Arial"/>
              <a:sym typeface="Arial"/>
            </a:endParaRPr>
          </a:p>
        </p:txBody>
      </p:sp>
      <p:sp>
        <p:nvSpPr>
          <p:cNvPr id="187" name="Google Shape;187;p11"/>
          <p:cNvSpPr txBox="1"/>
          <p:nvPr/>
        </p:nvSpPr>
        <p:spPr>
          <a:xfrm flipH="1">
            <a:off x="3968105" y="5936458"/>
            <a:ext cx="1664700" cy="64629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المستوى 5 وفق GMFCS</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flipH="1">
            <a:off x="420040" y="5350200"/>
            <a:ext cx="1950000" cy="144650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أشكال GMFCS التوضيحية من 6 إلى 12: جميع الحقوق محفوظة Bill Reid, Kate Willoughby, Adrienne Harvey and Kerr Graham, المُستشفى الملكي للأطفال بملبورن (The Royal Children’s Hospital Melbourne).</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القدرة اليدوية</a:t>
            </a:r>
            <a:endParaRPr/>
          </a:p>
        </p:txBody>
      </p:sp>
      <p:pic>
        <p:nvPicPr>
          <p:cNvPr id="195" name="Google Shape;195;p12"/>
          <p:cNvPicPr preferRelativeResize="0"/>
          <p:nvPr/>
        </p:nvPicPr>
        <p:blipFill rotWithShape="1">
          <a:blip r:embed="rId3">
            <a:alphaModFix/>
          </a:blip>
          <a:srcRect b="0" l="0" r="0" t="0"/>
          <a:stretch/>
        </p:blipFill>
        <p:spPr>
          <a:xfrm flipH="1">
            <a:off x="513347" y="2348297"/>
            <a:ext cx="2323990" cy="223386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flipH="1">
            <a:off x="9138879" y="2348297"/>
            <a:ext cx="2323990" cy="2233863"/>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flipH="1">
            <a:off x="3406602" y="2348297"/>
            <a:ext cx="2330269" cy="2239899"/>
          </a:xfrm>
          <a:prstGeom prst="rect">
            <a:avLst/>
          </a:prstGeom>
          <a:noFill/>
          <a:ln>
            <a:noFill/>
          </a:ln>
        </p:spPr>
      </p:pic>
      <p:pic>
        <p:nvPicPr>
          <p:cNvPr id="198" name="Google Shape;198;p12"/>
          <p:cNvPicPr preferRelativeResize="0"/>
          <p:nvPr/>
        </p:nvPicPr>
        <p:blipFill rotWithShape="1">
          <a:blip r:embed="rId6">
            <a:alphaModFix/>
          </a:blip>
          <a:srcRect b="0" l="0" r="0" t="0"/>
          <a:stretch/>
        </p:blipFill>
        <p:spPr>
          <a:xfrm flipH="1">
            <a:off x="6312285" y="2348297"/>
            <a:ext cx="2324532" cy="2234384"/>
          </a:xfrm>
          <a:prstGeom prst="rect">
            <a:avLst/>
          </a:prstGeom>
          <a:noFill/>
          <a:ln>
            <a:noFill/>
          </a:ln>
        </p:spPr>
      </p:pic>
      <p:sp>
        <p:nvSpPr>
          <p:cNvPr id="199" name="Google Shape;199;p12"/>
          <p:cNvSpPr/>
          <p:nvPr/>
        </p:nvSpPr>
        <p:spPr>
          <a:xfrm flipH="1">
            <a:off x="2676189" y="1298999"/>
            <a:ext cx="8935500" cy="707846"/>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يواجه على الأقل اثنان من كُل ثلاثة أطفال مصابين بالشلل الدماغي صعوبات تؤثر على أحد الذراعين أو كليهما. وتتأثر بذلك كل الأنشطة اليومية تقريبًا.</a:t>
            </a:r>
            <a:endParaRPr b="0" i="0" sz="1400" u="none" cap="none" strike="noStrike">
              <a:solidFill>
                <a:srgbClr val="000000"/>
              </a:solidFill>
              <a:latin typeface="Arial"/>
              <a:ea typeface="Arial"/>
              <a:cs typeface="Arial"/>
              <a:sym typeface="Arial"/>
            </a:endParaRPr>
          </a:p>
        </p:txBody>
      </p:sp>
      <p:sp>
        <p:nvSpPr>
          <p:cNvPr id="200" name="Google Shape;200;p12"/>
          <p:cNvSpPr txBox="1"/>
          <p:nvPr/>
        </p:nvSpPr>
        <p:spPr>
          <a:xfrm flipH="1">
            <a:off x="9516751" y="4582160"/>
            <a:ext cx="1574700" cy="3693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تناول الطعام</a:t>
            </a:r>
            <a:endParaRPr b="0" i="0" sz="1400" u="none" cap="none" strike="noStrike">
              <a:solidFill>
                <a:srgbClr val="000000"/>
              </a:solidFill>
              <a:latin typeface="Arial"/>
              <a:ea typeface="Arial"/>
              <a:cs typeface="Arial"/>
              <a:sym typeface="Arial"/>
            </a:endParaRPr>
          </a:p>
        </p:txBody>
      </p:sp>
      <p:sp>
        <p:nvSpPr>
          <p:cNvPr id="201" name="Google Shape;201;p12"/>
          <p:cNvSpPr txBox="1"/>
          <p:nvPr/>
        </p:nvSpPr>
        <p:spPr>
          <a:xfrm flipH="1">
            <a:off x="6687251" y="4582160"/>
            <a:ext cx="1574700" cy="3693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ارتداء الملابس</a:t>
            </a:r>
            <a:endParaRPr b="0" i="0" sz="1400" u="none" cap="none" strike="noStrike">
              <a:solidFill>
                <a:srgbClr val="000000"/>
              </a:solidFill>
              <a:latin typeface="Arial"/>
              <a:ea typeface="Arial"/>
              <a:cs typeface="Arial"/>
              <a:sym typeface="Arial"/>
            </a:endParaRPr>
          </a:p>
        </p:txBody>
      </p:sp>
      <p:sp>
        <p:nvSpPr>
          <p:cNvPr id="202" name="Google Shape;202;p12"/>
          <p:cNvSpPr txBox="1"/>
          <p:nvPr/>
        </p:nvSpPr>
        <p:spPr>
          <a:xfrm flipH="1">
            <a:off x="3789537" y="4582160"/>
            <a:ext cx="1574700" cy="3693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الكتابة</a:t>
            </a:r>
            <a:endParaRPr b="0" i="0" sz="1400" u="none" cap="none" strike="noStrike">
              <a:solidFill>
                <a:srgbClr val="000000"/>
              </a:solidFill>
              <a:latin typeface="Arial"/>
              <a:ea typeface="Arial"/>
              <a:cs typeface="Arial"/>
              <a:sym typeface="Arial"/>
            </a:endParaRPr>
          </a:p>
        </p:txBody>
      </p:sp>
      <p:sp>
        <p:nvSpPr>
          <p:cNvPr id="203" name="Google Shape;203;p12"/>
          <p:cNvSpPr txBox="1"/>
          <p:nvPr/>
        </p:nvSpPr>
        <p:spPr>
          <a:xfrm flipH="1">
            <a:off x="881663" y="4582160"/>
            <a:ext cx="1574700" cy="3693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0" i="0" lang="en-AU" sz="1800" u="none" cap="none" strike="noStrike">
                <a:solidFill>
                  <a:srgbClr val="FF0000"/>
                </a:solidFill>
                <a:latin typeface="Arial"/>
                <a:ea typeface="Arial"/>
                <a:cs typeface="Arial"/>
                <a:sym typeface="Arial"/>
              </a:rPr>
              <a:t>الإ</a:t>
            </a:r>
            <a:r>
              <a:rPr b="0" i="0" lang="en-AU" sz="1800" u="none" cap="none" strike="noStrike">
                <a:solidFill>
                  <a:schemeClr val="dk1"/>
                </a:solidFill>
                <a:latin typeface="Arial"/>
                <a:ea typeface="Arial"/>
                <a:cs typeface="Arial"/>
                <a:sym typeface="Arial"/>
              </a:rPr>
              <a:t>مساك بالكرة</a:t>
            </a:r>
            <a:endParaRPr b="0" i="0" sz="1400" u="none" cap="none" strike="noStrike">
              <a:solidFill>
                <a:srgbClr val="000000"/>
              </a:solidFill>
              <a:latin typeface="Arial"/>
              <a:ea typeface="Arial"/>
              <a:cs typeface="Arial"/>
              <a:sym typeface="Arial"/>
            </a:endParaRPr>
          </a:p>
        </p:txBody>
      </p:sp>
      <p:sp>
        <p:nvSpPr>
          <p:cNvPr id="204" name="Google Shape;204;p12"/>
          <p:cNvSpPr/>
          <p:nvPr/>
        </p:nvSpPr>
        <p:spPr>
          <a:xfrm flipH="1">
            <a:off x="3097988" y="5108999"/>
            <a:ext cx="8437500" cy="10158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يمكن تقسيم قدرة الأطفال الذين تتراوح أعمارهم بين 4 أعوام و18 عامًا على الإمساك بالأشياء ضمن الأنشطة اليومية إلى 5 مستويات باستخدام نظام تصنيف القدرة اليدوية (MACS). ويمكن الاطلاع على مزيد من التفاصيل من خلال زيارة الموقع الإلكتروني www.macs.nu/index.php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الإعاقات المصاحبة</a:t>
            </a:r>
            <a:endParaRPr/>
          </a:p>
        </p:txBody>
      </p:sp>
      <p:graphicFrame>
        <p:nvGraphicFramePr>
          <p:cNvPr id="211" name="Google Shape;211;p13"/>
          <p:cNvGraphicFramePr/>
          <p:nvPr/>
        </p:nvGraphicFramePr>
        <p:xfrm>
          <a:off x="449343" y="1868038"/>
          <a:ext cx="3000000" cy="3000000"/>
        </p:xfrm>
        <a:graphic>
          <a:graphicData uri="http://schemas.openxmlformats.org/drawingml/2006/table">
            <a:tbl>
              <a:tblPr bandRow="1" firstRow="1">
                <a:noFill/>
                <a:tableStyleId>{56C89714-1BD1-435D-A834-66B36D5722C1}</a:tableStyleId>
              </a:tblPr>
              <a:tblGrid>
                <a:gridCol w="2188150"/>
                <a:gridCol w="2188150"/>
                <a:gridCol w="2188150"/>
                <a:gridCol w="2188150"/>
                <a:gridCol w="2464875"/>
              </a:tblGrid>
              <a:tr h="1147525">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1"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يعجز 1 من كل </a:t>
                      </a:r>
                      <a:r>
                        <a:rPr lang="en-AU" sz="2400">
                          <a:latin typeface="Arial"/>
                          <a:ea typeface="Arial"/>
                          <a:cs typeface="Arial"/>
                          <a:sym typeface="Arial"/>
                        </a:rPr>
                        <a:t>3</a:t>
                      </a:r>
                      <a:r>
                        <a:rPr lang="en-AU" sz="2400" u="none" cap="none" strike="noStrike">
                          <a:latin typeface="Arial"/>
                          <a:ea typeface="Arial"/>
                          <a:cs typeface="Arial"/>
                          <a:sym typeface="Arial"/>
                        </a:rPr>
                        <a:t> </a:t>
                      </a:r>
                      <a:br>
                        <a:rPr lang="en-AU" sz="1800" u="none" cap="none" strike="noStrike"/>
                      </a:br>
                      <a:r>
                        <a:rPr lang="en-AU" sz="1600" u="none" cap="none" strike="noStrike"/>
                        <a:t>عن المشي</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يعجز 1 من كل 4 </a:t>
                      </a:r>
                      <a:br>
                        <a:rPr lang="en-AU" sz="1800" u="none" cap="none" strike="noStrike"/>
                      </a:br>
                      <a:r>
                        <a:rPr lang="en-AU" sz="1600" u="none" cap="none" strike="noStrike"/>
                        <a:t>عن الحديث</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يشعر 3 من كل 4 </a:t>
                      </a:r>
                      <a:br>
                        <a:rPr lang="en-AU" sz="1800" u="none" cap="none" strike="noStrike"/>
                      </a:br>
                      <a:r>
                        <a:rPr lang="en-AU" sz="1600" u="none" cap="none" strike="noStrike"/>
                        <a:t>بالألم</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يصاب 1 من كل 4 </a:t>
                      </a:r>
                      <a:br>
                        <a:rPr lang="en-AU" sz="1800" u="none" cap="none" strike="noStrike"/>
                      </a:br>
                      <a:r>
                        <a:rPr lang="en-AU" sz="1600" u="none" cap="none" strike="noStrike"/>
                        <a:t>بالصرع</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يواجه 1 من كل 4 </a:t>
                      </a:r>
                      <a:br>
                        <a:rPr b="1" lang="en-AU" sz="2400" u="none" cap="none" strike="noStrike">
                          <a:latin typeface="Arial"/>
                          <a:ea typeface="Arial"/>
                          <a:cs typeface="Arial"/>
                          <a:sym typeface="Arial"/>
                        </a:rPr>
                      </a:br>
                      <a:r>
                        <a:rPr lang="en-AU" sz="1600" u="none" cap="none" strike="noStrike"/>
                        <a:t>اضطرابًا سلوكيًا</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1" algn="r">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1"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يواجه 1 من كل 2 </a:t>
                      </a:r>
                      <a:br>
                        <a:rPr lang="en-AU" sz="1800" u="none" cap="none" strike="noStrike"/>
                      </a:br>
                      <a:r>
                        <a:rPr lang="en-AU" sz="1600" u="none" cap="none" strike="noStrike"/>
                        <a:t>إعاقة ذهنية</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يواجه 1 من كل 10 </a:t>
                      </a:r>
                      <a:br>
                        <a:rPr lang="en-AU" sz="1800" u="none" cap="none" strike="noStrike"/>
                      </a:br>
                      <a:r>
                        <a:rPr lang="en-AU" sz="1600" u="none" cap="none" strike="noStrike"/>
                        <a:t>إعاقة بصرية شديدة</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يواجه 1 من كل 4 </a:t>
                      </a:r>
                      <a:br>
                        <a:rPr b="1" lang="en-AU" sz="2400" u="none" cap="none" strike="noStrike">
                          <a:latin typeface="Arial"/>
                          <a:ea typeface="Arial"/>
                          <a:cs typeface="Arial"/>
                          <a:sym typeface="Arial"/>
                        </a:rPr>
                      </a:br>
                      <a:r>
                        <a:rPr lang="en-AU" sz="1600" u="none" cap="none" strike="noStrike"/>
                        <a:t>مشكلات في التبوّل</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يواجه 1 من كل 5 </a:t>
                      </a:r>
                      <a:br>
                        <a:rPr b="1" lang="en-AU" sz="2400" u="none" cap="none" strike="noStrike">
                          <a:latin typeface="Arial"/>
                          <a:ea typeface="Arial"/>
                          <a:cs typeface="Arial"/>
                          <a:sym typeface="Arial"/>
                        </a:rPr>
                      </a:br>
                      <a:r>
                        <a:rPr lang="en-AU" sz="1600" u="none" cap="none" strike="noStrike"/>
                        <a:t>اضطرابًا في النوم</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1"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يواجه 1 من كل 5 </a:t>
                      </a:r>
                      <a:br>
                        <a:rPr b="1" lang="en-AU" sz="2400" u="none" cap="none" strike="noStrike">
                          <a:latin typeface="Arial"/>
                          <a:ea typeface="Arial"/>
                          <a:cs typeface="Arial"/>
                          <a:sym typeface="Arial"/>
                        </a:rPr>
                      </a:br>
                      <a:r>
                        <a:rPr lang="en-AU" sz="1600" u="none" cap="none" strike="noStrike"/>
                        <a:t>مشكلات في التحكم في اللُّعاب</a:t>
                      </a: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2" name="Google Shape;212;p13"/>
          <p:cNvSpPr/>
          <p:nvPr/>
        </p:nvSpPr>
        <p:spPr>
          <a:xfrm>
            <a:off x="2286161" y="1123616"/>
            <a:ext cx="8935453" cy="40006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يمكن أن يتعرض الأطفال المصابون بالشلل الدماغي أيضًا لمجموعة من الإعاقات الجسدية والإدراكية.</a:t>
            </a:r>
            <a:endParaRPr b="0" i="0" sz="1400" u="none" cap="none" strike="noStrike">
              <a:solidFill>
                <a:srgbClr val="000000"/>
              </a:solidFill>
              <a:latin typeface="Arial"/>
              <a:ea typeface="Arial"/>
              <a:cs typeface="Arial"/>
              <a:sym typeface="Arial"/>
            </a:endParaRPr>
          </a:p>
        </p:txBody>
      </p:sp>
      <p:pic>
        <p:nvPicPr>
          <p:cNvPr id="213" name="Google Shape;213;p13"/>
          <p:cNvPicPr preferRelativeResize="0"/>
          <p:nvPr/>
        </p:nvPicPr>
        <p:blipFill rotWithShape="1">
          <a:blip r:embed="rId3">
            <a:alphaModFix/>
          </a:blip>
          <a:srcRect b="0" l="0" r="0" t="0"/>
          <a:stretch/>
        </p:blipFill>
        <p:spPr>
          <a:xfrm>
            <a:off x="1057387" y="1889458"/>
            <a:ext cx="1179094" cy="1088153"/>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223551" y="1889458"/>
            <a:ext cx="1212046" cy="11185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5421319" y="1904706"/>
            <a:ext cx="1195524" cy="1103316"/>
          </a:xfrm>
          <a:prstGeom prst="rect">
            <a:avLst/>
          </a:prstGeom>
          <a:noFill/>
          <a:ln>
            <a:noFill/>
          </a:ln>
        </p:spPr>
      </p:pic>
      <p:pic>
        <p:nvPicPr>
          <p:cNvPr id="216" name="Google Shape;216;p13"/>
          <p:cNvPicPr preferRelativeResize="0"/>
          <p:nvPr/>
        </p:nvPicPr>
        <p:blipFill rotWithShape="1">
          <a:blip r:embed="rId6">
            <a:alphaModFix/>
          </a:blip>
          <a:srcRect b="0" l="0" r="0" t="0"/>
          <a:stretch/>
        </p:blipFill>
        <p:spPr>
          <a:xfrm>
            <a:off x="7554437" y="1889457"/>
            <a:ext cx="1179094" cy="1088153"/>
          </a:xfrm>
          <a:prstGeom prst="rect">
            <a:avLst/>
          </a:prstGeom>
          <a:noFill/>
          <a:ln>
            <a:noFill/>
          </a:ln>
        </p:spPr>
      </p:pic>
      <p:pic>
        <p:nvPicPr>
          <p:cNvPr id="217" name="Google Shape;217;p13"/>
          <p:cNvPicPr preferRelativeResize="0"/>
          <p:nvPr/>
        </p:nvPicPr>
        <p:blipFill rotWithShape="1">
          <a:blip r:embed="rId7">
            <a:alphaModFix/>
          </a:blip>
          <a:srcRect b="0" l="0" r="0" t="0"/>
          <a:stretch/>
        </p:blipFill>
        <p:spPr>
          <a:xfrm>
            <a:off x="1024360" y="3928958"/>
            <a:ext cx="1179075" cy="1088136"/>
          </a:xfrm>
          <a:prstGeom prst="rect">
            <a:avLst/>
          </a:prstGeom>
          <a:noFill/>
          <a:ln>
            <a:noFill/>
          </a:ln>
        </p:spPr>
      </p:pic>
      <p:pic>
        <p:nvPicPr>
          <p:cNvPr id="218" name="Google Shape;218;p13"/>
          <p:cNvPicPr preferRelativeResize="0"/>
          <p:nvPr/>
        </p:nvPicPr>
        <p:blipFill rotWithShape="1">
          <a:blip r:embed="rId8">
            <a:alphaModFix/>
          </a:blip>
          <a:srcRect b="0" l="0" r="0" t="0"/>
          <a:stretch/>
        </p:blipFill>
        <p:spPr>
          <a:xfrm>
            <a:off x="3223551" y="3939668"/>
            <a:ext cx="1146048" cy="1057656"/>
          </a:xfrm>
          <a:prstGeom prst="rect">
            <a:avLst/>
          </a:prstGeom>
          <a:noFill/>
          <a:ln>
            <a:noFill/>
          </a:ln>
        </p:spPr>
      </p:pic>
      <p:pic>
        <p:nvPicPr>
          <p:cNvPr id="219" name="Google Shape;219;p13"/>
          <p:cNvPicPr preferRelativeResize="0"/>
          <p:nvPr/>
        </p:nvPicPr>
        <p:blipFill rotWithShape="1">
          <a:blip r:embed="rId9">
            <a:alphaModFix/>
          </a:blip>
          <a:srcRect b="0" l="0" r="0" t="0"/>
          <a:stretch/>
        </p:blipFill>
        <p:spPr>
          <a:xfrm>
            <a:off x="5389715" y="3939668"/>
            <a:ext cx="1167470" cy="1077426"/>
          </a:xfrm>
          <a:prstGeom prst="rect">
            <a:avLst/>
          </a:prstGeom>
          <a:noFill/>
          <a:ln>
            <a:noFill/>
          </a:ln>
        </p:spPr>
      </p:pic>
      <p:pic>
        <p:nvPicPr>
          <p:cNvPr id="220" name="Google Shape;220;p13"/>
          <p:cNvPicPr preferRelativeResize="0"/>
          <p:nvPr/>
        </p:nvPicPr>
        <p:blipFill rotWithShape="1">
          <a:blip r:embed="rId10">
            <a:alphaModFix/>
          </a:blip>
          <a:srcRect b="0" l="0" r="0" t="0"/>
          <a:stretch/>
        </p:blipFill>
        <p:spPr>
          <a:xfrm>
            <a:off x="7627542" y="3959438"/>
            <a:ext cx="1146048" cy="1057656"/>
          </a:xfrm>
          <a:prstGeom prst="rect">
            <a:avLst/>
          </a:prstGeom>
          <a:noFill/>
          <a:ln>
            <a:noFill/>
          </a:ln>
        </p:spPr>
      </p:pic>
      <p:pic>
        <p:nvPicPr>
          <p:cNvPr id="221" name="Google Shape;221;p13"/>
          <p:cNvPicPr preferRelativeResize="0"/>
          <p:nvPr/>
        </p:nvPicPr>
        <p:blipFill rotWithShape="1">
          <a:blip r:embed="rId11">
            <a:alphaModFix/>
          </a:blip>
          <a:srcRect b="0" l="0" r="0" t="0"/>
          <a:stretch/>
        </p:blipFill>
        <p:spPr>
          <a:xfrm>
            <a:off x="9915093" y="1875810"/>
            <a:ext cx="1208666" cy="1115445"/>
          </a:xfrm>
          <a:prstGeom prst="rect">
            <a:avLst/>
          </a:prstGeom>
          <a:noFill/>
          <a:ln>
            <a:noFill/>
          </a:ln>
        </p:spPr>
      </p:pic>
      <p:pic>
        <p:nvPicPr>
          <p:cNvPr id="222" name="Google Shape;222;p13"/>
          <p:cNvPicPr preferRelativeResize="0"/>
          <p:nvPr/>
        </p:nvPicPr>
        <p:blipFill rotWithShape="1">
          <a:blip r:embed="rId12">
            <a:alphaModFix/>
          </a:blip>
          <a:srcRect b="0" l="0" r="0" t="0"/>
          <a:stretch/>
        </p:blipFill>
        <p:spPr>
          <a:xfrm>
            <a:off x="9944684"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نقاط التركيز المُتعلّقة بتطوُّر الطفل</a:t>
            </a:r>
            <a:endParaRPr/>
          </a:p>
        </p:txBody>
      </p:sp>
      <p:sp>
        <p:nvSpPr>
          <p:cNvPr id="229" name="Google Shape;229;p14"/>
          <p:cNvSpPr/>
          <p:nvPr/>
        </p:nvSpPr>
        <p:spPr>
          <a:xfrm>
            <a:off x="4478859" y="1123616"/>
            <a:ext cx="6883133" cy="707846"/>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تركز هذه الكلمات التي تبدأ بحرف الـ F بالإنجليزية على ستة مجالات رئيسية في تطوُّر الطفل وهي حيوية لجميع الأطفال المصابين بالشلل الدماغي.</a:t>
            </a:r>
            <a:endParaRPr b="0" i="0" sz="1400" u="none" cap="none" strike="noStrike">
              <a:solidFill>
                <a:srgbClr val="000000"/>
              </a:solidFill>
              <a:latin typeface="Arial"/>
              <a:ea typeface="Arial"/>
              <a:cs typeface="Arial"/>
              <a:sym typeface="Arial"/>
            </a:endParaRPr>
          </a:p>
        </p:txBody>
      </p:sp>
      <p:sp>
        <p:nvSpPr>
          <p:cNvPr id="230" name="Google Shape;230;p14"/>
          <p:cNvSpPr/>
          <p:nvPr/>
        </p:nvSpPr>
        <p:spPr>
          <a:xfrm>
            <a:off x="0" y="6021755"/>
            <a:ext cx="7881416" cy="27699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 يمكن الاطلاع على مزيد من التفاصيل من خلال https://www.canchild.ca/en/research-in-practice/f-words-in-childhood-disability</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2" name="Google Shape;232;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3" name="Google Shape;233;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4" name="Google Shape;234;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5" name="Google Shape;235;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6" name="Google Shape;236;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solidFill>
                  <a:srgbClr val="00B050"/>
                </a:solidFill>
              </a:rPr>
              <a:t>الاعتبارات العلاجيّة</a:t>
            </a:r>
            <a:endParaRPr/>
          </a:p>
        </p:txBody>
      </p:sp>
      <p:graphicFrame>
        <p:nvGraphicFramePr>
          <p:cNvPr id="243" name="Google Shape;243;p15"/>
          <p:cNvGraphicFramePr/>
          <p:nvPr/>
        </p:nvGraphicFramePr>
        <p:xfrm>
          <a:off x="702817" y="1702150"/>
          <a:ext cx="3000000" cy="3000000"/>
        </p:xfrm>
        <a:graphic>
          <a:graphicData uri="http://schemas.openxmlformats.org/drawingml/2006/table">
            <a:tbl>
              <a:tblPr bandRow="1" firstRow="1">
                <a:noFill/>
                <a:tableStyleId>{56C89714-1BD1-435D-A834-66B36D5722C1}</a:tableStyleId>
              </a:tblPr>
              <a:tblGrid>
                <a:gridCol w="1201400"/>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الألم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3 من كل 4</a:t>
                      </a:r>
                      <a:r>
                        <a:rPr lang="en-AU" sz="1800" u="none" cap="none" strike="noStrike"/>
                        <a:t>: ينبغي علاجه للوقاية من اضطرابات النوم والاضطرابات السلوكية</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4" name="Google Shape;244;p15"/>
          <p:cNvGraphicFramePr/>
          <p:nvPr/>
        </p:nvGraphicFramePr>
        <p:xfrm>
          <a:off x="693390" y="3138962"/>
          <a:ext cx="3000000" cy="3000000"/>
        </p:xfrm>
        <a:graphic>
          <a:graphicData uri="http://schemas.openxmlformats.org/drawingml/2006/table">
            <a:tbl>
              <a:tblPr bandRow="1" firstRow="1">
                <a:noFill/>
                <a:tableStyleId>{56C89714-1BD1-435D-A834-66B36D5722C1}</a:tableStyleId>
              </a:tblPr>
              <a:tblGrid>
                <a:gridCol w="1210825"/>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الإعاقة الذهنية</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2</a:t>
                      </a:r>
                      <a:r>
                        <a:rPr b="0" lang="en-AU" sz="1800" u="none" cap="none" strike="noStrike"/>
                        <a:t>:</a:t>
                      </a:r>
                      <a:r>
                        <a:rPr lang="en-AU" sz="1800" u="none" cap="none" strike="noStrike"/>
                        <a:t> تجعل المآل سيئًا فيما يتعلق بالقدرة على السير والتحكم في خروج البول والبراز والأداء الأكاديمي</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5" name="Google Shape;245;p15"/>
          <p:cNvGraphicFramePr/>
          <p:nvPr/>
        </p:nvGraphicFramePr>
        <p:xfrm>
          <a:off x="712244" y="4552934"/>
          <a:ext cx="3000000" cy="3000000"/>
        </p:xfrm>
        <a:graphic>
          <a:graphicData uri="http://schemas.openxmlformats.org/drawingml/2006/table">
            <a:tbl>
              <a:tblPr bandRow="1" firstRow="1">
                <a:noFill/>
                <a:tableStyleId>{56C89714-1BD1-435D-A834-66B36D5722C1}</a:tableStyleId>
              </a:tblPr>
              <a:tblGrid>
                <a:gridCol w="1201400"/>
                <a:gridCol w="3695300"/>
              </a:tblGrid>
              <a:tr h="43530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العجز عن التنقُّل</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4</a:t>
                      </a:r>
                      <a:r>
                        <a:rPr b="0" lang="en-AU" sz="1800" u="none" cap="none" strike="noStrike"/>
                        <a:t>: تتنبأ القدرة على الجلوس بشكل مستقل في سن عامين بقدرة الشخص على القدرة على التنقُّل</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6" name="Google Shape;246;p15"/>
          <p:cNvGraphicFramePr/>
          <p:nvPr/>
        </p:nvGraphicFramePr>
        <p:xfrm>
          <a:off x="6266206" y="1702150"/>
          <a:ext cx="3000000" cy="3000000"/>
        </p:xfrm>
        <a:graphic>
          <a:graphicData uri="http://schemas.openxmlformats.org/drawingml/2006/table">
            <a:tbl>
              <a:tblPr bandRow="1" firstRow="1">
                <a:noFill/>
                <a:tableStyleId>{56C89714-1BD1-435D-A834-66B36D5722C1}</a:tableStyleId>
              </a:tblPr>
              <a:tblGrid>
                <a:gridCol w="1201400"/>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انزياح الورك</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3</a:t>
                      </a:r>
                      <a:r>
                        <a:rPr lang="en-AU" sz="1800" u="none" cap="none" strike="noStrike"/>
                        <a:t>: ينبغي فحص الورك شهريًا بالأشعة السينية من سن 6 أشهر إلى 12 شهرًا</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7" name="Google Shape;247;p15"/>
          <p:cNvGraphicFramePr/>
          <p:nvPr/>
        </p:nvGraphicFramePr>
        <p:xfrm>
          <a:off x="6256779" y="3138962"/>
          <a:ext cx="3000000" cy="3000000"/>
        </p:xfrm>
        <a:graphic>
          <a:graphicData uri="http://schemas.openxmlformats.org/drawingml/2006/table">
            <a:tbl>
              <a:tblPr bandRow="1" firstRow="1">
                <a:noFill/>
                <a:tableStyleId>{56C89714-1BD1-435D-A834-66B36D5722C1}</a:tableStyleId>
              </a:tblPr>
              <a:tblGrid>
                <a:gridCol w="1210825"/>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العجز عن الكلام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4</a:t>
                      </a:r>
                      <a:r>
                        <a:rPr lang="en-AU" sz="1800" u="none" cap="none" strike="noStrike"/>
                        <a:t>: ينبغي توسيع القُدرة الكلامية مبكرًا</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8" name="Google Shape;248;p15"/>
          <p:cNvGraphicFramePr/>
          <p:nvPr/>
        </p:nvGraphicFramePr>
        <p:xfrm>
          <a:off x="6275633" y="4552934"/>
          <a:ext cx="3000000" cy="3000000"/>
        </p:xfrm>
        <a:graphic>
          <a:graphicData uri="http://schemas.openxmlformats.org/drawingml/2006/table">
            <a:tbl>
              <a:tblPr bandRow="1" firstRow="1">
                <a:noFill/>
                <a:tableStyleId>{56C89714-1BD1-435D-A834-66B36D5722C1}</a:tableStyleId>
              </a:tblPr>
              <a:tblGrid>
                <a:gridCol w="1201400"/>
                <a:gridCol w="3695300"/>
              </a:tblGrid>
              <a:tr h="43530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الصرع</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4</a:t>
                      </a:r>
                      <a:r>
                        <a:rPr lang="en-AU" sz="1800" u="none" cap="none" strike="noStrike"/>
                        <a:t>: ستنتهي النوبات لدى 10 - 20% من الأطفال</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pSp>
        <p:nvGrpSpPr>
          <p:cNvPr id="249" name="Google Shape;249;p15"/>
          <p:cNvGrpSpPr/>
          <p:nvPr/>
        </p:nvGrpSpPr>
        <p:grpSpPr>
          <a:xfrm>
            <a:off x="4413673" y="1702150"/>
            <a:ext cx="6731617" cy="3958597"/>
            <a:chOff x="712244" y="1724762"/>
            <a:chExt cx="6731617" cy="3958597"/>
          </a:xfrm>
        </p:grpSpPr>
        <p:pic>
          <p:nvPicPr>
            <p:cNvPr id="250" name="Google Shape;250;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pic>
          <p:nvPicPr>
            <p:cNvPr id="251" name="Google Shape;251;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52" name="Google Shape;252;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pic>
          <p:nvPicPr>
            <p:cNvPr id="253" name="Google Shape;253;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4" name="Google Shape;254;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5" name="Google Shape;255;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solidFill>
                  <a:srgbClr val="00B050"/>
                </a:solidFill>
              </a:rPr>
              <a:t>الا</a:t>
            </a:r>
            <a:r>
              <a:rPr lang="en-AU"/>
              <a:t>عتبار</a:t>
            </a:r>
            <a:r>
              <a:rPr lang="en-AU">
                <a:solidFill>
                  <a:srgbClr val="00B050"/>
                </a:solidFill>
              </a:rPr>
              <a:t>ات العلاجيّة </a:t>
            </a:r>
            <a:r>
              <a:rPr b="0" lang="en-AU">
                <a:solidFill>
                  <a:srgbClr val="00B050"/>
                </a:solidFill>
              </a:rPr>
              <a:t>(تابع</a:t>
            </a:r>
            <a:r>
              <a:rPr b="0" lang="en-AU"/>
              <a:t>)</a:t>
            </a:r>
            <a:endParaRPr/>
          </a:p>
        </p:txBody>
      </p:sp>
      <p:graphicFrame>
        <p:nvGraphicFramePr>
          <p:cNvPr id="262" name="Google Shape;262;p16"/>
          <p:cNvGraphicFramePr/>
          <p:nvPr/>
        </p:nvGraphicFramePr>
        <p:xfrm>
          <a:off x="702817" y="1702150"/>
          <a:ext cx="3000000" cy="3000000"/>
        </p:xfrm>
        <a:graphic>
          <a:graphicData uri="http://schemas.openxmlformats.org/drawingml/2006/table">
            <a:tbl>
              <a:tblPr bandRow="1" firstRow="1">
                <a:noFill/>
                <a:tableStyleId>{56C89714-1BD1-435D-A834-66B36D5722C1}</a:tableStyleId>
              </a:tblPr>
              <a:tblGrid>
                <a:gridCol w="1201400"/>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اضطراب سلوكي</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4</a:t>
                      </a:r>
                      <a:r>
                        <a:rPr lang="en-AU" sz="1800" u="none" cap="none" strike="noStrike"/>
                        <a:t>: ينبغي علاجه مبكرًا والتأكُّد من السيطرة على الألم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693390" y="3138962"/>
          <a:ext cx="3000000" cy="3000000"/>
        </p:xfrm>
        <a:graphic>
          <a:graphicData uri="http://schemas.openxmlformats.org/drawingml/2006/table">
            <a:tbl>
              <a:tblPr bandRow="1" firstRow="1">
                <a:noFill/>
                <a:tableStyleId>{56C89714-1BD1-435D-A834-66B36D5722C1}</a:tableStyleId>
              </a:tblPr>
              <a:tblGrid>
                <a:gridCol w="1210825"/>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سلس البول</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4</a:t>
                      </a:r>
                      <a:r>
                        <a:rPr lang="en-AU" sz="1800" u="none" cap="none" strike="noStrike"/>
                        <a:t>: ينبغي تقصي الحالة ومنحها مزيدًا من الوقت</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712244" y="4552934"/>
          <a:ext cx="3000000" cy="3000000"/>
        </p:xfrm>
        <a:graphic>
          <a:graphicData uri="http://schemas.openxmlformats.org/drawingml/2006/table">
            <a:tbl>
              <a:tblPr bandRow="1" firstRow="1">
                <a:noFill/>
                <a:tableStyleId>{56C89714-1BD1-435D-A834-66B36D5722C1}</a:tableStyleId>
              </a:tblPr>
              <a:tblGrid>
                <a:gridCol w="1201400"/>
                <a:gridCol w="3695300"/>
              </a:tblGrid>
              <a:tr h="43530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اضطرابات النوم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5</a:t>
                      </a:r>
                      <a:r>
                        <a:rPr lang="en-AU" sz="1800" u="none" cap="none" strike="noStrike"/>
                        <a:t>: ينبغي تقصي الحالة والتأكُّد من السيطرة على الألم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66206" y="1702150"/>
          <a:ext cx="3000000" cy="3000000"/>
        </p:xfrm>
        <a:graphic>
          <a:graphicData uri="http://schemas.openxmlformats.org/drawingml/2006/table">
            <a:tbl>
              <a:tblPr bandRow="1" firstRow="1">
                <a:noFill/>
                <a:tableStyleId>{56C89714-1BD1-435D-A834-66B36D5722C1}</a:tableStyleId>
              </a:tblPr>
              <a:tblGrid>
                <a:gridCol w="1201400"/>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العمى</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10</a:t>
                      </a:r>
                      <a:r>
                        <a:rPr lang="en-AU" sz="1800" u="none" cap="none" strike="noStrike"/>
                        <a:t>: ينبغي تقييمه مبكرًا والتأقلُم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56779" y="3138962"/>
          <a:ext cx="3000000" cy="3000000"/>
        </p:xfrm>
        <a:graphic>
          <a:graphicData uri="http://schemas.openxmlformats.org/drawingml/2006/table">
            <a:tbl>
              <a:tblPr bandRow="1" firstRow="1">
                <a:noFill/>
                <a:tableStyleId>{56C89714-1BD1-435D-A834-66B36D5722C1}</a:tableStyleId>
              </a:tblPr>
              <a:tblGrid>
                <a:gridCol w="1210825"/>
                <a:gridCol w="3704725"/>
              </a:tblGrid>
              <a:tr h="36445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التغذية بغير طريق الفم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15</a:t>
                      </a:r>
                      <a:r>
                        <a:rPr lang="en-AU" sz="1800" u="none" cap="none" strike="noStrike"/>
                        <a:t>: ينبغي تقييم مأمونية البلع، ومُراقبة النمو</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7" name="Google Shape;267;p16"/>
          <p:cNvGraphicFramePr/>
          <p:nvPr/>
        </p:nvGraphicFramePr>
        <p:xfrm>
          <a:off x="6275633" y="4552934"/>
          <a:ext cx="3000000" cy="3000000"/>
        </p:xfrm>
        <a:graphic>
          <a:graphicData uri="http://schemas.openxmlformats.org/drawingml/2006/table">
            <a:tbl>
              <a:tblPr bandRow="1" firstRow="1">
                <a:noFill/>
                <a:tableStyleId>{56C89714-1BD1-435D-A834-66B36D5722C1}</a:tableStyleId>
              </a:tblPr>
              <a:tblGrid>
                <a:gridCol w="1201400"/>
                <a:gridCol w="3695300"/>
              </a:tblGrid>
              <a:tr h="435300">
                <a:tc rowSpan="2">
                  <a:txBody>
                    <a:bodyPr/>
                    <a:lstStyle/>
                    <a:p>
                      <a:pPr indent="0" lvl="0" marL="0" marR="0" rtl="1" algn="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1" algn="r">
                        <a:lnSpc>
                          <a:spcPct val="100000"/>
                        </a:lnSpc>
                        <a:spcBef>
                          <a:spcPts val="0"/>
                        </a:spcBef>
                        <a:spcAft>
                          <a:spcPts val="0"/>
                        </a:spcAft>
                        <a:buClr>
                          <a:srgbClr val="548135"/>
                        </a:buClr>
                        <a:buSzPts val="2400"/>
                        <a:buFont typeface="Arial"/>
                        <a:buNone/>
                      </a:pPr>
                      <a:r>
                        <a:rPr b="1" lang="en-AU" sz="2400" u="none" cap="none" strike="noStrike"/>
                        <a:t>الصمم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1" algn="r">
                        <a:lnSpc>
                          <a:spcPct val="100000"/>
                        </a:lnSpc>
                        <a:spcBef>
                          <a:spcPts val="0"/>
                        </a:spcBef>
                        <a:spcAft>
                          <a:spcPts val="0"/>
                        </a:spcAft>
                        <a:buClr>
                          <a:schemeClr val="dk1"/>
                        </a:buClr>
                        <a:buSzPts val="1800"/>
                        <a:buFont typeface="Arial"/>
                        <a:buNone/>
                      </a:pPr>
                      <a:r>
                        <a:rPr b="1" lang="en-AU" sz="1800" u="none" cap="none" strike="noStrike"/>
                        <a:t>1 من كل 25</a:t>
                      </a:r>
                      <a:r>
                        <a:rPr lang="en-AU" sz="1800" u="none" cap="none" strike="noStrike"/>
                        <a:t>: ينبغي تقييمه مبكرًا والتأقلُم</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pSp>
        <p:nvGrpSpPr>
          <p:cNvPr id="268" name="Google Shape;268;p16"/>
          <p:cNvGrpSpPr/>
          <p:nvPr/>
        </p:nvGrpSpPr>
        <p:grpSpPr>
          <a:xfrm>
            <a:off x="4456266" y="1732743"/>
            <a:ext cx="6716063" cy="3986176"/>
            <a:chOff x="782423" y="1702150"/>
            <a:chExt cx="6716063" cy="3986176"/>
          </a:xfrm>
        </p:grpSpPr>
        <p:pic>
          <p:nvPicPr>
            <p:cNvPr id="269" name="Google Shape;269;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70" name="Google Shape;270;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71" name="Google Shape;271;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2" name="Google Shape;272;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3" name="Google Shape;273;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4" name="Google Shape;274;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المستقبل</a:t>
            </a:r>
            <a:endParaRPr/>
          </a:p>
        </p:txBody>
      </p:sp>
      <p:sp>
        <p:nvSpPr>
          <p:cNvPr id="281" name="Google Shape;281;p17"/>
          <p:cNvSpPr txBox="1"/>
          <p:nvPr/>
        </p:nvSpPr>
        <p:spPr>
          <a:xfrm>
            <a:off x="4368911" y="1555424"/>
            <a:ext cx="7028095" cy="4666268"/>
          </a:xfrm>
          <a:prstGeom prst="rect">
            <a:avLst/>
          </a:prstGeom>
          <a:noFill/>
          <a:ln>
            <a:noFill/>
          </a:ln>
        </p:spPr>
        <p:txBody>
          <a:bodyPr anchorCtr="0" anchor="t" bIns="45700" lIns="91425" spcFirstLastPara="1" rIns="91425" wrap="square" tIns="45700">
            <a:noAutofit/>
          </a:bodyPr>
          <a:lstStyle/>
          <a:p>
            <a:pPr indent="-228600" lvl="0" marL="228600" marR="0" rtl="1" algn="r">
              <a:lnSpc>
                <a:spcPct val="110000"/>
              </a:lnSpc>
              <a:spcBef>
                <a:spcPts val="0"/>
              </a:spcBef>
              <a:spcAft>
                <a:spcPts val="0"/>
              </a:spcAft>
              <a:buClr>
                <a:schemeClr val="dk1"/>
              </a:buClr>
              <a:buSzPts val="2200"/>
              <a:buFont typeface="Arial"/>
              <a:buChar char="•"/>
            </a:pPr>
            <a:r>
              <a:rPr b="0" i="0" lang="en-AU" sz="2200" u="none" cap="none" strike="noStrike">
                <a:solidFill>
                  <a:schemeClr val="dk1"/>
                </a:solidFill>
                <a:latin typeface="Arial"/>
                <a:ea typeface="Arial"/>
                <a:cs typeface="Arial"/>
                <a:sym typeface="Arial"/>
              </a:rPr>
              <a:t>يستطيع الأطفال المصابون بالشلل الدماغي عيش حياة صحية وتشاركية </a:t>
            </a:r>
            <a:r>
              <a:rPr b="1" i="0" lang="en-AU" sz="2200" u="none" cap="none" strike="noStrike">
                <a:solidFill>
                  <a:schemeClr val="dk1"/>
                </a:solidFill>
                <a:latin typeface="Arial"/>
                <a:ea typeface="Arial"/>
                <a:cs typeface="Arial"/>
                <a:sym typeface="Arial"/>
              </a:rPr>
              <a:t>بدعم من الآباء والأمهات والعائلات والمجتمعات والحكومات</a:t>
            </a:r>
            <a:endParaRPr b="0" i="0" sz="1400" u="none" cap="none" strike="noStrike">
              <a:solidFill>
                <a:srgbClr val="000000"/>
              </a:solidFill>
              <a:latin typeface="Arial"/>
              <a:ea typeface="Arial"/>
              <a:cs typeface="Arial"/>
              <a:sym typeface="Arial"/>
            </a:endParaRPr>
          </a:p>
          <a:p>
            <a:pPr indent="-228600" lvl="0" marL="228600" marR="0" rtl="1" algn="r">
              <a:lnSpc>
                <a:spcPct val="110000"/>
              </a:lnSpc>
              <a:spcBef>
                <a:spcPts val="1600"/>
              </a:spcBef>
              <a:spcAft>
                <a:spcPts val="0"/>
              </a:spcAft>
              <a:buClr>
                <a:schemeClr val="dk1"/>
              </a:buClr>
              <a:buSzPts val="2200"/>
              <a:buFont typeface="Arial"/>
              <a:buChar char="•"/>
            </a:pPr>
            <a:r>
              <a:rPr b="0" i="0" lang="en-AU" sz="2200" u="none" cap="none" strike="noStrike">
                <a:solidFill>
                  <a:schemeClr val="dk1"/>
                </a:solidFill>
                <a:latin typeface="Arial"/>
                <a:ea typeface="Arial"/>
                <a:cs typeface="Arial"/>
                <a:sym typeface="Arial"/>
              </a:rPr>
              <a:t> </a:t>
            </a:r>
            <a:r>
              <a:rPr b="1" i="0" lang="en-AU" sz="2200" u="none" cap="none" strike="noStrike">
                <a:solidFill>
                  <a:schemeClr val="dk1"/>
                </a:solidFill>
                <a:latin typeface="Arial"/>
                <a:ea typeface="Arial"/>
                <a:cs typeface="Arial"/>
                <a:sym typeface="Arial"/>
              </a:rPr>
              <a:t>المستقبل مشرق </a:t>
            </a:r>
            <a:r>
              <a:rPr b="0" i="0" lang="en-AU" sz="2200" u="none" cap="none" strike="noStrike">
                <a:solidFill>
                  <a:schemeClr val="dk1"/>
                </a:solidFill>
                <a:latin typeface="Arial"/>
                <a:ea typeface="Arial"/>
                <a:cs typeface="Arial"/>
                <a:sym typeface="Arial"/>
              </a:rPr>
              <a:t>بسبب الجهود المبذولة دوليًا لزيادة التعاون في مجالات البحث والممارسة والتعليم والتقنية والعمل المجتمعي من جانب المصابين بالشلل الدماغي ولصالحهم </a:t>
            </a:r>
            <a:endParaRPr b="0" i="0" sz="1400" u="none" cap="none" strike="noStrike">
              <a:solidFill>
                <a:srgbClr val="000000"/>
              </a:solidFill>
              <a:latin typeface="Arial"/>
              <a:ea typeface="Arial"/>
              <a:cs typeface="Arial"/>
              <a:sym typeface="Arial"/>
            </a:endParaRPr>
          </a:p>
          <a:p>
            <a:pPr indent="-228600" lvl="0" marL="228600" marR="0" rtl="1" algn="r">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شارك في اليوم العالمي للشلل الدماغي </a:t>
            </a:r>
            <a:r>
              <a:rPr b="0" i="0" lang="en-AU" sz="2200" u="none" cap="none" strike="noStrike">
                <a:solidFill>
                  <a:schemeClr val="dk1"/>
                </a:solidFill>
                <a:latin typeface="Arial"/>
                <a:ea typeface="Arial"/>
                <a:cs typeface="Arial"/>
                <a:sym typeface="Arial"/>
              </a:rPr>
              <a:t>لتكون جزءًا من هذا المجتمع العالمي لتحسين حياة المصابين بالشلل الدماغي في جميع أنحاء العالم.</a:t>
            </a:r>
            <a:endParaRPr b="0" i="0" sz="1400" u="none" cap="none" strike="noStrike">
              <a:solidFill>
                <a:srgbClr val="000000"/>
              </a:solidFill>
              <a:latin typeface="Arial"/>
              <a:ea typeface="Arial"/>
              <a:cs typeface="Arial"/>
              <a:sym typeface="Arial"/>
            </a:endParaRPr>
          </a:p>
          <a:p>
            <a:pPr indent="0" lvl="0" marL="0" marR="0" rtl="1"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اليوم العالمي للشلل الدماغي 6 أكتوبر/تشرين الأول</a:t>
            </a:r>
            <a:endParaRPr b="0" i="0" sz="1400" u="none" cap="none" strike="noStrike">
              <a:solidFill>
                <a:srgbClr val="000000"/>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1"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p:txBody>
      </p:sp>
      <p:pic>
        <p:nvPicPr>
          <p:cNvPr id="282" name="Google Shape;282;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a:t>
            </a:r>
            <a:r>
              <a:rPr i="1" lang="en-AU" sz="1600"/>
              <a:t> Developmental Medicine &amp; Child Neurology</a:t>
            </a:r>
            <a:r>
              <a:rPr lang="en-AU" sz="1600"/>
              <a:t>, </a:t>
            </a:r>
            <a:r>
              <a:rPr i="1" lang="en-AU" sz="1600"/>
              <a:t>39</a:t>
            </a:r>
            <a:r>
              <a:rPr lang="en-AU" sz="1600"/>
              <a:t>(4), 214–223. doi:10.1111/j.1469-8749.1997.tb07414.x  www.canchild.ca.</a:t>
            </a:r>
            <a:endParaRPr/>
          </a:p>
          <a:p>
            <a:pPr indent="-228600" lvl="0" marL="228600" rtl="0" algn="l">
              <a:lnSpc>
                <a:spcPct val="90000"/>
              </a:lnSpc>
              <a:spcBef>
                <a:spcPts val="1000"/>
              </a:spcBef>
              <a:spcAft>
                <a:spcPts val="0"/>
              </a:spcAft>
              <a:buSzPts val="1600"/>
              <a:buChar char="•"/>
            </a:pPr>
            <a:r>
              <a:rPr i="1" lang="en-AU" sz="1600"/>
              <a:t> Report of the Australian Cerebral Palsy Register, Birth Years 1993-2009</a:t>
            </a:r>
            <a:r>
              <a:rPr lang="en-AU" sz="1600"/>
              <a:t>, September 2016.</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9" name="Google Shape;289;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i="1" lang="en-AU"/>
              <a:t> المراجع</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lang="en-AU"/>
              <a:t>اليوم...</a:t>
            </a:r>
            <a:endParaRPr/>
          </a:p>
        </p:txBody>
      </p:sp>
      <p:sp>
        <p:nvSpPr>
          <p:cNvPr id="49" name="Google Shape;49;p2"/>
          <p:cNvSpPr txBox="1"/>
          <p:nvPr/>
        </p:nvSpPr>
        <p:spPr>
          <a:xfrm flipH="1">
            <a:off x="51366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1" algn="r">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حقائق سريعة عن الشلل الدماغي</a:t>
            </a:r>
            <a:endParaRPr b="0" i="0" sz="1400" u="none" cap="none" strike="noStrike">
              <a:solidFill>
                <a:srgbClr val="000000"/>
              </a:solidFill>
              <a:latin typeface="Arial"/>
              <a:ea typeface="Arial"/>
              <a:cs typeface="Arial"/>
              <a:sym typeface="Arial"/>
            </a:endParaRPr>
          </a:p>
          <a:p>
            <a:pPr indent="-228600" lvl="0" marL="2286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التعريف</a:t>
            </a:r>
            <a:endParaRPr b="0" i="0" sz="1400" u="none" cap="none" strike="noStrike">
              <a:solidFill>
                <a:srgbClr val="000000"/>
              </a:solidFill>
              <a:latin typeface="Arial"/>
              <a:ea typeface="Arial"/>
              <a:cs typeface="Arial"/>
              <a:sym typeface="Arial"/>
            </a:endParaRPr>
          </a:p>
          <a:p>
            <a:pPr indent="-228600" lvl="0" marL="2286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أسباب الشلل الدماغي</a:t>
            </a:r>
            <a:endParaRPr b="0" i="0" sz="1400" u="none" cap="none" strike="noStrike">
              <a:solidFill>
                <a:srgbClr val="000000"/>
              </a:solidFill>
              <a:latin typeface="Arial"/>
              <a:ea typeface="Arial"/>
              <a:cs typeface="Arial"/>
              <a:sym typeface="Arial"/>
            </a:endParaRPr>
          </a:p>
          <a:p>
            <a:pPr indent="-228600" lvl="0" marL="2286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عوامل الاختطار</a:t>
            </a:r>
            <a:endParaRPr b="0" i="0" sz="2400" u="none" cap="none" strike="noStrike">
              <a:solidFill>
                <a:schemeClr val="dk1"/>
              </a:solidFill>
              <a:latin typeface="Arial"/>
              <a:ea typeface="Arial"/>
              <a:cs typeface="Arial"/>
              <a:sym typeface="Arial"/>
            </a:endParaRPr>
          </a:p>
          <a:p>
            <a:pPr indent="-228600" lvl="0" marL="2286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التشخيص</a:t>
            </a:r>
            <a:endParaRPr b="0" i="0" sz="1400" u="none" cap="none" strike="noStrike">
              <a:solidFill>
                <a:srgbClr val="000000"/>
              </a:solidFill>
              <a:latin typeface="Arial"/>
              <a:ea typeface="Arial"/>
              <a:cs typeface="Arial"/>
              <a:sym typeface="Arial"/>
            </a:endParaRPr>
          </a:p>
          <a:p>
            <a:pPr indent="-228600" lvl="0" marL="2286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الأنواع الحركية من المرض</a:t>
            </a:r>
            <a:endParaRPr b="0" i="0" sz="1400" u="none" cap="none" strike="noStrike">
              <a:solidFill>
                <a:srgbClr val="000000"/>
              </a:solidFill>
              <a:latin typeface="Arial"/>
              <a:ea typeface="Arial"/>
              <a:cs typeface="Arial"/>
              <a:sym typeface="Arial"/>
            </a:endParaRPr>
          </a:p>
          <a:p>
            <a:pPr indent="-228600" lvl="0" marL="2286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أجزاء الجسم التي تُصاب بالشلل الدماغي</a:t>
            </a:r>
            <a:endParaRPr b="0" i="0" sz="1400" u="none" cap="none" strike="noStrike">
              <a:solidFill>
                <a:srgbClr val="000000"/>
              </a:solidFill>
              <a:latin typeface="Arial"/>
              <a:ea typeface="Arial"/>
              <a:cs typeface="Arial"/>
              <a:sym typeface="Arial"/>
            </a:endParaRPr>
          </a:p>
        </p:txBody>
      </p:sp>
      <p:sp>
        <p:nvSpPr>
          <p:cNvPr id="50" name="Google Shape;50;p2"/>
          <p:cNvSpPr txBox="1"/>
          <p:nvPr/>
        </p:nvSpPr>
        <p:spPr>
          <a:xfrm flipH="1">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إن المحتوى الوارد في هذا العرض التقديمي لغرض المعلومات العامة فقط. وهو غير معد كمشورة مهنية، ولا ينبغي الاعتماد عليه بدلاً من استشارة  الاختصاصيين المؤهلين الذين يمكنهم تحديد احتياجاتك الفردية. يخضع المحتوى كله لحقوق النسخ المملوكة لليوم العالمي للشلل الدماغي. ولا يجوز استخدام أي جزء من المحتوى الوارد في هذا العرض التقديمي إلا للاستخدام الخاص أو غير التجاري.</a:t>
            </a:r>
            <a:endParaRPr b="0" i="0" sz="1400" u="none" cap="none" strike="noStrike">
              <a:solidFill>
                <a:srgbClr val="000000"/>
              </a:solidFill>
              <a:latin typeface="Arial"/>
              <a:ea typeface="Arial"/>
              <a:cs typeface="Arial"/>
              <a:sym typeface="Arial"/>
            </a:endParaRPr>
          </a:p>
        </p:txBody>
      </p:sp>
      <p:sp>
        <p:nvSpPr>
          <p:cNvPr id="51" name="Google Shape;51;p2"/>
          <p:cNvSpPr txBox="1"/>
          <p:nvPr/>
        </p:nvSpPr>
        <p:spPr>
          <a:xfrm flipH="1">
            <a:off x="7773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 المهارات الحركية الكُبرى</a:t>
            </a:r>
            <a:endParaRPr b="0" i="0" sz="1400" u="none" cap="none" strike="noStrike">
              <a:solidFill>
                <a:srgbClr val="000000"/>
              </a:solidFill>
              <a:latin typeface="Arial"/>
              <a:ea typeface="Arial"/>
              <a:cs typeface="Arial"/>
              <a:sym typeface="Arial"/>
            </a:endParaRPr>
          </a:p>
          <a:p>
            <a:pPr indent="-228600" lvl="1" marL="6858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القدرة اليدوية</a:t>
            </a:r>
            <a:endParaRPr b="0" i="0" sz="1400" u="none" cap="none" strike="noStrike">
              <a:solidFill>
                <a:srgbClr val="000000"/>
              </a:solidFill>
              <a:latin typeface="Arial"/>
              <a:ea typeface="Arial"/>
              <a:cs typeface="Arial"/>
              <a:sym typeface="Arial"/>
            </a:endParaRPr>
          </a:p>
          <a:p>
            <a:pPr indent="-228600" lvl="1" marL="6858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الإعاقات المصاحبة</a:t>
            </a:r>
            <a:endParaRPr b="0" i="0" sz="1400" u="none" cap="none" strike="noStrike">
              <a:solidFill>
                <a:srgbClr val="000000"/>
              </a:solidFill>
              <a:latin typeface="Arial"/>
              <a:ea typeface="Arial"/>
              <a:cs typeface="Arial"/>
              <a:sym typeface="Arial"/>
            </a:endParaRPr>
          </a:p>
          <a:p>
            <a:pPr indent="-228600" lvl="1" marL="6858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العلاجات المستندة إلى أدلة</a:t>
            </a:r>
            <a:endParaRPr b="0" i="0" sz="1400" u="none" cap="none" strike="noStrike">
              <a:solidFill>
                <a:srgbClr val="000000"/>
              </a:solidFill>
              <a:latin typeface="Arial"/>
              <a:ea typeface="Arial"/>
              <a:cs typeface="Arial"/>
              <a:sym typeface="Arial"/>
            </a:endParaRPr>
          </a:p>
          <a:p>
            <a:pPr indent="-228600" lvl="1" marL="6858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المستقبل</a:t>
            </a:r>
            <a:endParaRPr b="0" i="0" sz="1400" u="none" cap="none" strike="noStrike">
              <a:solidFill>
                <a:srgbClr val="000000"/>
              </a:solidFill>
              <a:latin typeface="Arial"/>
              <a:ea typeface="Arial"/>
              <a:cs typeface="Arial"/>
              <a:sym typeface="Arial"/>
            </a:endParaRPr>
          </a:p>
          <a:p>
            <a:pPr indent="-228600" lvl="1" marL="685800" marR="0" rtl="1" algn="r">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المراجع</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28600" lvl="0" marL="228600" rtl="1" algn="r">
              <a:lnSpc>
                <a:spcPct val="100000"/>
              </a:lnSpc>
              <a:spcBef>
                <a:spcPts val="0"/>
              </a:spcBef>
              <a:spcAft>
                <a:spcPts val="0"/>
              </a:spcAft>
              <a:buSzPts val="2200"/>
              <a:buChar char="•"/>
            </a:pPr>
            <a:r>
              <a:rPr lang="en-AU" sz="2200">
                <a:solidFill>
                  <a:schemeClr val="dk1"/>
                </a:solidFill>
              </a:rPr>
              <a:t>الشلل الدماغي </a:t>
            </a:r>
            <a:r>
              <a:rPr b="1" lang="en-AU" sz="2200">
                <a:solidFill>
                  <a:schemeClr val="dk1"/>
                </a:solidFill>
              </a:rPr>
              <a:t>أكثر أنواع الإعاقات الجسدية شيوعًا</a:t>
            </a:r>
            <a:r>
              <a:rPr lang="en-AU" sz="2200">
                <a:solidFill>
                  <a:schemeClr val="dk1"/>
                </a:solidFill>
              </a:rPr>
              <a:t> في مرحلة الطفولة</a:t>
            </a:r>
            <a:endParaRPr/>
          </a:p>
          <a:p>
            <a:pPr indent="-228600" lvl="0" marL="228600" rtl="1" algn="r">
              <a:lnSpc>
                <a:spcPct val="100000"/>
              </a:lnSpc>
              <a:spcBef>
                <a:spcPts val="1200"/>
              </a:spcBef>
              <a:spcAft>
                <a:spcPts val="0"/>
              </a:spcAft>
              <a:buSzPts val="2200"/>
              <a:buChar char="•"/>
            </a:pPr>
            <a:r>
              <a:rPr lang="en-AU" sz="2200">
                <a:solidFill>
                  <a:schemeClr val="dk1"/>
                </a:solidFill>
              </a:rPr>
              <a:t>يصيب الشلل الدماغي </a:t>
            </a:r>
            <a:r>
              <a:rPr b="1" lang="en-AU" sz="2200">
                <a:solidFill>
                  <a:schemeClr val="dk1"/>
                </a:solidFill>
              </a:rPr>
              <a:t>1 من كل 700 مولود حيّ</a:t>
            </a:r>
            <a:r>
              <a:rPr lang="en-AU" sz="2200">
                <a:solidFill>
                  <a:schemeClr val="dk1"/>
                </a:solidFill>
              </a:rPr>
              <a:t> تقريبًا في البلدان ذات الدخل المرتفع</a:t>
            </a:r>
            <a:endParaRPr sz="2200">
              <a:solidFill>
                <a:schemeClr val="dk1"/>
              </a:solidFill>
            </a:endParaRPr>
          </a:p>
          <a:p>
            <a:pPr indent="-228600" lvl="0" marL="228600" rtl="1" algn="r">
              <a:lnSpc>
                <a:spcPct val="100000"/>
              </a:lnSpc>
              <a:spcBef>
                <a:spcPts val="1200"/>
              </a:spcBef>
              <a:spcAft>
                <a:spcPts val="0"/>
              </a:spcAft>
              <a:buSzPts val="2200"/>
              <a:buChar char="•"/>
            </a:pPr>
            <a:r>
              <a:rPr lang="en-AU" sz="2200">
                <a:solidFill>
                  <a:schemeClr val="dk1"/>
                </a:solidFill>
              </a:rPr>
              <a:t>ينتُج عن إصابة في المخ أثناء تطوره تحدث في أغلب الأحوال </a:t>
            </a:r>
            <a:r>
              <a:rPr b="1" lang="en-AU" sz="2200">
                <a:solidFill>
                  <a:schemeClr val="dk1"/>
                </a:solidFill>
              </a:rPr>
              <a:t>قبل الولادة</a:t>
            </a:r>
            <a:endParaRPr/>
          </a:p>
          <a:p>
            <a:pPr indent="-228600" lvl="0" marL="228600" rtl="1" algn="r">
              <a:lnSpc>
                <a:spcPct val="100000"/>
              </a:lnSpc>
              <a:spcBef>
                <a:spcPts val="1200"/>
              </a:spcBef>
              <a:spcAft>
                <a:spcPts val="0"/>
              </a:spcAft>
              <a:buSzPts val="2200"/>
              <a:buChar char="•"/>
            </a:pPr>
            <a:r>
              <a:rPr lang="en-AU" sz="2200">
                <a:solidFill>
                  <a:schemeClr val="dk1"/>
                </a:solidFill>
              </a:rPr>
              <a:t>لا يوجد </a:t>
            </a:r>
            <a:r>
              <a:rPr b="1" lang="en-AU" sz="2200">
                <a:solidFill>
                  <a:schemeClr val="dk1"/>
                </a:solidFill>
              </a:rPr>
              <a:t>سبب وحيد</a:t>
            </a:r>
            <a:r>
              <a:rPr lang="en-AU" sz="2200">
                <a:solidFill>
                  <a:schemeClr val="dk1"/>
                </a:solidFill>
              </a:rPr>
              <a:t>، ولكن الباحثين تعرَّفوا على عدد من </a:t>
            </a:r>
            <a:r>
              <a:rPr b="1" lang="en-AU" sz="2200">
                <a:solidFill>
                  <a:schemeClr val="dk1"/>
                </a:solidFill>
              </a:rPr>
              <a:t>العوامل</a:t>
            </a:r>
            <a:r>
              <a:rPr lang="en-AU" sz="2200">
                <a:solidFill>
                  <a:schemeClr val="dk1"/>
                </a:solidFill>
              </a:rPr>
              <a:t> التي قد تؤدي إلى إصابة المُخ</a:t>
            </a:r>
            <a:endParaRPr/>
          </a:p>
          <a:p>
            <a:pPr indent="-228600" lvl="0" marL="228600" rtl="1" algn="r">
              <a:lnSpc>
                <a:spcPct val="100000"/>
              </a:lnSpc>
              <a:spcBef>
                <a:spcPts val="1200"/>
              </a:spcBef>
              <a:spcAft>
                <a:spcPts val="0"/>
              </a:spcAft>
              <a:buSzPts val="2200"/>
              <a:buChar char="•"/>
            </a:pPr>
            <a:r>
              <a:rPr lang="en-AU" sz="2200">
                <a:solidFill>
                  <a:schemeClr val="dk1"/>
                </a:solidFill>
              </a:rPr>
              <a:t>يمكن الآن </a:t>
            </a:r>
            <a:r>
              <a:rPr b="1" lang="en-AU" sz="2200">
                <a:solidFill>
                  <a:schemeClr val="dk1"/>
                </a:solidFill>
              </a:rPr>
              <a:t>تشخيص</a:t>
            </a:r>
            <a:r>
              <a:rPr lang="en-AU" sz="2200">
                <a:solidFill>
                  <a:schemeClr val="dk1"/>
                </a:solidFill>
              </a:rPr>
              <a:t> الرُّضع بأنهم "عُرضة بدرجة كبيرة للإصابة بالشلل الدماغي" في سن ثلاثة أشهُر</a:t>
            </a:r>
            <a:endParaRPr/>
          </a:p>
          <a:p>
            <a:pPr indent="-228600" lvl="0" marL="228600" rtl="1" algn="r">
              <a:lnSpc>
                <a:spcPct val="100000"/>
              </a:lnSpc>
              <a:spcBef>
                <a:spcPts val="1200"/>
              </a:spcBef>
              <a:spcAft>
                <a:spcPts val="0"/>
              </a:spcAft>
              <a:buSzPts val="2200"/>
              <a:buChar char="•"/>
            </a:pPr>
            <a:r>
              <a:rPr lang="en-AU" sz="2200">
                <a:solidFill>
                  <a:schemeClr val="dk1"/>
                </a:solidFill>
              </a:rPr>
              <a:t>هناك الكثير من </a:t>
            </a:r>
            <a:r>
              <a:rPr b="1" lang="en-AU" sz="2200">
                <a:solidFill>
                  <a:schemeClr val="dk1"/>
                </a:solidFill>
              </a:rPr>
              <a:t>التدخُلات المُستندة إلى الأدلة</a:t>
            </a:r>
            <a:r>
              <a:rPr lang="en-AU" sz="2200">
                <a:solidFill>
                  <a:schemeClr val="dk1"/>
                </a:solidFill>
              </a:rPr>
              <a:t> لعلاج الشلل الدماغي، ومن المُنتظر صدور إرشادات سريرية دولية لهذه الحالة قريبًا.</a:t>
            </a:r>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lang="en-AU">
                <a:solidFill>
                  <a:srgbClr val="00B050"/>
                </a:solidFill>
              </a:rPr>
              <a:t>حقائق سريعة</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SzPts val="2400"/>
              <a:buNone/>
            </a:pPr>
            <a:r>
              <a:rPr b="1" lang="en-AU" sz="2400"/>
              <a:t>الشلل الدماغي إعاقة جسدية تؤثر على الحركة ووضعية الجسم</a:t>
            </a:r>
            <a:endParaRPr/>
          </a:p>
          <a:p>
            <a:pPr indent="-228600" lvl="0" marL="228600" rtl="1" algn="r">
              <a:lnSpc>
                <a:spcPct val="90000"/>
              </a:lnSpc>
              <a:spcBef>
                <a:spcPts val="1600"/>
              </a:spcBef>
              <a:spcAft>
                <a:spcPts val="0"/>
              </a:spcAft>
              <a:buSzPts val="2200"/>
              <a:buChar char="•"/>
            </a:pPr>
            <a:r>
              <a:rPr lang="en-AU" sz="2200"/>
              <a:t>الشلل الدماغي مصطلح جامع لمجموعة من الاضطرابات التي تؤثر في قدرة الشخص على الحركة</a:t>
            </a:r>
            <a:endParaRPr/>
          </a:p>
          <a:p>
            <a:pPr indent="-228600" lvl="0" marL="228600" rtl="1" algn="r">
              <a:lnSpc>
                <a:spcPct val="90000"/>
              </a:lnSpc>
              <a:spcBef>
                <a:spcPts val="1600"/>
              </a:spcBef>
              <a:spcAft>
                <a:spcPts val="0"/>
              </a:spcAft>
              <a:buSzPts val="2200"/>
              <a:buChar char="•"/>
            </a:pPr>
            <a:r>
              <a:rPr lang="en-AU" sz="2200"/>
              <a:t>ينتُج الشلل </a:t>
            </a:r>
            <a:r>
              <a:rPr lang="en-AU" sz="2200">
                <a:solidFill>
                  <a:schemeClr val="dk1"/>
                </a:solidFill>
              </a:rPr>
              <a:t>الدماغي عن تلف في المخ أثناء تطوره قبل الولادة أو أثناءها أو بعدها</a:t>
            </a:r>
            <a:endParaRPr/>
          </a:p>
          <a:p>
            <a:pPr indent="-228600" lvl="0" marL="228600" rtl="1" algn="r">
              <a:lnSpc>
                <a:spcPct val="90000"/>
              </a:lnSpc>
              <a:spcBef>
                <a:spcPts val="1600"/>
              </a:spcBef>
              <a:spcAft>
                <a:spcPts val="0"/>
              </a:spcAft>
              <a:buSzPts val="2200"/>
              <a:buChar char="•"/>
            </a:pPr>
            <a:r>
              <a:rPr lang="en-AU" sz="2200">
                <a:solidFill>
                  <a:schemeClr val="dk1"/>
                </a:solidFill>
              </a:rPr>
              <a:t>يؤثر الشلل الدماغي على الأشخاص بطرق مختلفة. فقد يؤثر على حركة الجسم والتحكم في العضلات وتناسقها وتوتُّرها والمنعَكَسات ووضعية الجسم وتوازنه.</a:t>
            </a:r>
            <a:endParaRPr/>
          </a:p>
          <a:p>
            <a:pPr indent="-228600" lvl="0" marL="228600" rtl="1" algn="r">
              <a:lnSpc>
                <a:spcPct val="90000"/>
              </a:lnSpc>
              <a:spcBef>
                <a:spcPts val="1600"/>
              </a:spcBef>
              <a:spcAft>
                <a:spcPts val="0"/>
              </a:spcAft>
              <a:buSzPts val="2200"/>
              <a:buChar char="•"/>
            </a:pPr>
            <a:r>
              <a:rPr lang="en-AU" sz="2200">
                <a:solidFill>
                  <a:schemeClr val="dk1"/>
                </a:solidFill>
              </a:rPr>
              <a:t> رغم أن الشلل الدماغي حالة دائمة تستمر مع الإنسان طوال العمر، فإن بعض أعراض وعلامات الشلل الدماغي هذه قد تتحسن أو تتفاقم بمرور الوقت</a:t>
            </a:r>
            <a:endParaRPr/>
          </a:p>
          <a:p>
            <a:pPr indent="-228600" lvl="0" marL="228600" rtl="1" algn="r">
              <a:lnSpc>
                <a:spcPct val="90000"/>
              </a:lnSpc>
              <a:spcBef>
                <a:spcPts val="1600"/>
              </a:spcBef>
              <a:spcAft>
                <a:spcPts val="0"/>
              </a:spcAft>
              <a:buSzPts val="2200"/>
              <a:buChar char="•"/>
            </a:pPr>
            <a:r>
              <a:rPr lang="en-AU" sz="2200">
                <a:solidFill>
                  <a:schemeClr val="dk1"/>
                </a:solidFill>
              </a:rPr>
              <a:t>قد يعاني المصابون بالشلل الدماغي أيضًا من اختلالات بصرية وتعليمية وسمعية وكلامية وفكرية وكذلك من الصرع</a:t>
            </a:r>
            <a:r>
              <a:rPr lang="en-AU" sz="2200"/>
              <a:t>.</a:t>
            </a:r>
            <a:endParaRPr/>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lang="en-AU"/>
              <a:t>الشلل الدماغي</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SzPts val="2200"/>
              <a:buNone/>
            </a:pPr>
            <a:r>
              <a:rPr b="1" lang="en-AU" sz="2200">
                <a:solidFill>
                  <a:schemeClr val="dk1"/>
                </a:solidFill>
              </a:rPr>
              <a:t>ينتُج الشلل الدماغي عن مجموعة من الأحداث</a:t>
            </a:r>
            <a:r>
              <a:rPr lang="en-AU" sz="2200">
                <a:solidFill>
                  <a:schemeClr val="dk1"/>
                </a:solidFill>
              </a:rPr>
              <a:t> التي تقع قبل الولادة أو أثناءها أو بعدها والتي من شأنها أن تؤدي إلى إصابة في مخ الرضيع أثناء تطوره</a:t>
            </a:r>
            <a:endParaRPr/>
          </a:p>
          <a:p>
            <a:pPr indent="-228600" lvl="0" marL="228600" rtl="1" algn="r">
              <a:lnSpc>
                <a:spcPct val="90000"/>
              </a:lnSpc>
              <a:spcBef>
                <a:spcPts val="1600"/>
              </a:spcBef>
              <a:spcAft>
                <a:spcPts val="0"/>
              </a:spcAft>
              <a:buSzPts val="2200"/>
              <a:buChar char="•"/>
            </a:pPr>
            <a:r>
              <a:rPr lang="en-AU" sz="2200">
                <a:solidFill>
                  <a:schemeClr val="dk1"/>
                </a:solidFill>
              </a:rPr>
              <a:t>هناك أسباب مُتعدِّدة للشلل الدماغي، كما أن له سلسلة من "المسارات السببية" أي متتاليات من الأحداث التي تجتمع لتسبب أو تسرع إصابة المخ أثناء تطوره.</a:t>
            </a:r>
            <a:endParaRPr/>
          </a:p>
          <a:p>
            <a:pPr indent="-228600" lvl="0" marL="228600" rtl="1" algn="r">
              <a:lnSpc>
                <a:spcPct val="90000"/>
              </a:lnSpc>
              <a:spcBef>
                <a:spcPts val="1600"/>
              </a:spcBef>
              <a:spcAft>
                <a:spcPts val="0"/>
              </a:spcAft>
              <a:buSzPts val="2200"/>
              <a:buChar char="•"/>
            </a:pPr>
            <a:r>
              <a:rPr lang="en-AU" sz="2200">
                <a:solidFill>
                  <a:schemeClr val="dk1"/>
                </a:solidFill>
              </a:rPr>
              <a:t>45% تقريبًا من الأطفال الذين يُشخَّصون بالشلل الدماغي مولودون قبل الموعد المحدد للولادة.</a:t>
            </a:r>
            <a:endParaRPr/>
          </a:p>
          <a:p>
            <a:pPr indent="-228600" lvl="0" marL="228600" rtl="1" algn="r">
              <a:lnSpc>
                <a:spcPct val="90000"/>
              </a:lnSpc>
              <a:spcBef>
                <a:spcPts val="1600"/>
              </a:spcBef>
              <a:spcAft>
                <a:spcPts val="0"/>
              </a:spcAft>
              <a:buSzPts val="2200"/>
              <a:buChar char="•"/>
            </a:pPr>
            <a:r>
              <a:rPr lang="en-AU" sz="2200">
                <a:solidFill>
                  <a:schemeClr val="dk1"/>
                </a:solidFill>
              </a:rPr>
              <a:t>ما زالت أسباب إصابة الأطفال المولودين بعد اكتمال فترة الحمل غير معروفة.</a:t>
            </a:r>
            <a:endParaRPr/>
          </a:p>
          <a:p>
            <a:pPr indent="-228600" lvl="0" marL="228600" rtl="1" algn="r">
              <a:lnSpc>
                <a:spcPct val="90000"/>
              </a:lnSpc>
              <a:spcBef>
                <a:spcPts val="1600"/>
              </a:spcBef>
              <a:spcAft>
                <a:spcPts val="0"/>
              </a:spcAft>
              <a:buSzPts val="2200"/>
              <a:buChar char="•"/>
            </a:pPr>
            <a:r>
              <a:rPr lang="en-AU" sz="2200">
                <a:solidFill>
                  <a:schemeClr val="dk1"/>
                </a:solidFill>
              </a:rPr>
              <a:t>تنتج نسبة بسيطة فقط من حالات الشلل الدماغي عن مضاعفات أثناء الولادة (كالاختناق أو نقص الأكسجين).</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lang="en-AU"/>
              <a:t>أسباب الشلل الدماغي</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SzPts val="2400"/>
              <a:buNone/>
            </a:pPr>
            <a:r>
              <a:rPr lang="en-AU" sz="2400">
                <a:solidFill>
                  <a:schemeClr val="dk1"/>
                </a:solidFill>
              </a:rPr>
              <a:t>عوامل الاختطار هي العوامل التي تزيد من مخاطر وقوع  الشلل الدماغي، وهي ليس السبب المباشر لهذا المرض ولكن وجود بعضها قد يؤدي إلى زيادة فُرص ولادة الطفل بالشلل الدماغيّ.</a:t>
            </a:r>
            <a:endParaRPr/>
          </a:p>
          <a:p>
            <a:pPr indent="0" lvl="0" marL="0" rtl="1" algn="r">
              <a:lnSpc>
                <a:spcPct val="90000"/>
              </a:lnSpc>
              <a:spcBef>
                <a:spcPts val="1000"/>
              </a:spcBef>
              <a:spcAft>
                <a:spcPts val="0"/>
              </a:spcAft>
              <a:buSzPts val="2000"/>
              <a:buNone/>
            </a:pPr>
            <a:br>
              <a:rPr lang="en-AU" sz="2000">
                <a:solidFill>
                  <a:schemeClr val="dk1"/>
                </a:solidFill>
              </a:rPr>
            </a:br>
            <a:r>
              <a:rPr lang="en-AU" sz="2000">
                <a:solidFill>
                  <a:schemeClr val="dk1"/>
                </a:solidFill>
              </a:rPr>
              <a:t>تم التعرّف على بعض عوامل اختطار الشلل الدماغي، وتشمل:</a:t>
            </a:r>
            <a:endParaRPr/>
          </a:p>
          <a:p>
            <a:pPr indent="-228600" lvl="0" marL="228600" rtl="1" algn="r">
              <a:lnSpc>
                <a:spcPct val="90000"/>
              </a:lnSpc>
              <a:spcBef>
                <a:spcPts val="1000"/>
              </a:spcBef>
              <a:spcAft>
                <a:spcPts val="0"/>
              </a:spcAft>
              <a:buSzPts val="1800"/>
              <a:buChar char="•"/>
            </a:pPr>
            <a:r>
              <a:rPr lang="en-AU" sz="1800">
                <a:solidFill>
                  <a:schemeClr val="dk1"/>
                </a:solidFill>
              </a:rPr>
              <a:t>الولادة قبل الأوان (أقل من 37 أسبوعًا من الحمل)</a:t>
            </a:r>
            <a:endParaRPr/>
          </a:p>
          <a:p>
            <a:pPr indent="-228600" lvl="0" marL="228600" rtl="1" algn="r">
              <a:lnSpc>
                <a:spcPct val="90000"/>
              </a:lnSpc>
              <a:spcBef>
                <a:spcPts val="1000"/>
              </a:spcBef>
              <a:spcAft>
                <a:spcPts val="0"/>
              </a:spcAft>
              <a:buSzPts val="1800"/>
              <a:buChar char="•"/>
            </a:pPr>
            <a:r>
              <a:rPr lang="en-AU" sz="1800">
                <a:solidFill>
                  <a:schemeClr val="dk1"/>
                </a:solidFill>
              </a:rPr>
              <a:t>انخفاض الوزن عند الولادة (حجم صغير مقارنة بعمر الحمل)</a:t>
            </a:r>
            <a:endParaRPr/>
          </a:p>
          <a:p>
            <a:pPr indent="-228600" lvl="0" marL="228600" rtl="1" algn="r">
              <a:lnSpc>
                <a:spcPct val="90000"/>
              </a:lnSpc>
              <a:spcBef>
                <a:spcPts val="1000"/>
              </a:spcBef>
              <a:spcAft>
                <a:spcPts val="0"/>
              </a:spcAft>
              <a:buSzPts val="1800"/>
              <a:buChar char="•"/>
            </a:pPr>
            <a:r>
              <a:rPr lang="en-AU" sz="1800">
                <a:solidFill>
                  <a:schemeClr val="dk1"/>
                </a:solidFill>
              </a:rPr>
              <a:t>مشكلات تخثّر الدم (أهبة التخثر)</a:t>
            </a:r>
            <a:endParaRPr/>
          </a:p>
          <a:p>
            <a:pPr indent="-228600" lvl="0" marL="228600" rtl="1" algn="r">
              <a:lnSpc>
                <a:spcPct val="90000"/>
              </a:lnSpc>
              <a:spcBef>
                <a:spcPts val="1000"/>
              </a:spcBef>
              <a:spcAft>
                <a:spcPts val="0"/>
              </a:spcAft>
              <a:buSzPts val="1800"/>
              <a:buChar char="•"/>
            </a:pPr>
            <a:r>
              <a:rPr lang="en-AU" sz="1800">
                <a:solidFill>
                  <a:schemeClr val="dk1"/>
                </a:solidFill>
              </a:rPr>
              <a:t>عجز المشيمة عن إمداد الجنين أثناء تطوّره بالأكسجين والمواد المغذية</a:t>
            </a:r>
            <a:endParaRPr/>
          </a:p>
          <a:p>
            <a:pPr indent="-228600" lvl="0" marL="228600" rtl="1" algn="r">
              <a:lnSpc>
                <a:spcPct val="90000"/>
              </a:lnSpc>
              <a:spcBef>
                <a:spcPts val="1000"/>
              </a:spcBef>
              <a:spcAft>
                <a:spcPts val="0"/>
              </a:spcAft>
              <a:buSzPts val="1800"/>
              <a:buChar char="•"/>
            </a:pPr>
            <a:r>
              <a:rPr lang="en-AU" sz="1800">
                <a:solidFill>
                  <a:schemeClr val="dk1"/>
                </a:solidFill>
              </a:rPr>
              <a:t>تعرض الأم أو الجنين أو الرضيع لعدوى بكتيرية أو فيروسية تهاجم الجهاز العصبي المركزي للرضيع هجومًا مباشرًا أو غير مباشر</a:t>
            </a:r>
            <a:endParaRPr/>
          </a:p>
          <a:p>
            <a:pPr indent="-228600" lvl="0" marL="228600" rtl="1" algn="r">
              <a:lnSpc>
                <a:spcPct val="90000"/>
              </a:lnSpc>
              <a:spcBef>
                <a:spcPts val="1000"/>
              </a:spcBef>
              <a:spcAft>
                <a:spcPts val="0"/>
              </a:spcAft>
              <a:buSzPts val="1800"/>
              <a:buChar char="•"/>
            </a:pPr>
            <a:r>
              <a:rPr lang="en-AU" sz="1800">
                <a:solidFill>
                  <a:schemeClr val="dk1"/>
                </a:solidFill>
              </a:rPr>
              <a:t>فقدان الأكسجين لمدة طويلة أثناء الحمل أو عملية المخاض، أو التعرض ليرقان (اصفرار) شديد بعد الولادة بفترة قصيرة.</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lang="en-AU">
                <a:solidFill>
                  <a:srgbClr val="00B050"/>
                </a:solidFill>
              </a:rPr>
              <a:t>عوامل الاختطار</a:t>
            </a:r>
            <a:endParaRPr b="1">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1" algn="r">
              <a:lnSpc>
                <a:spcPct val="110000"/>
              </a:lnSpc>
              <a:spcBef>
                <a:spcPts val="0"/>
              </a:spcBef>
              <a:spcAft>
                <a:spcPts val="0"/>
              </a:spcAft>
              <a:buSzPts val="2400"/>
              <a:buNone/>
            </a:pPr>
            <a:r>
              <a:rPr b="1" lang="en-AU" sz="2400"/>
              <a:t>يمكن </a:t>
            </a:r>
            <a:r>
              <a:rPr b="1" lang="en-AU" sz="2400">
                <a:solidFill>
                  <a:schemeClr val="dk1"/>
                </a:solidFill>
              </a:rPr>
              <a:t>الآن تشخيص الشلل الدماغي مبكرًا في بعض الأحيان، ومن ثم يمكن أن تبدأ التدخلات العلاجية في أقرب وقت ممكن</a:t>
            </a:r>
            <a:br>
              <a:rPr b="1" lang="en-AU" sz="1100">
                <a:solidFill>
                  <a:schemeClr val="dk1"/>
                </a:solidFill>
              </a:rPr>
            </a:br>
            <a:r>
              <a:rPr lang="en-AU" sz="2000">
                <a:solidFill>
                  <a:schemeClr val="dk1"/>
                </a:solidFill>
              </a:rPr>
              <a:t>يمكن الآن تشخيص الرضيع بأن لديه «مخاطر عالية للإصابة بالشلل الدماغي" في وقت مبكر من سن 3 إلى 5 أشهُر.</a:t>
            </a:r>
            <a:endParaRPr/>
          </a:p>
          <a:p>
            <a:pPr indent="0" lvl="0" marL="0" rtl="1" algn="r">
              <a:lnSpc>
                <a:spcPct val="110000"/>
              </a:lnSpc>
              <a:spcBef>
                <a:spcPts val="1600"/>
              </a:spcBef>
              <a:spcAft>
                <a:spcPts val="0"/>
              </a:spcAft>
              <a:buSzPts val="2000"/>
              <a:buNone/>
            </a:pPr>
            <a:r>
              <a:rPr lang="en-AU" sz="2000">
                <a:solidFill>
                  <a:schemeClr val="dk1"/>
                </a:solidFill>
              </a:rPr>
              <a:t>الأدوات الأكثر حساسية هي:</a:t>
            </a:r>
            <a:endParaRPr/>
          </a:p>
          <a:p>
            <a:pPr indent="-228600" lvl="0" marL="228600" rtl="1" algn="r">
              <a:lnSpc>
                <a:spcPct val="110000"/>
              </a:lnSpc>
              <a:spcBef>
                <a:spcPts val="600"/>
              </a:spcBef>
              <a:spcAft>
                <a:spcPts val="0"/>
              </a:spcAft>
              <a:buSzPts val="2000"/>
              <a:buChar char="•"/>
            </a:pPr>
            <a:r>
              <a:rPr lang="en-AU" sz="2000">
                <a:solidFill>
                  <a:schemeClr val="dk1"/>
                </a:solidFill>
              </a:rPr>
              <a:t>تقييم الأداء الحركيّ العام لدى الرضع الأقل من 20 أسبوعًا (بعد التصحيح) - قدرة تنبؤية 95%</a:t>
            </a:r>
            <a:endParaRPr/>
          </a:p>
          <a:p>
            <a:pPr indent="-228600" lvl="0" marL="228600" rtl="1" algn="r">
              <a:lnSpc>
                <a:spcPct val="110000"/>
              </a:lnSpc>
              <a:spcBef>
                <a:spcPts val="600"/>
              </a:spcBef>
              <a:spcAft>
                <a:spcPts val="0"/>
              </a:spcAft>
              <a:buSzPts val="2000"/>
              <a:buChar char="•"/>
            </a:pPr>
            <a:r>
              <a:rPr lang="en-AU" sz="2000"/>
              <a:t>التصوير العصبي</a:t>
            </a:r>
            <a:endParaRPr/>
          </a:p>
          <a:p>
            <a:pPr indent="-228600" lvl="0" marL="228600" rtl="1" algn="r">
              <a:lnSpc>
                <a:spcPct val="110000"/>
              </a:lnSpc>
              <a:spcBef>
                <a:spcPts val="600"/>
              </a:spcBef>
              <a:spcAft>
                <a:spcPts val="0"/>
              </a:spcAft>
              <a:buSzPts val="2000"/>
              <a:buChar char="•"/>
            </a:pPr>
            <a:r>
              <a:rPr lang="en-AU" sz="2000"/>
              <a:t>تقييم هامرسميث العصبي للرضّع (HINE) - ‏قدرة تنبؤية 90%</a:t>
            </a:r>
            <a:endParaRPr/>
          </a:p>
          <a:p>
            <a:pPr indent="0" lvl="0" marL="0" rtl="0" algn="r">
              <a:lnSpc>
                <a:spcPct val="90000"/>
              </a:lnSpc>
              <a:spcBef>
                <a:spcPts val="1600"/>
              </a:spcBef>
              <a:spcAft>
                <a:spcPts val="0"/>
              </a:spcAft>
              <a:buSzPts val="1600"/>
              <a:buNone/>
            </a:pPr>
            <a:r>
              <a:t/>
            </a:r>
            <a:endParaRPr sz="1600"/>
          </a:p>
          <a:p>
            <a:pPr indent="0" lvl="0" marL="0" rtl="1" algn="r">
              <a:lnSpc>
                <a:spcPct val="90000"/>
              </a:lnSpc>
              <a:spcBef>
                <a:spcPts val="1000"/>
              </a:spcBef>
              <a:spcAft>
                <a:spcPts val="0"/>
              </a:spcAft>
              <a:buSzPts val="1600"/>
              <a:buNone/>
            </a:pPr>
            <a:br>
              <a:rPr lang="en-AU" sz="1600"/>
            </a:br>
            <a:endParaRPr sz="1600"/>
          </a:p>
          <a:p>
            <a:pPr indent="0" lvl="0" marL="0" rtl="1" algn="r">
              <a:lnSpc>
                <a:spcPct val="90000"/>
              </a:lnSpc>
              <a:spcBef>
                <a:spcPts val="1000"/>
              </a:spcBef>
              <a:spcAft>
                <a:spcPts val="0"/>
              </a:spcAft>
              <a:buSzPts val="1600"/>
              <a:buNone/>
            </a:pPr>
            <a:r>
              <a:rPr lang="en-AU" sz="1600"/>
              <a:t>راجع </a:t>
            </a:r>
            <a:r>
              <a:rPr i="1" lang="en-AU" sz="1600"/>
              <a:t>الشلل الدماغي: </a:t>
            </a:r>
            <a:r>
              <a:rPr lang="en-AU" sz="1600"/>
              <a:t>لافتة</a:t>
            </a:r>
            <a:r>
              <a:rPr i="1" lang="en-AU" sz="1600"/>
              <a:t> التشخيص والعلاج</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lang="en-AU"/>
              <a:t>التشخيص</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e5917adf84_0_28"/>
          <p:cNvSpPr txBox="1"/>
          <p:nvPr>
            <p:ph type="title"/>
          </p:nvPr>
        </p:nvSpPr>
        <p:spPr>
          <a:xfrm>
            <a:off x="6183411" y="459250"/>
            <a:ext cx="5005500" cy="717600"/>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548135"/>
              </a:buClr>
              <a:buSzPts val="4400"/>
              <a:buFont typeface="Arial"/>
              <a:buNone/>
            </a:pPr>
            <a:r>
              <a:rPr b="1" lang="en-AU"/>
              <a:t>التشخيص</a:t>
            </a:r>
            <a:r>
              <a:rPr b="0" lang="en-AU"/>
              <a:t> (تابع)</a:t>
            </a:r>
            <a:endParaRPr/>
          </a:p>
        </p:txBody>
      </p:sp>
      <p:cxnSp>
        <p:nvCxnSpPr>
          <p:cNvPr id="95" name="Google Shape;95;ge5917adf84_0_28"/>
          <p:cNvCxnSpPr/>
          <p:nvPr/>
        </p:nvCxnSpPr>
        <p:spPr>
          <a:xfrm flipH="1">
            <a:off x="3134919"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6" name="Google Shape;96;ge5917adf84_0_28"/>
          <p:cNvSpPr/>
          <p:nvPr/>
        </p:nvSpPr>
        <p:spPr>
          <a:xfrm flipH="1">
            <a:off x="2422047"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flipH="1">
            <a:off x="8762990"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p:nvPr/>
        </p:nvSpPr>
        <p:spPr>
          <a:xfrm flipH="1">
            <a:off x="2219722"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e5917adf84_0_28"/>
          <p:cNvSpPr/>
          <p:nvPr/>
        </p:nvSpPr>
        <p:spPr>
          <a:xfrm flipH="1">
            <a:off x="10347151"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هل الرضيع عُرضة للإصابة بالشلل الدماغي؟</a:t>
            </a:r>
            <a:endParaRPr b="0" i="0" sz="1400" u="none" cap="none" strike="noStrike">
              <a:solidFill>
                <a:srgbClr val="000000"/>
              </a:solidFill>
              <a:latin typeface="Arial"/>
              <a:ea typeface="Arial"/>
              <a:cs typeface="Arial"/>
              <a:sym typeface="Arial"/>
            </a:endParaRPr>
          </a:p>
        </p:txBody>
      </p:sp>
      <p:sp>
        <p:nvSpPr>
          <p:cNvPr id="100" name="Google Shape;100;ge5917adf84_0_28"/>
          <p:cNvSpPr/>
          <p:nvPr/>
        </p:nvSpPr>
        <p:spPr>
          <a:xfrm flipH="1">
            <a:off x="9090695"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highlight>
                  <a:srgbClr val="00FF00"/>
                </a:highlight>
                <a:latin typeface="Arial"/>
                <a:ea typeface="Arial"/>
                <a:cs typeface="Arial"/>
                <a:sym typeface="Arial"/>
              </a:rPr>
              <a:t>ل</a:t>
            </a:r>
            <a:r>
              <a:rPr b="0" i="0" lang="en-AU" sz="1100" u="none" cap="none" strike="noStrike">
                <a:solidFill>
                  <a:srgbClr val="000000"/>
                </a:solidFill>
                <a:latin typeface="Arial"/>
                <a:ea typeface="Arial"/>
                <a:cs typeface="Arial"/>
                <a:sym typeface="Arial"/>
              </a:rPr>
              <a:t>ا</a:t>
            </a:r>
            <a:endParaRPr b="0" i="0" sz="1400" u="none" cap="none" strike="noStrike">
              <a:solidFill>
                <a:srgbClr val="000000"/>
              </a:solidFill>
              <a:latin typeface="Arial"/>
              <a:ea typeface="Arial"/>
              <a:cs typeface="Arial"/>
              <a:sym typeface="Arial"/>
            </a:endParaRPr>
          </a:p>
        </p:txBody>
      </p:sp>
      <p:sp>
        <p:nvSpPr>
          <p:cNvPr id="101" name="Google Shape;101;ge5917adf84_0_28"/>
          <p:cNvSpPr/>
          <p:nvPr/>
        </p:nvSpPr>
        <p:spPr>
          <a:xfrm flipH="1">
            <a:off x="9090695"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نعم</a:t>
            </a:r>
            <a:endParaRPr b="0" i="0" sz="1400" u="none" cap="none" strike="noStrike">
              <a:solidFill>
                <a:srgbClr val="000000"/>
              </a:solidFill>
              <a:latin typeface="Arial"/>
              <a:ea typeface="Arial"/>
              <a:cs typeface="Arial"/>
              <a:sym typeface="Arial"/>
            </a:endParaRPr>
          </a:p>
        </p:txBody>
      </p:sp>
      <p:cxnSp>
        <p:nvCxnSpPr>
          <p:cNvPr id="102" name="Google Shape;102;ge5917adf84_0_28"/>
          <p:cNvCxnSpPr>
            <a:stCxn id="99" idx="3"/>
          </p:cNvCxnSpPr>
          <p:nvPr/>
        </p:nvCxnSpPr>
        <p:spPr>
          <a:xfrm flipH="1">
            <a:off x="10044451"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flipH="1">
            <a:off x="7128542"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هل التطور الحركي للرضيع غير طبيعي؟</a:t>
            </a:r>
            <a:endParaRPr b="0" i="0" sz="1400" u="none" cap="none" strike="noStrike">
              <a:solidFill>
                <a:srgbClr val="000000"/>
              </a:solidFill>
              <a:latin typeface="Arial"/>
              <a:ea typeface="Arial"/>
              <a:cs typeface="Arial"/>
              <a:sym typeface="Arial"/>
            </a:endParaRPr>
          </a:p>
        </p:txBody>
      </p:sp>
      <p:cxnSp>
        <p:nvCxnSpPr>
          <p:cNvPr id="104" name="Google Shape;104;ge5917adf84_0_28"/>
          <p:cNvCxnSpPr/>
          <p:nvPr/>
        </p:nvCxnSpPr>
        <p:spPr>
          <a:xfrm flipH="1">
            <a:off x="8450150"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flipH="1">
            <a:off x="5584854"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flipH="1">
            <a:off x="6825628"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flipH="1">
            <a:off x="5952920"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لا</a:t>
            </a:r>
            <a:endParaRPr b="0" i="0" sz="1400" u="none" cap="none" strike="noStrike">
              <a:solidFill>
                <a:srgbClr val="000000"/>
              </a:solidFill>
              <a:latin typeface="Arial"/>
              <a:ea typeface="Arial"/>
              <a:cs typeface="Arial"/>
              <a:sym typeface="Arial"/>
            </a:endParaRPr>
          </a:p>
        </p:txBody>
      </p:sp>
      <p:sp>
        <p:nvSpPr>
          <p:cNvPr id="108" name="Google Shape;108;ge5917adf84_0_28"/>
          <p:cNvSpPr/>
          <p:nvPr/>
        </p:nvSpPr>
        <p:spPr>
          <a:xfrm flipH="1">
            <a:off x="5912559"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نعم</a:t>
            </a:r>
            <a:endParaRPr b="0" i="0" sz="1400" u="none" cap="none" strike="noStrike">
              <a:solidFill>
                <a:srgbClr val="000000"/>
              </a:solidFill>
              <a:latin typeface="Arial"/>
              <a:ea typeface="Arial"/>
              <a:cs typeface="Arial"/>
              <a:sym typeface="Arial"/>
            </a:endParaRPr>
          </a:p>
        </p:txBody>
      </p:sp>
      <p:cxnSp>
        <p:nvCxnSpPr>
          <p:cNvPr id="109" name="Google Shape;109;ge5917adf84_0_28"/>
          <p:cNvCxnSpPr/>
          <p:nvPr/>
        </p:nvCxnSpPr>
        <p:spPr>
          <a:xfrm flipH="1">
            <a:off x="5282053"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flipH="1">
            <a:off x="3990879"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هل نتائج التصوير العصبي للرضيع غير طبيعية؟</a:t>
            </a:r>
            <a:endParaRPr b="0" i="0" sz="1400" u="none" cap="none" strike="noStrike">
              <a:solidFill>
                <a:srgbClr val="000000"/>
              </a:solidFill>
              <a:latin typeface="Arial"/>
              <a:ea typeface="Arial"/>
              <a:cs typeface="Arial"/>
              <a:sym typeface="Arial"/>
            </a:endParaRPr>
          </a:p>
        </p:txBody>
      </p:sp>
      <p:sp>
        <p:nvSpPr>
          <p:cNvPr id="111" name="Google Shape;111;ge5917adf84_0_28"/>
          <p:cNvSpPr/>
          <p:nvPr/>
        </p:nvSpPr>
        <p:spPr>
          <a:xfrm flipH="1">
            <a:off x="5334873"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2" name="Google Shape;112;ge5917adf84_0_28"/>
          <p:cNvCxnSpPr/>
          <p:nvPr/>
        </p:nvCxnSpPr>
        <p:spPr>
          <a:xfrm flipH="1">
            <a:off x="6225083"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flipH="1">
            <a:off x="2094213"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flipH="1">
            <a:off x="2119418"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flipH="1" rot="10800000">
            <a:off x="2106142"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a:off x="2054656"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flipH="1">
            <a:off x="6259009"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flipH="1">
            <a:off x="3688100"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9" name="Google Shape;119;ge5917adf84_0_28"/>
          <p:cNvSpPr/>
          <p:nvPr/>
        </p:nvSpPr>
        <p:spPr>
          <a:xfrm flipH="1">
            <a:off x="1704213"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ليست حالة شلل دماغي</a:t>
            </a:r>
            <a:endParaRPr b="0" i="0" sz="1400" u="none" cap="none" strike="noStrike">
              <a:solidFill>
                <a:srgbClr val="000000"/>
              </a:solidFill>
              <a:latin typeface="Arial"/>
              <a:ea typeface="Arial"/>
              <a:cs typeface="Arial"/>
              <a:sym typeface="Arial"/>
            </a:endParaRPr>
          </a:p>
        </p:txBody>
      </p:sp>
      <p:sp>
        <p:nvSpPr>
          <p:cNvPr id="120" name="Google Shape;120;ge5917adf84_0_28"/>
          <p:cNvSpPr/>
          <p:nvPr/>
        </p:nvSpPr>
        <p:spPr>
          <a:xfrm flipH="1">
            <a:off x="1704213"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شلل دماغي</a:t>
            </a:r>
            <a:endParaRPr b="0" i="0" sz="1400" u="none" cap="none" strike="noStrike">
              <a:solidFill>
                <a:srgbClr val="000000"/>
              </a:solidFill>
              <a:latin typeface="Arial"/>
              <a:ea typeface="Arial"/>
              <a:cs typeface="Arial"/>
              <a:sym typeface="Arial"/>
            </a:endParaRPr>
          </a:p>
        </p:txBody>
      </p:sp>
      <p:sp>
        <p:nvSpPr>
          <p:cNvPr id="121" name="Google Shape;121;ge5917adf84_0_28"/>
          <p:cNvSpPr/>
          <p:nvPr/>
        </p:nvSpPr>
        <p:spPr>
          <a:xfrm flipH="1">
            <a:off x="2815128"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لا</a:t>
            </a:r>
            <a:endParaRPr b="0" i="0" sz="1400" u="none" cap="none" strike="noStrike">
              <a:solidFill>
                <a:srgbClr val="000000"/>
              </a:solidFill>
              <a:latin typeface="Arial"/>
              <a:ea typeface="Arial"/>
              <a:cs typeface="Arial"/>
              <a:sym typeface="Arial"/>
            </a:endParaRPr>
          </a:p>
        </p:txBody>
      </p:sp>
      <p:sp>
        <p:nvSpPr>
          <p:cNvPr id="122" name="Google Shape;122;ge5917adf84_0_28"/>
          <p:cNvSpPr/>
          <p:nvPr/>
        </p:nvSpPr>
        <p:spPr>
          <a:xfrm flipH="1">
            <a:off x="2774767"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نعم</a:t>
            </a:r>
            <a:endParaRPr b="0" i="0" sz="1400" u="none" cap="none" strike="noStrike">
              <a:solidFill>
                <a:srgbClr val="000000"/>
              </a:solidFill>
              <a:latin typeface="Arial"/>
              <a:ea typeface="Arial"/>
              <a:cs typeface="Arial"/>
              <a:sym typeface="Arial"/>
            </a:endParaRPr>
          </a:p>
        </p:txBody>
      </p:sp>
      <p:sp>
        <p:nvSpPr>
          <p:cNvPr id="123" name="Google Shape;123;ge5917adf84_0_28"/>
          <p:cNvSpPr/>
          <p:nvPr/>
        </p:nvSpPr>
        <p:spPr>
          <a:xfrm flipH="1">
            <a:off x="525176"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تَقَصّى وجود حالات طبيّة أخرى</a:t>
            </a:r>
            <a:endParaRPr b="0" i="0" sz="1400" u="none" cap="none" strike="noStrike">
              <a:solidFill>
                <a:srgbClr val="000000"/>
              </a:solidFill>
              <a:latin typeface="Arial"/>
              <a:ea typeface="Arial"/>
              <a:cs typeface="Arial"/>
              <a:sym typeface="Arial"/>
            </a:endParaRPr>
          </a:p>
        </p:txBody>
      </p:sp>
      <p:sp>
        <p:nvSpPr>
          <p:cNvPr id="124" name="Google Shape;124;ge5917adf84_0_28"/>
          <p:cNvSpPr/>
          <p:nvPr/>
        </p:nvSpPr>
        <p:spPr>
          <a:xfrm flipH="1">
            <a:off x="525176"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1" algn="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ابدأ العلاج مبكرًا</a:t>
            </a:r>
            <a:endParaRPr b="0" i="0" sz="1400" u="none" cap="none" strike="noStrike">
              <a:solidFill>
                <a:srgbClr val="000000"/>
              </a:solidFill>
              <a:latin typeface="Arial"/>
              <a:ea typeface="Arial"/>
              <a:cs typeface="Arial"/>
              <a:sym typeface="Arial"/>
            </a:endParaRPr>
          </a:p>
        </p:txBody>
      </p:sp>
      <p:cxnSp>
        <p:nvCxnSpPr>
          <p:cNvPr id="125" name="Google Shape;125;ge5917adf84_0_28"/>
          <p:cNvCxnSpPr/>
          <p:nvPr/>
        </p:nvCxnSpPr>
        <p:spPr>
          <a:xfrm flipH="1">
            <a:off x="2512456"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a:off x="2800623"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rot="10800000">
            <a:off x="2794131"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8" name="Google Shape;128;ge5917adf84_0_28"/>
          <p:cNvSpPr/>
          <p:nvPr/>
        </p:nvSpPr>
        <p:spPr>
          <a:xfrm flipH="1">
            <a:off x="2469998" y="3516162"/>
            <a:ext cx="833700" cy="211500"/>
          </a:xfrm>
          <a:prstGeom prst="rect">
            <a:avLst/>
          </a:prstGeom>
          <a:noFill/>
          <a:ln>
            <a:noFill/>
          </a:ln>
        </p:spPr>
        <p:txBody>
          <a:bodyPr anchorCtr="0" anchor="ctr"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من 10 إلى 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nvSpPr>
        <p:spPr>
          <a:xfrm>
            <a:off x="519725" y="1673710"/>
            <a:ext cx="3648000" cy="58473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عوامل الاختطار التي تزيد مخاطر وقوع الشلل الدماغيّ</a:t>
            </a:r>
            <a:endParaRPr b="0" i="0" sz="1400" u="none" cap="none" strike="noStrike">
              <a:solidFill>
                <a:srgbClr val="000000"/>
              </a:solidFill>
              <a:latin typeface="Arial"/>
              <a:ea typeface="Arial"/>
              <a:cs typeface="Arial"/>
              <a:sym typeface="Arial"/>
            </a:endParaRPr>
          </a:p>
        </p:txBody>
      </p:sp>
      <p:sp>
        <p:nvSpPr>
          <p:cNvPr id="135" name="Google Shape;135;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التصوير العصبي</a:t>
            </a:r>
            <a:endParaRPr b="0" i="0" sz="1400" u="none" cap="none" strike="noStrike">
              <a:solidFill>
                <a:srgbClr val="000000"/>
              </a:solidFill>
              <a:latin typeface="Arial"/>
              <a:ea typeface="Arial"/>
              <a:cs typeface="Arial"/>
              <a:sym typeface="Arial"/>
            </a:endParaRPr>
          </a:p>
        </p:txBody>
      </p:sp>
      <p:graphicFrame>
        <p:nvGraphicFramePr>
          <p:cNvPr id="136" name="Google Shape;136;p8"/>
          <p:cNvGraphicFramePr/>
          <p:nvPr/>
        </p:nvGraphicFramePr>
        <p:xfrm>
          <a:off x="9062375" y="2362370"/>
          <a:ext cx="3000000" cy="3000000"/>
        </p:xfrm>
        <a:graphic>
          <a:graphicData uri="http://schemas.openxmlformats.org/drawingml/2006/table">
            <a:tbl>
              <a:tblPr>
                <a:noFill/>
                <a:tableStyleId>{78813D01-B335-481C-B0EE-D4450A18B9F7}</a:tableStyleId>
              </a:tblPr>
              <a:tblGrid>
                <a:gridCol w="2083775"/>
                <a:gridCol w="719550"/>
              </a:tblGrid>
              <a:tr h="396200">
                <a:tc gridSpan="2">
                  <a:txBody>
                    <a:bodyPr/>
                    <a:lstStyle/>
                    <a:p>
                      <a:pPr indent="0" lvl="0" marL="0" marR="0" rtl="1" algn="r">
                        <a:lnSpc>
                          <a:spcPct val="100000"/>
                        </a:lnSpc>
                        <a:spcBef>
                          <a:spcPts val="0"/>
                        </a:spcBef>
                        <a:spcAft>
                          <a:spcPts val="0"/>
                        </a:spcAft>
                        <a:buClr>
                          <a:srgbClr val="000000"/>
                        </a:buClr>
                        <a:buSzPts val="1100"/>
                        <a:buFont typeface="Arial"/>
                        <a:buNone/>
                      </a:pPr>
                      <a:r>
                        <a:rPr lang="en-AU" sz="1100" u="none" cap="none" strike="noStrike">
                          <a:solidFill>
                            <a:schemeClr val="lt1"/>
                          </a:solidFill>
                        </a:rPr>
                        <a:t>النتائج غير الطبيعية للتصوير العصبي</a:t>
                      </a:r>
                      <a:endParaRPr sz="1400" u="none" cap="none" strike="noStrike"/>
                    </a:p>
                  </a:txBody>
                  <a:tcPr marT="91425" marB="91425" marR="91425" marL="91425">
                    <a:solidFill>
                      <a:schemeClr val="dk1"/>
                    </a:solidFill>
                  </a:tcPr>
                </a:tc>
                <a:tc hMerge="1"/>
              </a:tr>
              <a:tr h="306550">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إصابة بالمادة البيضاء المحيطة بالبُطين</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19%</a:t>
                      </a:r>
                      <a:endParaRPr sz="1400" u="none" cap="none" strike="noStrike"/>
                    </a:p>
                  </a:txBody>
                  <a:tcPr marT="91425" marB="91425" marR="91425" marL="91425"/>
                </a:tc>
              </a:tr>
              <a:tr h="268000">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التشوه الدماغي 11%</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11%</a:t>
                      </a:r>
                      <a:endParaRPr sz="1400" u="none" cap="none" strike="noStrike"/>
                    </a:p>
                  </a:txBody>
                  <a:tcPr marT="91425" marB="91425" marR="91425" marL="91425"/>
                </a:tc>
              </a:tr>
              <a:tr h="31777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السكتة الدماغية</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11%</a:t>
                      </a:r>
                      <a:endParaRPr sz="1400" u="none" cap="none" strike="noStrike"/>
                    </a:p>
                  </a:txBody>
                  <a:tcPr marT="91425" marB="91425" marR="91425" marL="91425"/>
                </a:tc>
              </a:tr>
              <a:tr h="30942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إصابة بالمادة الرمادية</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22%</a:t>
                      </a:r>
                      <a:endParaRPr sz="1400" u="none" cap="none" strike="noStrike"/>
                    </a:p>
                  </a:txBody>
                  <a:tcPr marT="91425" marB="91425" marR="91425" marL="91425"/>
                </a:tc>
              </a:tr>
              <a:tr h="30942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النزف داخل الجمجمة 3%</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3%</a:t>
                      </a:r>
                      <a:endParaRPr sz="1400" u="none" cap="none" strike="noStrike"/>
                    </a:p>
                  </a:txBody>
                  <a:tcPr marT="91425" marB="91425" marR="91425" marL="91425"/>
                </a:tc>
              </a:tr>
              <a:tr h="23932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العدوى</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2%</a:t>
                      </a:r>
                      <a:endParaRPr sz="1400" u="none" cap="none" strike="noStrike"/>
                    </a:p>
                  </a:txBody>
                  <a:tcPr marT="91425" marB="91425" marR="91425" marL="91425"/>
                </a:tc>
              </a:tr>
              <a:tr h="24562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نتيجة غير محددة</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19%</a:t>
                      </a:r>
                      <a:endParaRPr sz="1400" u="none" cap="none" strike="noStrike"/>
                    </a:p>
                  </a:txBody>
                  <a:tcPr marT="91425" marB="91425" marR="91425" marL="91425"/>
                </a:tc>
              </a:tr>
              <a:tr h="30942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نتيجة طبيعية</a:t>
                      </a:r>
                      <a:endParaRPr sz="1400" u="none" cap="none" strike="noStrike"/>
                    </a:p>
                  </a:txBody>
                  <a:tcPr marT="91425" marB="91425" marR="91425" marL="91425"/>
                </a:tc>
                <a:tc>
                  <a:txBody>
                    <a:bodyPr/>
                    <a:lstStyle/>
                    <a:p>
                      <a:pPr indent="0" lvl="0" marL="0" marR="0" rtl="1" algn="ctr">
                        <a:lnSpc>
                          <a:spcPct val="100000"/>
                        </a:lnSpc>
                        <a:spcBef>
                          <a:spcPts val="0"/>
                        </a:spcBef>
                        <a:spcAft>
                          <a:spcPts val="0"/>
                        </a:spcAft>
                        <a:buClr>
                          <a:srgbClr val="000000"/>
                        </a:buClr>
                        <a:buSzPts val="1000"/>
                        <a:buFont typeface="Arial"/>
                        <a:buNone/>
                      </a:pPr>
                      <a:r>
                        <a:rPr lang="en-AU" sz="1000" u="none" cap="none" strike="noStrike"/>
                        <a:t>13%</a:t>
                      </a:r>
                      <a:endParaRPr sz="1400" u="none" cap="none" strike="noStrike"/>
                    </a:p>
                  </a:txBody>
                  <a:tcPr marT="91425" marB="91425" marR="91425" marL="91425"/>
                </a:tc>
              </a:tr>
            </a:tbl>
          </a:graphicData>
        </a:graphic>
      </p:graphicFrame>
      <p:sp>
        <p:nvSpPr>
          <p:cNvPr id="137" name="Google Shape;137;p8"/>
          <p:cNvSpPr txBox="1"/>
          <p:nvPr/>
        </p:nvSpPr>
        <p:spPr>
          <a:xfrm>
            <a:off x="4675107" y="1988921"/>
            <a:ext cx="3318600" cy="338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تقييم التطوُّر الحركي</a:t>
            </a:r>
            <a:endParaRPr b="0" i="0" sz="1400" u="none" cap="none" strike="noStrike">
              <a:solidFill>
                <a:srgbClr val="000000"/>
              </a:solidFill>
              <a:latin typeface="Arial"/>
              <a:ea typeface="Arial"/>
              <a:cs typeface="Arial"/>
              <a:sym typeface="Arial"/>
            </a:endParaRPr>
          </a:p>
        </p:txBody>
      </p:sp>
      <p:graphicFrame>
        <p:nvGraphicFramePr>
          <p:cNvPr id="138" name="Google Shape;138;p8"/>
          <p:cNvGraphicFramePr/>
          <p:nvPr/>
        </p:nvGraphicFramePr>
        <p:xfrm>
          <a:off x="519725" y="2258445"/>
          <a:ext cx="3000000" cy="3000000"/>
        </p:xfrm>
        <a:graphic>
          <a:graphicData uri="http://schemas.openxmlformats.org/drawingml/2006/table">
            <a:tbl>
              <a:tblPr>
                <a:noFill/>
                <a:tableStyleId>{78813D01-B335-481C-B0EE-D4450A18B9F7}</a:tableStyleId>
              </a:tblPr>
              <a:tblGrid>
                <a:gridCol w="2874275"/>
                <a:gridCol w="834875"/>
              </a:tblGrid>
              <a:tr h="396200">
                <a:tc>
                  <a:txBody>
                    <a:bodyPr/>
                    <a:lstStyle/>
                    <a:p>
                      <a:pPr indent="0" lvl="0" marL="0" marR="0" rtl="1" algn="r">
                        <a:lnSpc>
                          <a:spcPct val="100000"/>
                        </a:lnSpc>
                        <a:spcBef>
                          <a:spcPts val="0"/>
                        </a:spcBef>
                        <a:spcAft>
                          <a:spcPts val="0"/>
                        </a:spcAft>
                        <a:buClr>
                          <a:srgbClr val="000000"/>
                        </a:buClr>
                        <a:buSzPts val="1100"/>
                        <a:buFont typeface="Arial"/>
                        <a:buNone/>
                      </a:pPr>
                      <a:r>
                        <a:rPr lang="en-AU" sz="1100" u="none" cap="none" strike="noStrike">
                          <a:solidFill>
                            <a:schemeClr val="lt1"/>
                          </a:solidFill>
                        </a:rPr>
                        <a:t>عامل الخطر</a:t>
                      </a:r>
                      <a:endParaRPr sz="1400" u="none" cap="none" strike="noStrike"/>
                    </a:p>
                  </a:txBody>
                  <a:tcPr marT="91425" marB="91425" marR="91425" marL="91425">
                    <a:solidFill>
                      <a:schemeClr val="dk1"/>
                    </a:solidFill>
                  </a:tcPr>
                </a:tc>
                <a:tc>
                  <a:txBody>
                    <a:bodyPr/>
                    <a:lstStyle/>
                    <a:p>
                      <a:pPr indent="0" lvl="0" marL="0" marR="0" rtl="1" algn="r">
                        <a:lnSpc>
                          <a:spcPct val="100000"/>
                        </a:lnSpc>
                        <a:spcBef>
                          <a:spcPts val="0"/>
                        </a:spcBef>
                        <a:spcAft>
                          <a:spcPts val="0"/>
                        </a:spcAft>
                        <a:buClr>
                          <a:srgbClr val="000000"/>
                        </a:buClr>
                        <a:buSzPts val="1100"/>
                        <a:buFont typeface="Arial"/>
                        <a:buNone/>
                      </a:pPr>
                      <a:r>
                        <a:rPr lang="en-AU" sz="1100" u="none" cap="none" strike="noStrike">
                          <a:solidFill>
                            <a:schemeClr val="lt1"/>
                          </a:solidFill>
                        </a:rPr>
                        <a:t>احتمال الوقوع</a:t>
                      </a:r>
                      <a:endParaRPr sz="1400" u="none" cap="none" strike="noStrike"/>
                    </a:p>
                  </a:txBody>
                  <a:tcPr marT="91425" marB="91425" marR="91425" marL="91425">
                    <a:solidFill>
                      <a:schemeClr val="dk1"/>
                    </a:solidFill>
                  </a:tcPr>
                </a:tc>
              </a:tr>
              <a:tr h="306550">
                <a:tc gridSpan="2">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المخاطر الأمومية (الغدة الدرقية، مقدمات الارتعاج، حالات النزيف، العدوى، تخلف النمو داخل الرحم، (IUGR)، الاضطرابات المشيمية، الحمل المُتعدِّد الأجِّنة) +/-</a:t>
                      </a:r>
                      <a:endParaRPr sz="1400" u="none" cap="none" strike="noStrike"/>
                    </a:p>
                  </a:txBody>
                  <a:tcPr marT="91425" marB="91425" marR="91425" marL="91425"/>
                </a:tc>
                <a:tc hMerge="1"/>
              </a:tr>
              <a:tr h="268000">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الولادة المبكرة</a:t>
                      </a:r>
                      <a:endParaRPr sz="1400" u="none" cap="none" strike="noStrike"/>
                    </a:p>
                    <a:p>
                      <a:pPr indent="-292100" lvl="0" marL="457200" marR="0" rtl="1" algn="r">
                        <a:lnSpc>
                          <a:spcPct val="100000"/>
                        </a:lnSpc>
                        <a:spcBef>
                          <a:spcPts val="0"/>
                        </a:spcBef>
                        <a:spcAft>
                          <a:spcPts val="0"/>
                        </a:spcAft>
                        <a:buClr>
                          <a:srgbClr val="000000"/>
                        </a:buClr>
                        <a:buSzPts val="1000"/>
                        <a:buFont typeface="Arial"/>
                        <a:buChar char="●"/>
                      </a:pPr>
                      <a:r>
                        <a:rPr lang="en-AU" sz="1000" u="none" cap="none" strike="noStrike"/>
                        <a:t>أقل من 28 أسبوعًا</a:t>
                      </a:r>
                      <a:endParaRPr sz="1400" u="none" cap="none" strike="noStrike"/>
                    </a:p>
                    <a:p>
                      <a:pPr indent="-292100" lvl="0" marL="457200" marR="0" rtl="1" algn="r">
                        <a:lnSpc>
                          <a:spcPct val="100000"/>
                        </a:lnSpc>
                        <a:spcBef>
                          <a:spcPts val="0"/>
                        </a:spcBef>
                        <a:spcAft>
                          <a:spcPts val="0"/>
                        </a:spcAft>
                        <a:buClr>
                          <a:srgbClr val="000000"/>
                        </a:buClr>
                        <a:buSzPts val="1000"/>
                        <a:buFont typeface="Arial"/>
                        <a:buChar char="●"/>
                      </a:pPr>
                      <a:r>
                        <a:rPr lang="en-AU" sz="1000" u="none" cap="none" strike="noStrike"/>
                        <a:t>من 28 إلى 31 أسبوعًا</a:t>
                      </a:r>
                      <a:endParaRPr sz="1400" u="none" cap="none" strike="noStrike"/>
                    </a:p>
                    <a:p>
                      <a:pPr indent="-292100" lvl="0" marL="457200" marR="0" rtl="1" algn="r">
                        <a:lnSpc>
                          <a:spcPct val="100000"/>
                        </a:lnSpc>
                        <a:spcBef>
                          <a:spcPts val="0"/>
                        </a:spcBef>
                        <a:spcAft>
                          <a:spcPts val="0"/>
                        </a:spcAft>
                        <a:buClr>
                          <a:srgbClr val="000000"/>
                        </a:buClr>
                        <a:buSzPts val="1000"/>
                        <a:buFont typeface="Arial"/>
                        <a:buChar char="●"/>
                      </a:pPr>
                      <a:r>
                        <a:rPr lang="en-AU" sz="1000" u="none" cap="none" strike="noStrike"/>
                        <a:t>من 31 إلى 37 أسبوعًا</a:t>
                      </a:r>
                      <a:endParaRPr sz="1400" u="none" cap="none" strike="noStrike"/>
                    </a:p>
                  </a:txBody>
                  <a:tcPr marT="91425" marB="91425" marR="91425" marL="91425"/>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p>
                    <a:p>
                      <a:pPr indent="0" lvl="0" marL="0" marR="0" rtl="1" algn="r">
                        <a:lnSpc>
                          <a:spcPct val="100000"/>
                        </a:lnSpc>
                        <a:spcBef>
                          <a:spcPts val="0"/>
                        </a:spcBef>
                        <a:spcAft>
                          <a:spcPts val="0"/>
                        </a:spcAft>
                        <a:buClr>
                          <a:srgbClr val="000000"/>
                        </a:buClr>
                        <a:buSzPts val="1000"/>
                        <a:buFont typeface="Arial"/>
                        <a:buNone/>
                      </a:pPr>
                      <a:r>
                        <a:rPr lang="en-AU" sz="1000" u="none" cap="none" strike="noStrike"/>
                        <a:t>10.0%</a:t>
                      </a:r>
                      <a:endParaRPr sz="1400" u="none" cap="none" strike="noStrike"/>
                    </a:p>
                    <a:p>
                      <a:pPr indent="0" lvl="0" marL="0" marR="0" rtl="1" algn="r">
                        <a:lnSpc>
                          <a:spcPct val="100000"/>
                        </a:lnSpc>
                        <a:spcBef>
                          <a:spcPts val="0"/>
                        </a:spcBef>
                        <a:spcAft>
                          <a:spcPts val="0"/>
                        </a:spcAft>
                        <a:buClr>
                          <a:srgbClr val="000000"/>
                        </a:buClr>
                        <a:buSzPts val="1000"/>
                        <a:buFont typeface="Arial"/>
                        <a:buNone/>
                      </a:pPr>
                      <a:r>
                        <a:rPr lang="en-AU" sz="1000" u="none" cap="none" strike="noStrike"/>
                        <a:t>5.0%</a:t>
                      </a:r>
                      <a:endParaRPr sz="1400" u="none" cap="none" strike="noStrike"/>
                    </a:p>
                    <a:p>
                      <a:pPr indent="0" lvl="0" marL="0" marR="0" rtl="1" algn="r">
                        <a:lnSpc>
                          <a:spcPct val="100000"/>
                        </a:lnSpc>
                        <a:spcBef>
                          <a:spcPts val="0"/>
                        </a:spcBef>
                        <a:spcAft>
                          <a:spcPts val="0"/>
                        </a:spcAft>
                        <a:buClr>
                          <a:srgbClr val="000000"/>
                        </a:buClr>
                        <a:buSzPts val="1000"/>
                        <a:buFont typeface="Arial"/>
                        <a:buNone/>
                      </a:pPr>
                      <a:r>
                        <a:rPr lang="en-AU" sz="1000" u="none" cap="none" strike="noStrike"/>
                        <a:t>0.7%</a:t>
                      </a:r>
                      <a:endParaRPr sz="1400" u="none" cap="none" strike="noStrike"/>
                    </a:p>
                  </a:txBody>
                  <a:tcPr marT="91425" marB="91425" marR="91425" marL="91425"/>
                </a:tc>
              </a:tr>
              <a:tr h="317775">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الولادة في الموعد</a:t>
                      </a:r>
                      <a:endParaRPr sz="1400" u="none" cap="none" strike="noStrike"/>
                    </a:p>
                    <a:p>
                      <a:pPr indent="-292100" lvl="0" marL="457200" marR="0" rtl="1" algn="r">
                        <a:lnSpc>
                          <a:spcPct val="100000"/>
                        </a:lnSpc>
                        <a:spcBef>
                          <a:spcPts val="0"/>
                        </a:spcBef>
                        <a:spcAft>
                          <a:spcPts val="0"/>
                        </a:spcAft>
                        <a:buClr>
                          <a:srgbClr val="000000"/>
                        </a:buClr>
                        <a:buSzPts val="1000"/>
                        <a:buFont typeface="Arial"/>
                        <a:buChar char="●"/>
                      </a:pPr>
                      <a:r>
                        <a:rPr lang="en-AU" sz="1000" u="none" cap="none" strike="noStrike"/>
                        <a:t>اعتلال الدماغ</a:t>
                      </a:r>
                      <a:endParaRPr sz="1400" u="none" cap="none" strike="noStrike"/>
                    </a:p>
                    <a:p>
                      <a:pPr indent="-292100" lvl="0" marL="457200" marR="0" rtl="1" algn="r">
                        <a:lnSpc>
                          <a:spcPct val="100000"/>
                        </a:lnSpc>
                        <a:spcBef>
                          <a:spcPts val="0"/>
                        </a:spcBef>
                        <a:spcAft>
                          <a:spcPts val="0"/>
                        </a:spcAft>
                        <a:buClr>
                          <a:srgbClr val="000000"/>
                        </a:buClr>
                        <a:buSzPts val="1000"/>
                        <a:buFont typeface="Arial"/>
                        <a:buChar char="●"/>
                      </a:pPr>
                      <a:r>
                        <a:rPr lang="en-AU" sz="1000" u="none" cap="none" strike="noStrike"/>
                        <a:t>بحالة صحية جيدة، دون مخاطر معروفة</a:t>
                      </a:r>
                      <a:endParaRPr sz="1400" u="none" cap="none" strike="noStrike"/>
                    </a:p>
                  </a:txBody>
                  <a:tcPr marT="91425" marB="91425" marR="91425" marL="91425"/>
                </a:tc>
                <a:tc>
                  <a:txBody>
                    <a:bodyPr/>
                    <a:lstStyle/>
                    <a:p>
                      <a:pPr indent="0" lvl="0" marL="0" marR="0" rtl="1" algn="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1"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sz="1400" u="none" cap="none" strike="noStrike"/>
                    </a:p>
                    <a:p>
                      <a:pPr indent="0" lvl="0" marL="0" marR="0" rtl="1"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sz="1400" u="none" cap="none" strike="noStrike"/>
                    </a:p>
                  </a:txBody>
                  <a:tcPr marT="91425" marB="91425" marR="91425" marL="91425"/>
                </a:tc>
              </a:tr>
            </a:tbl>
          </a:graphicData>
        </a:graphic>
      </p:graphicFrame>
      <p:graphicFrame>
        <p:nvGraphicFramePr>
          <p:cNvPr id="139" name="Google Shape;139;p8"/>
          <p:cNvGraphicFramePr/>
          <p:nvPr/>
        </p:nvGraphicFramePr>
        <p:xfrm>
          <a:off x="4643225" y="2382995"/>
          <a:ext cx="3000000" cy="3000000"/>
        </p:xfrm>
        <a:graphic>
          <a:graphicData uri="http://schemas.openxmlformats.org/drawingml/2006/table">
            <a:tbl>
              <a:tblPr>
                <a:noFill/>
                <a:tableStyleId>{78813D01-B335-481C-B0EE-D4450A18B9F7}</a:tableStyleId>
              </a:tblPr>
              <a:tblGrid>
                <a:gridCol w="1997275"/>
                <a:gridCol w="2007525"/>
              </a:tblGrid>
              <a:tr h="329425">
                <a:tc>
                  <a:txBody>
                    <a:bodyPr/>
                    <a:lstStyle/>
                    <a:p>
                      <a:pPr indent="0" lvl="0" marL="0" marR="0" rtl="1" algn="r">
                        <a:lnSpc>
                          <a:spcPct val="100000"/>
                        </a:lnSpc>
                        <a:spcBef>
                          <a:spcPts val="0"/>
                        </a:spcBef>
                        <a:spcAft>
                          <a:spcPts val="0"/>
                        </a:spcAft>
                        <a:buClr>
                          <a:srgbClr val="000000"/>
                        </a:buClr>
                        <a:buSzPts val="1100"/>
                        <a:buFont typeface="Arial"/>
                        <a:buNone/>
                      </a:pPr>
                      <a:r>
                        <a:rPr lang="en-AU" sz="1100" u="none" cap="none" strike="noStrike">
                          <a:solidFill>
                            <a:schemeClr val="lt1"/>
                          </a:solidFill>
                        </a:rPr>
                        <a:t>السن: أقل من 20 أسبوعًا (بعد التصحيح)</a:t>
                      </a:r>
                      <a:endParaRPr sz="1400" u="none" cap="none" strike="noStrike"/>
                    </a:p>
                  </a:txBody>
                  <a:tcPr marT="91425" marB="91425" marR="91425" marL="91425">
                    <a:solidFill>
                      <a:schemeClr val="dk1"/>
                    </a:solidFill>
                  </a:tcPr>
                </a:tc>
                <a:tc>
                  <a:txBody>
                    <a:bodyPr/>
                    <a:lstStyle/>
                    <a:p>
                      <a:pPr indent="0" lvl="0" marL="0" marR="0" rtl="1" algn="r">
                        <a:lnSpc>
                          <a:spcPct val="100000"/>
                        </a:lnSpc>
                        <a:spcBef>
                          <a:spcPts val="0"/>
                        </a:spcBef>
                        <a:spcAft>
                          <a:spcPts val="0"/>
                        </a:spcAft>
                        <a:buClr>
                          <a:srgbClr val="000000"/>
                        </a:buClr>
                        <a:buSzPts val="1100"/>
                        <a:buFont typeface="Arial"/>
                        <a:buNone/>
                      </a:pPr>
                      <a:r>
                        <a:rPr lang="en-AU" sz="1100" u="none" cap="none" strike="noStrike">
                          <a:solidFill>
                            <a:schemeClr val="lt1"/>
                          </a:solidFill>
                        </a:rPr>
                        <a:t>من 6 أشهر إلى 12 شهرًا</a:t>
                      </a:r>
                      <a:endParaRPr sz="1400" u="none" cap="none" strike="noStrike"/>
                    </a:p>
                  </a:txBody>
                  <a:tcPr marT="91425" marB="91425" marR="91425" marL="91425">
                    <a:solidFill>
                      <a:schemeClr val="dk1"/>
                    </a:solidFill>
                  </a:tcPr>
                </a:tc>
              </a:tr>
              <a:tr h="306550">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تقييم الحركات العامة. قدرة تنبؤية 95%.</a:t>
                      </a:r>
                      <a:endParaRPr sz="1400" u="none" cap="none" strike="noStrike"/>
                    </a:p>
                  </a:txBody>
                  <a:tcPr marT="91425" marB="91425" marR="91425" marL="91425"/>
                </a:tc>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تقييم تطوُّر الأطفال الصغار (DAYC). قدرة تنبؤية 83%.</a:t>
                      </a:r>
                      <a:endParaRPr sz="1400" u="none" cap="none" strike="noStrike"/>
                    </a:p>
                  </a:txBody>
                  <a:tcPr marT="91425" marB="91425" marR="91425" marL="91425"/>
                </a:tc>
              </a:tr>
              <a:tr h="792450">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تقييم هامرسميث العصبي للرضّع (HINE). يساعد على التنبؤ بشدة الإصابة.</a:t>
                      </a:r>
                      <a:endParaRPr sz="1400" u="none" cap="none" strike="noStrike"/>
                    </a:p>
                  </a:txBody>
                  <a:tcPr marT="91425" marB="91425" marR="91425" marL="91425"/>
                </a:tc>
                <a:tc>
                  <a:txBody>
                    <a:bodyPr/>
                    <a:lstStyle/>
                    <a:p>
                      <a:pPr indent="0" lvl="0" marL="0" marR="0" rtl="1" algn="r">
                        <a:lnSpc>
                          <a:spcPct val="100000"/>
                        </a:lnSpc>
                        <a:spcBef>
                          <a:spcPts val="0"/>
                        </a:spcBef>
                        <a:spcAft>
                          <a:spcPts val="0"/>
                        </a:spcAft>
                        <a:buClr>
                          <a:srgbClr val="000000"/>
                        </a:buClr>
                        <a:buSzPts val="1000"/>
                        <a:buFont typeface="Arial"/>
                        <a:buNone/>
                      </a:pPr>
                      <a:r>
                        <a:rPr lang="en-AU" sz="1000" u="none" cap="none" strike="noStrike"/>
                        <a:t>تقييم هامرسميث العصبي للرضّع (HINE). قدرة تنبؤية 90%.</a:t>
                      </a:r>
                      <a:endParaRPr sz="1400" u="none" cap="none" strike="noStrike"/>
                    </a:p>
                  </a:txBody>
                  <a:tcPr marT="91425" marB="91425" marR="91425" marL="91425"/>
                </a:tc>
              </a:tr>
            </a:tbl>
          </a:graphicData>
        </a:graphic>
      </p:graphicFrame>
      <p:sp>
        <p:nvSpPr>
          <p:cNvPr id="140" name="Google Shape;140;p8"/>
          <p:cNvSpPr txBox="1"/>
          <p:nvPr/>
        </p:nvSpPr>
        <p:spPr>
          <a:xfrm>
            <a:off x="6183411" y="459250"/>
            <a:ext cx="5005500" cy="717600"/>
          </a:xfrm>
          <a:prstGeom prst="rect">
            <a:avLst/>
          </a:prstGeom>
          <a:noFill/>
          <a:ln>
            <a:noFill/>
          </a:ln>
        </p:spPr>
        <p:txBody>
          <a:bodyPr anchorCtr="0" anchor="t" bIns="45700" lIns="91425" spcFirstLastPara="1" rIns="91425" wrap="square" tIns="45700">
            <a:noAutofit/>
          </a:bodyPr>
          <a:lstStyle/>
          <a:p>
            <a:pPr indent="0" lvl="0" marL="0" marR="0" rtl="1" algn="r">
              <a:lnSpc>
                <a:spcPct val="90000"/>
              </a:lnSpc>
              <a:spcBef>
                <a:spcPts val="0"/>
              </a:spcBef>
              <a:spcAft>
                <a:spcPts val="0"/>
              </a:spcAft>
              <a:buClr>
                <a:srgbClr val="548135"/>
              </a:buClr>
              <a:buSzPts val="4400"/>
              <a:buFont typeface="Arial"/>
              <a:buNone/>
            </a:pPr>
            <a:r>
              <a:rPr b="1" i="0" lang="en-AU" sz="4400" u="none" cap="none" strike="noStrike">
                <a:solidFill>
                  <a:srgbClr val="00C165"/>
                </a:solidFill>
                <a:latin typeface="Arial"/>
                <a:ea typeface="Arial"/>
                <a:cs typeface="Arial"/>
                <a:sym typeface="Arial"/>
              </a:rPr>
              <a:t>التشخيص</a:t>
            </a:r>
            <a:r>
              <a:rPr b="0" i="0" lang="en-AU" sz="4400" u="none" cap="none" strike="noStrike">
                <a:solidFill>
                  <a:srgbClr val="00C165"/>
                </a:solidFill>
                <a:latin typeface="Arial"/>
                <a:ea typeface="Arial"/>
                <a:cs typeface="Arial"/>
                <a:sym typeface="Arial"/>
              </a:rPr>
              <a:t> (تابع)</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