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0AibNKqlaQbbIOON/fC820ex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15DB8C-6DE0-43B1-9BB7-C14E5E7B4B0A}">
  <a:tblStyle styleId="{2B15DB8C-6DE0-43B1-9BB7-C14E5E7B4B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6D02973-E13E-4DC9-BB10-68D7603DFB3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5917adf8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e5917adf8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e5917adf84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76200"/>
            <a:ext cx="5357102" cy="1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1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16" name="Google Shape;16;p21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1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_TextContent">
  <p:cSld name="Heading_Text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598670" y="1764797"/>
            <a:ext cx="10112873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1" name="Google Shape;21;p22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22" name="Google Shape;22;p22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2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Content_Image">
  <p:cSld name="Title_TextContent_Imag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598670" y="1764797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3"/>
          <p:cNvSpPr/>
          <p:nvPr>
            <p:ph idx="2" type="pic"/>
          </p:nvPr>
        </p:nvSpPr>
        <p:spPr>
          <a:xfrm>
            <a:off x="6690784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3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Image_TextContent">
  <p:cSld name="Title_Image_Text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6065387" y="1760806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4"/>
          <p:cNvSpPr/>
          <p:nvPr>
            <p:ph idx="2" type="pic"/>
          </p:nvPr>
        </p:nvSpPr>
        <p:spPr>
          <a:xfrm>
            <a:off x="635217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4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24.jpg"/><Relationship Id="rId5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22.jpg"/><Relationship Id="rId6" Type="http://schemas.openxmlformats.org/officeDocument/2006/relationships/image" Target="../media/image15.jpg"/><Relationship Id="rId7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jpg"/><Relationship Id="rId4" Type="http://schemas.openxmlformats.org/officeDocument/2006/relationships/image" Target="../media/image7.jpg"/><Relationship Id="rId5" Type="http://schemas.openxmlformats.org/officeDocument/2006/relationships/image" Target="../media/image12.jpg"/><Relationship Id="rId6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g"/><Relationship Id="rId4" Type="http://schemas.openxmlformats.org/officeDocument/2006/relationships/image" Target="../media/image26.jpg"/><Relationship Id="rId11" Type="http://schemas.openxmlformats.org/officeDocument/2006/relationships/image" Target="../media/image18.jpg"/><Relationship Id="rId10" Type="http://schemas.openxmlformats.org/officeDocument/2006/relationships/image" Target="../media/image34.jpg"/><Relationship Id="rId12" Type="http://schemas.openxmlformats.org/officeDocument/2006/relationships/image" Target="../media/image30.jpg"/><Relationship Id="rId9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32.jpg"/><Relationship Id="rId7" Type="http://schemas.openxmlformats.org/officeDocument/2006/relationships/image" Target="../media/image11.jpg"/><Relationship Id="rId8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39.jpg"/><Relationship Id="rId5" Type="http://schemas.openxmlformats.org/officeDocument/2006/relationships/image" Target="../media/image25.jpg"/><Relationship Id="rId6" Type="http://schemas.openxmlformats.org/officeDocument/2006/relationships/image" Target="../media/image28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Relationship Id="rId4" Type="http://schemas.openxmlformats.org/officeDocument/2006/relationships/image" Target="../media/image31.jpg"/><Relationship Id="rId5" Type="http://schemas.openxmlformats.org/officeDocument/2006/relationships/image" Target="../media/image43.jpg"/><Relationship Id="rId6" Type="http://schemas.openxmlformats.org/officeDocument/2006/relationships/image" Target="../media/image45.jpg"/><Relationship Id="rId7" Type="http://schemas.openxmlformats.org/officeDocument/2006/relationships/image" Target="../media/image37.jpg"/><Relationship Id="rId8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/>
        </p:nvSpPr>
        <p:spPr>
          <a:xfrm>
            <a:off x="1876420" y="3139670"/>
            <a:ext cx="978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AU" sz="4400" u="none" cap="none" strike="noStrike">
                <a:solidFill>
                  <a:srgbClr val="00C16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KAJ JE CEREBRALNA PARALIZA?</a:t>
            </a:r>
            <a:endParaRPr b="1" i="0" sz="4400" u="none" cap="none" strike="noStrike">
              <a:solidFill>
                <a:srgbClr val="00C16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Motorične vrste</a:t>
            </a:r>
            <a:endParaRPr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4059" y="2140147"/>
            <a:ext cx="2825154" cy="3112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/>
          <p:nvPr/>
        </p:nvSpPr>
        <p:spPr>
          <a:xfrm>
            <a:off x="581574" y="1535154"/>
            <a:ext cx="363559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SPASTIČNA: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80-90%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Najpogostejša oblika. Mišice so otrdele in napete. Nastane zaradi poškodb motoričnega korteksa.</a:t>
            </a:r>
            <a:r>
              <a:rPr b="0" i="0" lang="en-AU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9"/>
          <p:cNvCxnSpPr/>
          <p:nvPr/>
        </p:nvCxnSpPr>
        <p:spPr>
          <a:xfrm>
            <a:off x="3369835" y="1810016"/>
            <a:ext cx="2182553" cy="556112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1" name="Google Shape;151;p9"/>
          <p:cNvSpPr/>
          <p:nvPr/>
        </p:nvSpPr>
        <p:spPr>
          <a:xfrm>
            <a:off x="7459581" y="1535153"/>
            <a:ext cx="426680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DISKINETIČNA: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Kaže se v obliki nehotenih gibov,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kot so distonija, atetoza in/ali horea. </a:t>
            </a:r>
            <a:r>
              <a:rPr b="0" i="0" lang="en-AU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Vzrok je poškodba bazalnih ganglijev.</a:t>
            </a:r>
            <a:endParaRPr b="0" i="0" sz="23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9"/>
          <p:cNvCxnSpPr/>
          <p:nvPr/>
        </p:nvCxnSpPr>
        <p:spPr>
          <a:xfrm flipH="1">
            <a:off x="5904408" y="1913021"/>
            <a:ext cx="1470952" cy="1143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9"/>
          <p:cNvSpPr/>
          <p:nvPr/>
        </p:nvSpPr>
        <p:spPr>
          <a:xfrm>
            <a:off x="7459581" y="3926944"/>
            <a:ext cx="4266807" cy="1692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MEŠANE VRSTE: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kar nekaj otrocih s CP sta prisotni dve motorični vrsti, na primer spastičnost in distonija.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581574" y="3926944"/>
            <a:ext cx="3302270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ATAKSIČNA:</a:t>
            </a:r>
            <a:r>
              <a:rPr b="0" i="0" lang="en-A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Značilni so tresoči gibi. Vpliva na ravnotežje in prostorsko zavedanje. Vzrok </a:t>
            </a:r>
            <a:r>
              <a:rPr b="0" i="0" lang="en-AU" sz="20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leži </a:t>
            </a: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nepravilnem delovanju malih možganov.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9"/>
          <p:cNvCxnSpPr/>
          <p:nvPr/>
        </p:nvCxnSpPr>
        <p:spPr>
          <a:xfrm flipH="1" rot="10800000">
            <a:off x="2646947" y="3790458"/>
            <a:ext cx="2259932" cy="381643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Deli telesa</a:t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596225" y="1153500"/>
            <a:ext cx="62571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Cerebralna paraliza lahko prizadene različne dele telesa.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primer, pri ljudeh s </a:t>
            </a: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spastičnostjo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685" y="3776652"/>
            <a:ext cx="2217627" cy="2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46" y="3721102"/>
            <a:ext cx="2257607" cy="25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734775" y="2172750"/>
            <a:ext cx="3822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Kvadriplegija/obojestranska spastičnost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Prizadeti sta obe roki in nogi. Pogosto so prizadete tudi mišice trupa, obraza in ust.</a:t>
            </a:r>
            <a:endParaRPr b="0" i="0" sz="19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4483600" y="2172738"/>
            <a:ext cx="3438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Diplegija/obojestranska spastičnost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Prizadeti sta obe nogi. Roki sta lahko prizadete v manjši meri.</a:t>
            </a:r>
            <a:endParaRPr b="0" i="0" sz="21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8151003" y="2160789"/>
            <a:ext cx="3438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Hemiplegija/enostranska spastičnost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Prizadeta je ena stran telesa (ena roka in ena noga).</a:t>
            </a:r>
            <a:endParaRPr b="0" i="0" sz="19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9929" y="3842863"/>
            <a:ext cx="2005626" cy="240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1823716" y="3597991"/>
            <a:ext cx="1602454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PRIZADETOST UDOV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5547266" y="3530431"/>
            <a:ext cx="1602454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PRIZADETOST UDOV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9326959" y="3586385"/>
            <a:ext cx="1494355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PRIZADETOST UDOV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Grobe motorične spretnosti</a:t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513350" y="1146600"/>
            <a:ext cx="87870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Groba motorika (kot sta sedenje in hoja) otrok in mladih s cerebralno paralizo lahko razvrstimo v 5 različnih stopenj s pomočjo sistema razvrščanja  imenovanega Gross Motor Function Classification System (GMFCS, Sistem Razvrščanja na Osnovi Grobe Motorike), ki ga je razvil center CanChild v Kanadi.</a:t>
            </a:r>
            <a:endParaRPr b="0" i="0" sz="23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81" y="2224451"/>
            <a:ext cx="2081528" cy="182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7228" y="2250815"/>
            <a:ext cx="1950051" cy="179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8320" y="2265553"/>
            <a:ext cx="2206705" cy="17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9624" y="4230825"/>
            <a:ext cx="3935296" cy="169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1080" y="4180857"/>
            <a:ext cx="3837846" cy="179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1249680" y="3756379"/>
            <a:ext cx="157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stopnja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414853" y="3756379"/>
            <a:ext cx="157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stopnja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7616046" y="3756379"/>
            <a:ext cx="185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stopnja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1998128" y="5936458"/>
            <a:ext cx="166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stopnja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6979061" y="5936458"/>
            <a:ext cx="166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stopnja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10241826" y="5350200"/>
            <a:ext cx="1950000" cy="1277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Illustrations 6-12: © Bill Reid, Kate Willoughby, Adrienne Harvey and Kerr Graham, Kraljeva otroška bolnišnica v Melbournu (The Royal Children’s Hospital Melbourne</a:t>
            </a:r>
            <a:r>
              <a:rPr b="0" i="0" lang="en-AU" sz="1100" u="none" cap="none" strike="noStrike">
                <a:solidFill>
                  <a:schemeClr val="dk1"/>
                </a:solidFill>
                <a:highlight>
                  <a:srgbClr val="FF00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Ročne spretnosti</a:t>
            </a:r>
            <a:endParaRPr/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698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166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8164" y="2348297"/>
            <a:ext cx="2330269" cy="223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8218" y="2348297"/>
            <a:ext cx="2324532" cy="223438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>
            <a:off x="513347" y="1298999"/>
            <a:ext cx="893550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A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Najmanj dve tretjini otrok s cerebralno paralizo bo imelo težave pri gibanju ene ali obeh rok. Skoraj vsaka vsakodnevna aktivnost je lahko otežena.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1033584" y="4582160"/>
            <a:ext cx="157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Prehranjevanje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38630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Oblačenje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6760798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Pisanje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9668672" y="4582160"/>
            <a:ext cx="157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Lovljenje žoge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513347" y="5108999"/>
            <a:ext cx="8437500" cy="1231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Sposobnost otrok s cerebralno paralizo, starih od 4 do 18 let, da ravnajo s predmeti pri vsakodnevnih dejavnostih lahko razvrstimo v 5 stopenj s sistemom za razvrščanje ročnih spretnosti (MACS). Več podrobnosti na: www.macs.nu/index.php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type="title"/>
          </p:nvPr>
        </p:nvSpPr>
        <p:spPr>
          <a:xfrm>
            <a:off x="449347" y="523270"/>
            <a:ext cx="8787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Spremljajoče motnje</a:t>
            </a: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513347" y="1123616"/>
            <a:ext cx="8935453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Otroci s cerebralno paralizo imajo lahko tudi vrsto telesnih in kognitivnih motenj.</a:t>
            </a:r>
            <a:endParaRPr b="0" i="0" sz="29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p13"/>
          <p:cNvGraphicFramePr/>
          <p:nvPr/>
        </p:nvGraphicFramePr>
        <p:xfrm>
          <a:off x="449343" y="1868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2188150"/>
                <a:gridCol w="2188150"/>
                <a:gridCol w="2188150"/>
                <a:gridCol w="2188150"/>
                <a:gridCol w="2464875"/>
              </a:tblGrid>
              <a:tr h="114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</a:t>
                      </a:r>
                      <a:r>
                        <a:rPr lang="en-A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br>
                        <a:rPr lang="en-AU" sz="1800" u="none" cap="none" strike="noStrike"/>
                      </a:br>
                      <a:r>
                        <a:rPr lang="en-AU" sz="1600" u="none" cap="none" strike="noStrike"/>
                        <a:t>ne more hoditi</a:t>
                      </a:r>
                      <a:endParaRPr sz="23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4 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ne more govoriti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od 4 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imajo bolečine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4 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ima epilepsijo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4 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ima vedenjske motnje</a:t>
                      </a:r>
                      <a:endParaRPr sz="23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in 2 </a:t>
                      </a:r>
                      <a:br>
                        <a:rPr lang="en-AU" sz="1800" u="none" cap="none" strike="noStrike"/>
                      </a:br>
                      <a:r>
                        <a:rPr lang="en-AU" sz="1600" u="none" cap="none" strike="noStrike"/>
                        <a:t>zaostaja v intelektualnem razvoju</a:t>
                      </a:r>
                      <a:endParaRPr sz="2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10 </a:t>
                      </a:r>
                      <a:br>
                        <a:rPr lang="en-AU" sz="1800" u="none" cap="none" strike="noStrike"/>
                      </a:br>
                      <a:r>
                        <a:rPr lang="en-AU" sz="1600" u="none" cap="none" strike="noStrike"/>
                        <a:t> ima hudo okvaro vida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4 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ima težave pri obvladovanju sečnega mehurja</a:t>
                      </a:r>
                      <a:endParaRPr sz="2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5 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Ima motnje spanja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od 5 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AU" sz="1600" u="none" cap="none" strike="noStrike"/>
                        <a:t>ima težave s slinjenjem</a:t>
                      </a:r>
                      <a:endParaRPr sz="2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744" y="1889458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908" y="1889458"/>
            <a:ext cx="1212046" cy="111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6676" y="1904706"/>
            <a:ext cx="1195524" cy="110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9794" y="1889457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717" y="3928958"/>
            <a:ext cx="1179075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8908" y="393966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15072" y="3939668"/>
            <a:ext cx="1167470" cy="107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2899" y="395943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40450" y="1875810"/>
            <a:ext cx="1208666" cy="111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70041" y="3928958"/>
            <a:ext cx="1179075" cy="108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>
            <p:ph type="title"/>
          </p:nvPr>
        </p:nvSpPr>
        <p:spPr>
          <a:xfrm>
            <a:off x="513347" y="-5"/>
            <a:ext cx="8787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Osredotočenje na otrokov razvoj</a:t>
            </a: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513347" y="1123616"/>
            <a:ext cx="68831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Naslednje besede se nanašajo na šest ključnih področij otrokovega razvoja, ki so bistvenega pomena za vse otroke s CP: #1 funkcioniranje, #2 družina, #3 kondicija, #4 prijatelji, #5 zabava, #6 bodočnost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5933281" y="6021755"/>
            <a:ext cx="61671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Detaljne informacije na: https://www.canchild.ca/en/research-in-practice/f-words-in-childhood-disability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5693" y="2628420"/>
            <a:ext cx="3635586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084" y="2628408"/>
            <a:ext cx="2476669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904" y="4006831"/>
            <a:ext cx="2926397" cy="1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64" y="3990769"/>
            <a:ext cx="4202656" cy="18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8818" y="2771555"/>
            <a:ext cx="2421540" cy="179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22508" y="4006831"/>
            <a:ext cx="3710243" cy="181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Smernice za zdravljenje</a:t>
            </a:r>
            <a:endParaRPr/>
          </a:p>
        </p:txBody>
      </p:sp>
      <p:graphicFrame>
        <p:nvGraphicFramePr>
          <p:cNvPr id="244" name="Google Shape;244;p15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BOLEČINE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3 OD 4</a:t>
                      </a:r>
                      <a:r>
                        <a:rPr lang="en-AU" sz="1800" u="none" cap="none" strike="noStrike"/>
                        <a:t>: Zdravite, da preprečite motnje spanja in vedenja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44" y="1727830"/>
            <a:ext cx="1146048" cy="1057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Google Shape;246;p15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INTELEKTUALNA INVALIDNOST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2</a:t>
                      </a:r>
                      <a:r>
                        <a:rPr b="0" lang="en-AU" sz="1800" u="none" cap="none" strike="noStrike"/>
                        <a:t>: </a:t>
                      </a:r>
                      <a:r>
                        <a:rPr lang="en-AU" sz="1800" u="none" cap="none" strike="noStrike"/>
                        <a:t>Slabša prognoza za gibanje, kontinenco, in učne dosežke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7" name="Google Shape;247;p15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NEZMOŽNOST HOJE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4</a:t>
                      </a:r>
                      <a:r>
                        <a:rPr b="0" lang="en-AU" sz="1800" u="none" cap="none" strike="noStrike"/>
                        <a:t>: </a:t>
                      </a:r>
                      <a:r>
                        <a:rPr lang="en-AU" sz="1800" u="none" cap="none" strike="noStrike"/>
                        <a:t>Samostojno sedenje pri 2 letih napoveduje hojo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113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23" y="4568713"/>
            <a:ext cx="1034340" cy="11146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0" name="Google Shape;250;p15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DISLOKACIJA (IZPAH) KOLKA</a:t>
                      </a:r>
                      <a:endParaRPr b="1" sz="2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3</a:t>
                      </a:r>
                      <a:r>
                        <a:rPr lang="en-AU" sz="1800" u="none" cap="none" strike="noStrike"/>
                        <a:t>:</a:t>
                      </a:r>
                      <a:r>
                        <a:rPr lang="en-AU" sz="1600" u="none" cap="none" strike="noStrike"/>
                        <a:t> Kontrolno rentgensko slikanje kolkov vsakih 6-12 mesecev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1" name="Google Shape;251;p15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ODSOTNOST GOVORA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4</a:t>
                      </a:r>
                      <a:r>
                        <a:rPr lang="en-AU" sz="1800" u="none" cap="none" strike="noStrike"/>
                        <a:t>: Zgodaj začnite spodbujati govor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2" name="Google Shape;252;p15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EPILEPSIJA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4</a:t>
                      </a:r>
                      <a:r>
                        <a:rPr lang="en-AU" sz="1800" u="none" cap="none" strike="noStrike"/>
                        <a:t>: Epileptični napadi bodo prenehali pri 10-20 % otrok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3" name="Google Shape;2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3667" y="1724762"/>
            <a:ext cx="1034340" cy="111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255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7813" y="4607089"/>
            <a:ext cx="1146048" cy="105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Smernice za zdravljenje </a:t>
            </a:r>
            <a:r>
              <a:rPr b="0" lang="en-AU"/>
              <a:t>(nad.)</a:t>
            </a:r>
            <a:endParaRPr/>
          </a:p>
        </p:txBody>
      </p:sp>
      <p:graphicFrame>
        <p:nvGraphicFramePr>
          <p:cNvPr id="262" name="Google Shape;262;p16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VEDENJSKA MOTNJA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4</a:t>
                      </a:r>
                      <a:r>
                        <a:rPr lang="en-AU" sz="1800" u="none" cap="none" strike="noStrike"/>
                        <a:t>: </a:t>
                      </a:r>
                      <a:r>
                        <a:rPr lang="en-AU" sz="1600" u="none" cap="none" strike="noStrike"/>
                        <a:t>Zdravite zgodaj in zagotovite, da je bolečina obvladana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3" name="Google Shape;263;p16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solidFill>
                            <a:srgbClr val="2F5496"/>
                          </a:solidFill>
                        </a:rPr>
                        <a:t>NEKONTROLIRANO UHAJANJE URINA</a:t>
                      </a:r>
                      <a:endParaRPr b="1" sz="2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4</a:t>
                      </a:r>
                      <a:r>
                        <a:rPr lang="en-AU" sz="1800" u="none" cap="none" strike="noStrike"/>
                        <a:t>: Naredite preiskave in omogočite več časa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" name="Google Shape;264;p16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MOTNJE SPANJA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5</a:t>
                      </a:r>
                      <a:r>
                        <a:rPr lang="en-AU" sz="1800" u="none" cap="none" strike="noStrike"/>
                        <a:t>: Opravite preiskave in zagotovite, da je bolečina obvladana 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5" name="Google Shape;265;p16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SLEPOTA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in 10</a:t>
                      </a:r>
                      <a:r>
                        <a:rPr lang="en-AU" sz="1800" u="none" cap="none" strike="noStrike"/>
                        <a:t>:</a:t>
                      </a:r>
                      <a:r>
                        <a:rPr lang="en-AU" sz="1600" u="none" cap="none" strike="noStrike"/>
                        <a:t> Z</a:t>
                      </a:r>
                      <a:r>
                        <a:rPr lang="en-AU" sz="1800" u="none" cap="none" strike="noStrike"/>
                        <a:t>godaj ocenite in prilagodite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6" name="Google Shape;266;p16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2400" u="none" cap="none" strike="noStrike">
                          <a:solidFill>
                            <a:srgbClr val="2F5496"/>
                          </a:solidFill>
                        </a:rPr>
                        <a:t>NEORALNO HRANJENJE</a:t>
                      </a:r>
                      <a:endParaRPr b="1" sz="24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15</a:t>
                      </a:r>
                      <a:r>
                        <a:rPr lang="en-AU" sz="1800" u="none" cap="none" strike="noStrike"/>
                        <a:t>: Ocenite varnost požiranja in spremljajte rast</a:t>
                      </a:r>
                      <a:endParaRPr sz="18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7" name="Google Shape;267;p16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{66D02973-E13E-4DC9-BB10-68D7603DFB3E}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AU" sz="2400" u="none" cap="none" strike="noStrike"/>
                        <a:t>GLUHOST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AU" sz="1800" u="none" cap="none" strike="noStrike"/>
                        <a:t>1 od 25</a:t>
                      </a:r>
                      <a:r>
                        <a:rPr lang="en-AU" sz="1800" u="none" cap="none" strike="noStrike"/>
                        <a:t>: Ocenite zgodaj in prilagodite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23" y="1780170"/>
            <a:ext cx="981457" cy="9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23" y="3167238"/>
            <a:ext cx="1029485" cy="110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451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0109" y="1702150"/>
            <a:ext cx="1020334" cy="10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7">
            <a:alphaModFix/>
          </a:blip>
          <a:srcRect b="0" l="0" r="0" t="6812"/>
          <a:stretch/>
        </p:blipFill>
        <p:spPr>
          <a:xfrm>
            <a:off x="6370958" y="3167238"/>
            <a:ext cx="1076588" cy="108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6089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type="title"/>
          </p:nvPr>
        </p:nvSpPr>
        <p:spPr>
          <a:xfrm>
            <a:off x="76672" y="453270"/>
            <a:ext cx="8787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Bodočnost</a:t>
            </a:r>
            <a:endParaRPr b="0"/>
          </a:p>
        </p:txBody>
      </p:sp>
      <p:sp>
        <p:nvSpPr>
          <p:cNvPr id="280" name="Google Shape;280;p17"/>
          <p:cNvSpPr txBox="1"/>
          <p:nvPr/>
        </p:nvSpPr>
        <p:spPr>
          <a:xfrm>
            <a:off x="4368911" y="1555424"/>
            <a:ext cx="7028095" cy="4666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podporo staršev in drugih družinskih članov, skupnosti, države in zdravstvenih delavcev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bodo otroci s cerebralno paralizo živeli zdravo in produktivno življenje.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Prihodnost je svetla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 mednarodnimi prizadevanji za sodelovanje pri raziskavah, praksi, izobraževanju, tehnologiji in družbenem udejstvovanju oseb s CP ter delovanju za njih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Pridružite se Svetovnemu dnevu cerebralne paralize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postanite del te svetovne skupnosti za izboljšanje življenja ljudi s CP po vsem svetu.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WORLD CEREBRAL PALSY DAY ON OCTOBER 6</a:t>
            </a:r>
            <a:endParaRPr b="0" i="0" sz="1400" u="none" cap="none" strike="noStrike">
              <a:solidFill>
                <a:srgbClr val="00C1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b="0" i="0" lang="en-A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599" l="607" r="0" t="0"/>
          <a:stretch/>
        </p:blipFill>
        <p:spPr>
          <a:xfrm>
            <a:off x="683030" y="1300433"/>
            <a:ext cx="3507178" cy="4656841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idx="1" type="body"/>
          </p:nvPr>
        </p:nvSpPr>
        <p:spPr>
          <a:xfrm>
            <a:off x="513347" y="1686241"/>
            <a:ext cx="10797300" cy="3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Australian Cerebral Palsy Register Report 2013</a:t>
            </a:r>
            <a:r>
              <a:rPr lang="en-AU" sz="1600"/>
              <a:t> www.cpregister.com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Eliasson, A.-C., Krumlinde-Sundholm, L., Rösblad, B., Beckung, E., Arner, M., Öhrvall, A.-M., &amp; Rosenbaum, P. (2007). The manual ability classification system (MACS) for children with cerebral palsy: Scale development and evidence of validity and reliability. 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48</a:t>
            </a:r>
            <a:r>
              <a:rPr lang="en-AU" sz="1600"/>
              <a:t>(7), 549–554. doi:10.1111/j.1469-8749.2006.tb01313.x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 (2014). Evidence-based diagnosis, health care, and rehabilitation for children with cerebral palsy. </a:t>
            </a:r>
            <a:r>
              <a:rPr i="1" lang="en-AU" sz="1600"/>
              <a:t>Journal of Child Neurology</a:t>
            </a:r>
            <a:r>
              <a:rPr lang="en-AU" sz="1600"/>
              <a:t>, </a:t>
            </a:r>
            <a:r>
              <a:rPr i="1" lang="en-AU" sz="1600"/>
              <a:t>29</a:t>
            </a:r>
            <a:r>
              <a:rPr lang="en-AU" sz="1600"/>
              <a:t>(8), 1141–1156. doi:10.1177/0883073814535503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Novak, I., Hines, M., Goldsmith, S., &amp; Barclay, R. (2012). Clinical Prognostic messages from a systematic review on cerebral palsy. </a:t>
            </a:r>
            <a:r>
              <a:rPr i="1" lang="en-AU" sz="1600"/>
              <a:t>PEDIATRICS</a:t>
            </a:r>
            <a:r>
              <a:rPr lang="en-AU" sz="1600"/>
              <a:t>, </a:t>
            </a:r>
            <a:r>
              <a:rPr i="1" lang="en-AU" sz="1600"/>
              <a:t>130</a:t>
            </a:r>
            <a:r>
              <a:rPr lang="en-AU" sz="1600"/>
              <a:t>(5), e1285–e1312. doi:10.1542/peds.2012-0924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McIntyre, S., Morgan, C., Walker, K., &amp; Novak, I. (2011). Cerebral palsy-don’t delay. </a:t>
            </a:r>
            <a:r>
              <a:rPr i="1" lang="en-AU" sz="1600"/>
              <a:t>Developmental Disabilities Research Reviews</a:t>
            </a:r>
            <a:r>
              <a:rPr lang="en-AU" sz="1600"/>
              <a:t>, </a:t>
            </a:r>
            <a:r>
              <a:rPr i="1" lang="en-AU" sz="1600"/>
              <a:t>17</a:t>
            </a:r>
            <a:r>
              <a:rPr lang="en-AU" sz="1600"/>
              <a:t>(2), 114–129. doi:10.1002/ddrr.1106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AU" sz="1600"/>
              <a:t>Palisano, R., Rosenbaum, P., Walter, S., Russell, D., Wood, E., &amp; Galuppi, B. (2008). Development and reliability of a system to classify gross motor function in children with cerebral palsy. </a:t>
            </a:r>
            <a:r>
              <a:rPr i="1" lang="en-AU" sz="1600"/>
              <a:t>Developmental Medicine &amp; Child Neurology</a:t>
            </a:r>
            <a:r>
              <a:rPr lang="en-AU" sz="1600"/>
              <a:t>, </a:t>
            </a:r>
            <a:r>
              <a:rPr i="1" lang="en-AU" sz="1600"/>
              <a:t>39</a:t>
            </a:r>
            <a:r>
              <a:rPr lang="en-AU" sz="1600"/>
              <a:t>(4), 214–223. doi:10.1111/j.1469-8749.1997.tb07414.x  www.canchild.ca.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i="1" lang="en-AU" sz="1600"/>
              <a:t>Report of the Australian Cerebral Palsy Register, Birth Years 1993-2009</a:t>
            </a:r>
            <a:r>
              <a:rPr lang="en-AU" sz="1600"/>
              <a:t>, September 2016.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18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i="1" lang="en-AU"/>
              <a:t>Viri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Danes…</a:t>
            </a: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777300" y="1746425"/>
            <a:ext cx="5385600" cy="3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Hitri pregled dejstev o cerebralni paralizi (CP)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Definicija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Vzroki za CP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Dejavniki tveganja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Diagnostika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Motorične vrste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 telesa, ki jih prizadane CP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777300" y="5408050"/>
            <a:ext cx="9744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A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Namen te predstavitve je zgolj splošno informiranje. Vsebina mi mišljena kot strokovni nasvet in se je ne sme uporabljati kot nadomestek za posvetovanja s kvalificiranimi strokovnjaki, ki lahko določijo vaše individualne potrebe. Vsa vsebina je avtorska pravica Svetovnega dneva cerebralne paralize. Vsebino te predstavitve lahko uporabljate zgolj za zasebno ali nekomercialno uporabo. </a:t>
            </a:r>
            <a:endParaRPr b="0" i="1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5958900" y="1276100"/>
            <a:ext cx="45633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Groba motorika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Ročne spretnosti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Pridružene težave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Zdravljenje na podlagi dokazov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Bodočnost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>
            <p:ph idx="1" type="body"/>
          </p:nvPr>
        </p:nvSpPr>
        <p:spPr>
          <a:xfrm>
            <a:off x="4102443" y="1456345"/>
            <a:ext cx="7298725" cy="458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CP je </a:t>
            </a:r>
            <a:r>
              <a:rPr b="1" lang="en-AU" sz="2200"/>
              <a:t>najpogostejša telesna okvara</a:t>
            </a:r>
            <a:r>
              <a:rPr lang="en-AU" sz="2200"/>
              <a:t> v otroštvu</a:t>
            </a:r>
            <a:endParaRPr sz="2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CP se pojavi pri približno </a:t>
            </a:r>
            <a:r>
              <a:rPr b="1" lang="en-AU" sz="2200"/>
              <a:t>1 od 700 živorojenih otrok</a:t>
            </a:r>
            <a:r>
              <a:rPr lang="en-AU" sz="2200"/>
              <a:t> v državah z visokim standardom</a:t>
            </a:r>
            <a:endParaRPr sz="2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Je posledica poškodbe razvijajočih se možganov, do katere večinoma pride </a:t>
            </a:r>
            <a:r>
              <a:rPr b="1" lang="en-AU" sz="2200"/>
              <a:t>pred rojstvom</a:t>
            </a:r>
            <a:endParaRPr b="1" sz="2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Ni </a:t>
            </a:r>
            <a:r>
              <a:rPr b="1" lang="en-AU" sz="2200"/>
              <a:t>enega samega vzroka</a:t>
            </a:r>
            <a:r>
              <a:rPr lang="en-AU" sz="2200"/>
              <a:t>, vendar raziskovalci poznajo številne </a:t>
            </a:r>
            <a:r>
              <a:rPr b="1" lang="en-AU" sz="2200"/>
              <a:t>dejavnike</a:t>
            </a:r>
            <a:r>
              <a:rPr lang="en-AU" sz="2200"/>
              <a:t>, ki lahko povzročijo možgansko poškodbo</a:t>
            </a:r>
            <a:endParaRPr sz="2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Dojenčkom je zdaj pri treh mesecih mogoče </a:t>
            </a:r>
            <a:r>
              <a:rPr b="1" lang="en-AU" sz="2200"/>
              <a:t>diagnosticirati</a:t>
            </a:r>
            <a:r>
              <a:rPr lang="en-AU" sz="2200"/>
              <a:t> "visoko tveganje za CP"</a:t>
            </a:r>
            <a:endParaRPr sz="2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Za CP obstaja veliko </a:t>
            </a:r>
            <a:r>
              <a:rPr b="1" lang="en-AU" sz="2200"/>
              <a:t>intervencij, ki temeljijo na dokazih</a:t>
            </a:r>
            <a:r>
              <a:rPr lang="en-AU" sz="2200"/>
              <a:t>, in kmalu bodo na voljo nove mednarodne klinične smernice</a:t>
            </a:r>
            <a:endParaRPr/>
          </a:p>
        </p:txBody>
      </p:sp>
      <p:sp>
        <p:nvSpPr>
          <p:cNvPr id="58" name="Google Shape;58;p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Hitri pregled dejstev</a:t>
            </a:r>
            <a:endParaRPr/>
          </a:p>
        </p:txBody>
      </p:sp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292" y="1519700"/>
            <a:ext cx="2864963" cy="429744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0" name="Google Shape;60;p3"/>
          <p:cNvSpPr txBox="1"/>
          <p:nvPr/>
        </p:nvSpPr>
        <p:spPr>
          <a:xfrm>
            <a:off x="1781625" y="524025"/>
            <a:ext cx="97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idx="1" type="body"/>
          </p:nvPr>
        </p:nvSpPr>
        <p:spPr>
          <a:xfrm>
            <a:off x="598669" y="1764797"/>
            <a:ext cx="10788909" cy="38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/>
              <a:t>Cerebralna paraliza (CP) je telesna motnja gibanja in drže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CP je krovni izraz za skupino motenj, ki vplivajo na sposobnost gibanja osebe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CP je posledica poškodbe razvijajočih se možganov pred, med ali po rojstvu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CP se pri različnih osebah izraža različno. Lahko vpliva na gibanje telesa, nadzor mišic, koordinacijo mišic, mišični tonus, reflekse, držo in ravnotežje.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Čeprav je CP trajno (doživljenjsko) stanje, se lahko nekateri od teh znakov cerebralne paralize sčasoma izboljšajo ali poslabšajo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Ljudje s CP imajo lahko tudi motnje vida, sluha ali govora, epilepsijo, učne težave in zmanjšane intelektualne sposobnosti.</a:t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Cerebral</a:t>
            </a:r>
            <a:r>
              <a:rPr lang="en-AU"/>
              <a:t>na paraliza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" type="body"/>
          </p:nvPr>
        </p:nvSpPr>
        <p:spPr>
          <a:xfrm>
            <a:off x="3756708" y="1655986"/>
            <a:ext cx="7607431" cy="442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200"/>
              <a:t>Cerebralna paraliza (CP) je posledica kombinacije dogodkov </a:t>
            </a:r>
            <a:r>
              <a:rPr lang="en-AU" sz="2200"/>
              <a:t>pred, med ali po rojstvu, ki lahko povzročijo poškodbe otrokovih razvijajočih se možganov.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Vzrokov za CP je več – obstaja vrsta ,,vzročnih poti”, to je zaporedje dogodkov, ki skupaj povzročijo ali pospešijo poškodbe razvijajočih se možganov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Približno 45% otrok z diagnozo CP se rodi prezgodaj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Za večino donošenčkov s CP vzrok ostaja neznanka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lang="en-AU" sz="2200"/>
              <a:t>Le majhen odstotek primerov CP je posledica zapletov ob rojstvu (npr. asfiksija ali pomanjkanje kisika)</a:t>
            </a:r>
            <a:endParaRPr sz="2200"/>
          </a:p>
        </p:txBody>
      </p:sp>
      <p:sp>
        <p:nvSpPr>
          <p:cNvPr id="74" name="Google Shape;74;p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Vzroki za cerebralno paralizo</a:t>
            </a:r>
            <a:endParaRPr/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95" y="1528321"/>
            <a:ext cx="2751841" cy="4127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idx="1" type="body"/>
          </p:nvPr>
        </p:nvSpPr>
        <p:spPr>
          <a:xfrm>
            <a:off x="707011" y="1416005"/>
            <a:ext cx="10350630" cy="4645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AU" sz="2400"/>
              <a:t>Dejavniki tveganja ne povzročajo CP. Vendar pa lahko prisotnost nekaterih dejavnikov tveganja poveča možnost rojstva otroka s CP.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AU" sz="2000"/>
            </a:br>
            <a:r>
              <a:rPr lang="en-AU" sz="2000"/>
              <a:t>Ugotovljeni so bili nekateri dejavniki tveganja za cerebralno paralizo. Ti vključujejo: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prezgodnji porod (pred 37. tednom nosečnosti)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nizka porodna teža (novorojenček je (pre)majhen za gestacijsko starost)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težave s strjevanjem krvi (trombofilija)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nezmožnost posteljice, da plodu v razvoju zagotovi kisik in hranila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bakterijska ali virusna okužba matere, ploda ali otroka, ki neposredno ali posredno napade dojenčkov osrednji živčni sistem 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AU" sz="1800"/>
              <a:t>dolgotrajno pomanjkanje kisika med nosečnostjo ali porodom, ali huda zlatenica kmalu po rojstvu</a:t>
            </a:r>
            <a:endParaRPr sz="18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2" name="Google Shape;82;p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lang="en-AU"/>
              <a:t>Dejavniki tveganja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idx="1" type="body"/>
          </p:nvPr>
        </p:nvSpPr>
        <p:spPr>
          <a:xfrm>
            <a:off x="697584" y="1519699"/>
            <a:ext cx="11140189" cy="4741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AU" sz="2400"/>
              <a:t>CP je včasih mogoče diagnosticirati zgodaj, kar omogoči da se zdravljenje uvede čim prej.</a:t>
            </a:r>
            <a:br>
              <a:rPr b="1" lang="en-AU" sz="2400"/>
            </a:br>
            <a:br>
              <a:rPr b="1" lang="en-AU" sz="1100"/>
            </a:br>
            <a:r>
              <a:rPr lang="en-AU" sz="2000"/>
              <a:t>Zdaj je mogoče oceniti, da ima dojenček „visoko tveganje za cerebralno paralizo“ že pri starosti 3-5 mesecev.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-AU" sz="2000"/>
              <a:t>Najbolj občutljiva orodja so: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Splošna ocena gibov pri dojenčkih starih manj od 20 tednov (popravljeno) </a:t>
            </a:r>
            <a:r>
              <a:rPr lang="en-AU" sz="2000">
                <a:solidFill>
                  <a:srgbClr val="4D5156"/>
                </a:solidFill>
                <a:highlight>
                  <a:srgbClr val="FFFFFF"/>
                </a:highlight>
              </a:rPr>
              <a:t>–</a:t>
            </a:r>
            <a:r>
              <a:rPr lang="en-AU" sz="2000"/>
              <a:t> 95-odstotna napovedna vrednost</a:t>
            </a:r>
            <a:endParaRPr sz="2000"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Slikanje možganov</a:t>
            </a:r>
            <a:endParaRPr sz="2000"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Nevrološki pregled dojenčkov po Hammersmith-u (HINE) </a:t>
            </a:r>
            <a:r>
              <a:rPr lang="en-AU" sz="2000">
                <a:solidFill>
                  <a:srgbClr val="4D5156"/>
                </a:solidFill>
                <a:highlight>
                  <a:srgbClr val="FFFFFF"/>
                </a:highlight>
              </a:rPr>
              <a:t>– </a:t>
            </a:r>
            <a:r>
              <a:rPr lang="en-AU" sz="2000"/>
              <a:t>90-odstotna napovedna vrednost</a:t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en-AU" sz="1600"/>
            </a:b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AU" sz="1600"/>
              <a:t>Glejte poster </a:t>
            </a:r>
            <a:r>
              <a:rPr i="1" lang="en-AU" sz="1600"/>
              <a:t>CP: Diagnoza in Zdravljenje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9" name="Google Shape;89;p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Diagno</a:t>
            </a:r>
            <a:r>
              <a:rPr lang="en-AU"/>
              <a:t>stika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ge5917adf84_0_28"/>
          <p:cNvCxnSpPr/>
          <p:nvPr/>
        </p:nvCxnSpPr>
        <p:spPr>
          <a:xfrm>
            <a:off x="9052308" y="3515164"/>
            <a:ext cx="6600" cy="36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6" name="Google Shape;96;ge5917adf84_0_28"/>
          <p:cNvSpPr/>
          <p:nvPr/>
        </p:nvSpPr>
        <p:spPr>
          <a:xfrm>
            <a:off x="8500680" y="2926630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e5917adf84_0_28"/>
          <p:cNvSpPr/>
          <p:nvPr/>
        </p:nvSpPr>
        <p:spPr>
          <a:xfrm>
            <a:off x="2159737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e5917adf84_0_28"/>
          <p:cNvSpPr/>
          <p:nvPr/>
        </p:nvSpPr>
        <p:spPr>
          <a:xfrm>
            <a:off x="9671405" y="2694767"/>
            <a:ext cx="302700" cy="14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e5917adf84_0_2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Diagno</a:t>
            </a:r>
            <a:r>
              <a:rPr lang="en-AU"/>
              <a:t>stika</a:t>
            </a:r>
            <a:r>
              <a:rPr b="1" lang="en-AU"/>
              <a:t> </a:t>
            </a:r>
            <a:r>
              <a:rPr b="0" lang="en-AU"/>
              <a:t>(nad.)</a:t>
            </a:r>
            <a:endParaRPr/>
          </a:p>
        </p:txBody>
      </p:sp>
      <p:sp>
        <p:nvSpPr>
          <p:cNvPr id="100" name="Google Shape;100;ge5917adf84_0_28"/>
          <p:cNvSpPr/>
          <p:nvPr/>
        </p:nvSpPr>
        <p:spPr>
          <a:xfrm>
            <a:off x="525176" y="2683353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pri dojenčku prisotni dejavniki tveganja za cerebralno paralizo?</a:t>
            </a:r>
            <a:endParaRPr b="0" i="0" sz="12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e5917adf84_0_28"/>
          <p:cNvSpPr/>
          <p:nvPr/>
        </p:nvSpPr>
        <p:spPr>
          <a:xfrm>
            <a:off x="2487532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e5917adf84_0_28"/>
          <p:cNvSpPr/>
          <p:nvPr/>
        </p:nvSpPr>
        <p:spPr>
          <a:xfrm>
            <a:off x="2487532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ge5917adf84_0_28"/>
          <p:cNvCxnSpPr>
            <a:stCxn id="100" idx="3"/>
          </p:cNvCxnSpPr>
          <p:nvPr/>
        </p:nvCxnSpPr>
        <p:spPr>
          <a:xfrm>
            <a:off x="1846676" y="3391653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ge5917adf84_0_28"/>
          <p:cNvSpPr/>
          <p:nvPr/>
        </p:nvSpPr>
        <p:spPr>
          <a:xfrm>
            <a:off x="3743785" y="2686235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pri dojenčku zaznan nenormalen motorični razvoj?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ge5917adf84_0_28"/>
          <p:cNvCxnSpPr/>
          <p:nvPr/>
        </p:nvCxnSpPr>
        <p:spPr>
          <a:xfrm>
            <a:off x="3440977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ge5917adf84_0_28"/>
          <p:cNvSpPr/>
          <p:nvPr/>
        </p:nvSpPr>
        <p:spPr>
          <a:xfrm>
            <a:off x="5337873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ge5917adf84_0_28"/>
          <p:cNvCxnSpPr/>
          <p:nvPr/>
        </p:nvCxnSpPr>
        <p:spPr>
          <a:xfrm>
            <a:off x="5065499" y="339165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ge5917adf84_0_28"/>
          <p:cNvSpPr/>
          <p:nvPr/>
        </p:nvSpPr>
        <p:spPr>
          <a:xfrm>
            <a:off x="5625307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e5917adf84_0_28"/>
          <p:cNvSpPr/>
          <p:nvPr/>
        </p:nvSpPr>
        <p:spPr>
          <a:xfrm>
            <a:off x="5665668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ge5917adf84_0_28"/>
          <p:cNvCxnSpPr/>
          <p:nvPr/>
        </p:nvCxnSpPr>
        <p:spPr>
          <a:xfrm>
            <a:off x="6609074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ge5917adf84_0_28"/>
          <p:cNvSpPr/>
          <p:nvPr/>
        </p:nvSpPr>
        <p:spPr>
          <a:xfrm>
            <a:off x="6881448" y="2694756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izvidi slikovne diagnostike živčnega sistema pri dojenčku nenormalni?</a:t>
            </a:r>
            <a:endParaRPr b="0" i="0" sz="12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e5917adf84_0_28"/>
          <p:cNvSpPr/>
          <p:nvPr/>
        </p:nvSpPr>
        <p:spPr>
          <a:xfrm>
            <a:off x="6243354" y="3406060"/>
            <a:ext cx="615600" cy="7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ge5917adf84_0_28"/>
          <p:cNvCxnSpPr/>
          <p:nvPr/>
        </p:nvCxnSpPr>
        <p:spPr>
          <a:xfrm>
            <a:off x="5965444" y="2030575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e5917adf84_0_28"/>
          <p:cNvCxnSpPr/>
          <p:nvPr/>
        </p:nvCxnSpPr>
        <p:spPr>
          <a:xfrm>
            <a:off x="5968614" y="2021564"/>
            <a:ext cx="41310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ge5917adf84_0_28"/>
          <p:cNvCxnSpPr/>
          <p:nvPr/>
        </p:nvCxnSpPr>
        <p:spPr>
          <a:xfrm>
            <a:off x="10071109" y="201407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ge5917adf84_0_28"/>
          <p:cNvCxnSpPr/>
          <p:nvPr/>
        </p:nvCxnSpPr>
        <p:spPr>
          <a:xfrm rot="10800000">
            <a:off x="10084385" y="428473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ge5917adf84_0_28"/>
          <p:cNvCxnSpPr/>
          <p:nvPr/>
        </p:nvCxnSpPr>
        <p:spPr>
          <a:xfrm flipH="1">
            <a:off x="5928971" y="4778693"/>
            <a:ext cx="4210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ge5917adf84_0_28"/>
          <p:cNvCxnSpPr/>
          <p:nvPr/>
        </p:nvCxnSpPr>
        <p:spPr>
          <a:xfrm>
            <a:off x="5931518" y="428465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ge5917adf84_0_28"/>
          <p:cNvCxnSpPr/>
          <p:nvPr/>
        </p:nvCxnSpPr>
        <p:spPr>
          <a:xfrm>
            <a:off x="8203027" y="3400115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e5917adf84_0_28"/>
          <p:cNvSpPr/>
          <p:nvPr/>
        </p:nvSpPr>
        <p:spPr>
          <a:xfrm>
            <a:off x="9690453" y="3527325"/>
            <a:ext cx="1082100" cy="880200"/>
          </a:xfrm>
          <a:prstGeom prst="rect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 c</a:t>
            </a:r>
            <a:r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erebralna paraliza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e5917adf84_0_28"/>
          <p:cNvSpPr/>
          <p:nvPr/>
        </p:nvSpPr>
        <p:spPr>
          <a:xfrm>
            <a:off x="9655929" y="2504950"/>
            <a:ext cx="1082100" cy="880200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Cerebralna paraliza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e5917adf84_0_28"/>
          <p:cNvSpPr/>
          <p:nvPr/>
        </p:nvSpPr>
        <p:spPr>
          <a:xfrm>
            <a:off x="8763099" y="371325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e5917adf84_0_28"/>
          <p:cNvSpPr/>
          <p:nvPr/>
        </p:nvSpPr>
        <p:spPr>
          <a:xfrm>
            <a:off x="8803460" y="258459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e5917adf84_0_28"/>
          <p:cNvSpPr/>
          <p:nvPr/>
        </p:nvSpPr>
        <p:spPr>
          <a:xfrm>
            <a:off x="10586551" y="3583423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AU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Diagnostiko razširite na druge bolezni</a:t>
            </a:r>
            <a:endParaRPr b="0" i="0" sz="1200" u="none" cap="none" strike="noStrik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e5917adf84_0_28"/>
          <p:cNvSpPr/>
          <p:nvPr/>
        </p:nvSpPr>
        <p:spPr>
          <a:xfrm>
            <a:off x="10586551" y="2584590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Zdravite zgodaj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ge5917adf84_0_28"/>
          <p:cNvCxnSpPr/>
          <p:nvPr/>
        </p:nvCxnSpPr>
        <p:spPr>
          <a:xfrm>
            <a:off x="9378671" y="3276691"/>
            <a:ext cx="302700" cy="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" name="Google Shape;127;ge5917adf84_0_28"/>
          <p:cNvCxnSpPr/>
          <p:nvPr/>
        </p:nvCxnSpPr>
        <p:spPr>
          <a:xfrm flipH="1">
            <a:off x="9387804" y="3276687"/>
            <a:ext cx="5400" cy="21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8" name="Google Shape;128;ge5917adf84_0_28"/>
          <p:cNvCxnSpPr/>
          <p:nvPr/>
        </p:nvCxnSpPr>
        <p:spPr>
          <a:xfrm flipH="1" rot="10800000">
            <a:off x="9067896" y="3495847"/>
            <a:ext cx="3318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9" name="Google Shape;129;ge5917adf84_0_28"/>
          <p:cNvSpPr/>
          <p:nvPr/>
        </p:nvSpPr>
        <p:spPr>
          <a:xfrm>
            <a:off x="9030094" y="3488169"/>
            <a:ext cx="8337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A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10-20%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lang="en-AU"/>
              <a:t>Diagno</a:t>
            </a:r>
            <a:r>
              <a:rPr lang="en-AU"/>
              <a:t>stika</a:t>
            </a:r>
            <a:r>
              <a:rPr b="1" lang="en-AU"/>
              <a:t> </a:t>
            </a:r>
            <a:r>
              <a:rPr b="0" lang="en-AU"/>
              <a:t>(nad.)</a:t>
            </a: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550295" y="1919750"/>
            <a:ext cx="364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Tveganja za cerebralno paralizo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9062380" y="1937967"/>
            <a:ext cx="242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Slikanje možganov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p8"/>
          <p:cNvGraphicFramePr/>
          <p:nvPr/>
        </p:nvGraphicFramePr>
        <p:xfrm>
          <a:off x="9062375" y="2362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{2B15DB8C-6DE0-43B1-9BB7-C14E5E7B4B0A}</a:tableStyleId>
              </a:tblPr>
              <a:tblGrid>
                <a:gridCol w="2083775"/>
                <a:gridCol w="719550"/>
              </a:tblGrid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Nenormalen izvid slikanja možganov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Poškodba bele možganovine ob prekatih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19%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Malformacija možganov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11%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Možganska kap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11%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Poškodba sive možganovine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22%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Znotrajmožganska krvavitev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3%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23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Infekcija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2%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24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Nespecifične spremembe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19%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Normalen izvid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13%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9" name="Google Shape;139;p8"/>
          <p:cNvSpPr txBox="1"/>
          <p:nvPr/>
        </p:nvSpPr>
        <p:spPr>
          <a:xfrm>
            <a:off x="4701727" y="2014182"/>
            <a:ext cx="331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Ocena motorinega razvoja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0" name="Google Shape;140;p8"/>
          <p:cNvGraphicFramePr/>
          <p:nvPr/>
        </p:nvGraphicFramePr>
        <p:xfrm>
          <a:off x="519725" y="2258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{2B15DB8C-6DE0-43B1-9BB7-C14E5E7B4B0A}</a:tableStyleId>
              </a:tblPr>
              <a:tblGrid>
                <a:gridCol w="2673650"/>
                <a:gridCol w="10355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Dejavnik tveganja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/>
                        <a:t>Tveganje za CP</a:t>
                      </a:r>
                      <a:endParaRPr sz="11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Tveganja pri materi (ščitnica, preeklampsija, krvavitve, okužbe, zastoj rasti ploda v maternici</a:t>
                      </a:r>
                      <a:r>
                        <a:rPr b="1" lang="en-AU" sz="1050" u="none" cap="none" strike="noStrike">
                          <a:solidFill>
                            <a:srgbClr val="5F6368"/>
                          </a:solidFill>
                        </a:rPr>
                        <a:t> (</a:t>
                      </a: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IUGR), patološke spremembe placente, več dejavnikov) +/-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Nedonošenček - rojstvo: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 28. tednom nosečnosti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 28. in 31. tednom nosečnosti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 31. in 37. tednom nosečnosti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10,0%</a:t>
                      </a:r>
                      <a:endParaRPr sz="10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5,0%</a:t>
                      </a:r>
                      <a:endParaRPr sz="10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/>
                        <a:t>0,7%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Donošenček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000" u="none" cap="none" strike="noStrike"/>
                        <a:t>encefalopatija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zdrav, brez znanih dejavnikov tveganja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</a:rPr>
                        <a:t>12,0%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AU" sz="1000" u="none" cap="none" strike="noStrike">
                          <a:solidFill>
                            <a:schemeClr val="dk1"/>
                          </a:solidFill>
                        </a:rPr>
                        <a:t>0,1%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1" name="Google Shape;141;p8"/>
          <p:cNvGraphicFramePr/>
          <p:nvPr/>
        </p:nvGraphicFramePr>
        <p:xfrm>
          <a:off x="4643225" y="2382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{2B15DB8C-6DE0-43B1-9BB7-C14E5E7B4B0A}</a:tableStyleId>
              </a:tblPr>
              <a:tblGrid>
                <a:gridCol w="1997275"/>
                <a:gridCol w="2007525"/>
              </a:tblGrid>
              <a:tr h="32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Starost: &lt;20 tednov (popravljeno)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lt1"/>
                          </a:solidFill>
                        </a:rPr>
                        <a:t>Starost: 6-12 mesecev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Splošna ocena gibov. 95-odstotna prognostična vrednost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Razvojna ocena majhnih otrok (Developmental Assessment of Young Children, DAYC). 83-odstotna prognostična vrednost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Nevrološki pregled dojenčkov po Hammersmithu (Hammersmith Infant Neurological Assessment, HINE). Pomaga napovedati resnost stanja. </a:t>
                      </a:r>
                      <a:endParaRPr sz="10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Nevrološki pregled dojenčkov po Hammersmithu (HINE). 90-odstotna prognostična vrednost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2016-08-15T04:07:23Z</dcterms:created>
  <dc:creator>Robyn Cummins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0x010100CE04D6ADF19D77449B0D24BFB9C09635</vt:lpwstr>
  </property>
</Properties>
</file>