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iyegd5V96ArmU4JBpJGlD6lMRq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3AE549-4041-4AE9-AD42-7E39F4E5006C}">
  <a:tblStyle styleId="{BA3AE549-4041-4AE9-AD42-7E39F4E5006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68DD1CB-D979-475E-A2B7-623B03A9ED9E}"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2" name="Shape 12"/>
        <p:cNvGrpSpPr/>
        <p:nvPr/>
      </p:nvGrpSpPr>
      <p:grpSpPr>
        <a:xfrm>
          <a:off x="0" y="0"/>
          <a:ext cx="0" cy="0"/>
          <a:chOff x="0" y="0"/>
          <a:chExt cx="0" cy="0"/>
        </a:xfrm>
      </p:grpSpPr>
      <p:sp>
        <p:nvSpPr>
          <p:cNvPr id="13" name="Google Shape;13;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5" name="Google Shape;15;p21"/>
          <p:cNvGrpSpPr/>
          <p:nvPr/>
        </p:nvGrpSpPr>
        <p:grpSpPr>
          <a:xfrm>
            <a:off x="0" y="6345565"/>
            <a:ext cx="12192000" cy="512400"/>
            <a:chOff x="0" y="6345565"/>
            <a:chExt cx="12192000" cy="512400"/>
          </a:xfrm>
        </p:grpSpPr>
        <p:sp>
          <p:nvSpPr>
            <p:cNvPr id="16" name="Google Shape;16;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8" name="Shape 18"/>
        <p:cNvGrpSpPr/>
        <p:nvPr/>
      </p:nvGrpSpPr>
      <p:grpSpPr>
        <a:xfrm>
          <a:off x="0" y="0"/>
          <a:ext cx="0" cy="0"/>
          <a:chOff x="0" y="0"/>
          <a:chExt cx="0" cy="0"/>
        </a:xfrm>
      </p:grpSpPr>
      <p:sp>
        <p:nvSpPr>
          <p:cNvPr id="19" name="Google Shape;19;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4" name="Google Shape;24;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5" name="Shape 25"/>
        <p:cNvGrpSpPr/>
        <p:nvPr/>
      </p:nvGrpSpPr>
      <p:grpSpPr>
        <a:xfrm>
          <a:off x="0" y="0"/>
          <a:ext cx="0" cy="0"/>
          <a:chOff x="0" y="0"/>
          <a:chExt cx="0" cy="0"/>
        </a:xfrm>
      </p:grpSpPr>
      <p:sp>
        <p:nvSpPr>
          <p:cNvPr id="26" name="Google Shape;26;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23"/>
          <p:cNvSpPr/>
          <p:nvPr>
            <p:ph idx="2" type="pic"/>
          </p:nvPr>
        </p:nvSpPr>
        <p:spPr>
          <a:xfrm>
            <a:off x="6690784" y="1774085"/>
            <a:ext cx="4907902" cy="3950907"/>
          </a:xfrm>
          <a:prstGeom prst="rect">
            <a:avLst/>
          </a:prstGeom>
          <a:noFill/>
          <a:ln>
            <a:noFill/>
          </a:ln>
        </p:spPr>
      </p:sp>
      <p:sp>
        <p:nvSpPr>
          <p:cNvPr id="28" name="Google Shape;28;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 name="Google Shape;30;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1" name="Shape 31"/>
        <p:cNvGrpSpPr/>
        <p:nvPr/>
      </p:nvGrpSpPr>
      <p:grpSpPr>
        <a:xfrm>
          <a:off x="0" y="0"/>
          <a:ext cx="0" cy="0"/>
          <a:chOff x="0" y="0"/>
          <a:chExt cx="0" cy="0"/>
        </a:xfrm>
      </p:grpSpPr>
      <p:sp>
        <p:nvSpPr>
          <p:cNvPr id="32" name="Google Shape;32;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4"/>
          <p:cNvSpPr/>
          <p:nvPr>
            <p:ph idx="2" type="pic"/>
          </p:nvPr>
        </p:nvSpPr>
        <p:spPr>
          <a:xfrm>
            <a:off x="635217" y="1774085"/>
            <a:ext cx="4907902" cy="3950907"/>
          </a:xfrm>
          <a:prstGeom prst="rect">
            <a:avLst/>
          </a:prstGeom>
          <a:noFill/>
          <a:ln>
            <a:noFill/>
          </a:ln>
        </p:spPr>
      </p:sp>
      <p:sp>
        <p:nvSpPr>
          <p:cNvPr id="34" name="Google Shape;34;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7.jp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11.jpg"/><Relationship Id="rId6" Type="http://schemas.openxmlformats.org/officeDocument/2006/relationships/image" Target="../media/image22.jpg"/><Relationship Id="rId7"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29.jpg"/><Relationship Id="rId6"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jpg"/><Relationship Id="rId4" Type="http://schemas.openxmlformats.org/officeDocument/2006/relationships/image" Target="../media/image14.jpg"/><Relationship Id="rId11" Type="http://schemas.openxmlformats.org/officeDocument/2006/relationships/image" Target="../media/image44.jpg"/><Relationship Id="rId10" Type="http://schemas.openxmlformats.org/officeDocument/2006/relationships/image" Target="../media/image18.jpg"/><Relationship Id="rId12" Type="http://schemas.openxmlformats.org/officeDocument/2006/relationships/image" Target="../media/image19.jpg"/><Relationship Id="rId9" Type="http://schemas.openxmlformats.org/officeDocument/2006/relationships/image" Target="../media/image17.jpg"/><Relationship Id="rId5" Type="http://schemas.openxmlformats.org/officeDocument/2006/relationships/image" Target="../media/image32.jpg"/><Relationship Id="rId6" Type="http://schemas.openxmlformats.org/officeDocument/2006/relationships/image" Target="../media/image16.jpg"/><Relationship Id="rId7" Type="http://schemas.openxmlformats.org/officeDocument/2006/relationships/image" Target="../media/image13.jpg"/><Relationship Id="rId8"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35.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38.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39.jpg"/><Relationship Id="rId5" Type="http://schemas.openxmlformats.org/officeDocument/2006/relationships/image" Target="../media/image26.jpg"/><Relationship Id="rId6" Type="http://schemas.openxmlformats.org/officeDocument/2006/relationships/image" Target="../media/image42.jpg"/><Relationship Id="rId7" Type="http://schemas.openxmlformats.org/officeDocument/2006/relationships/image" Target="../media/image27.jpg"/><Relationship Id="rId8"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1.jpg"/><Relationship Id="rId4" Type="http://schemas.openxmlformats.org/officeDocument/2006/relationships/image" Target="../media/image45.jpg"/><Relationship Id="rId5" Type="http://schemas.openxmlformats.org/officeDocument/2006/relationships/image" Target="../media/image33.jpg"/><Relationship Id="rId6" Type="http://schemas.openxmlformats.org/officeDocument/2006/relationships/image" Target="../media/image30.jpg"/><Relationship Id="rId7" Type="http://schemas.openxmlformats.org/officeDocument/2006/relationships/image" Target="../media/image46.jpg"/><Relationship Id="rId8"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a:off x="4020304" y="2967344"/>
            <a:ext cx="7104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AU" sz="5400" u="none" cap="none" strike="noStrike">
                <a:solidFill>
                  <a:srgbClr val="00B050"/>
                </a:solidFill>
                <a:latin typeface="Arial"/>
                <a:ea typeface="Arial"/>
                <a:cs typeface="Arial"/>
                <a:sym typeface="Arial"/>
              </a:rPr>
              <a:t>সেরিব্রাল পোলজি কী</a:t>
            </a:r>
            <a:endParaRPr b="0" i="0" sz="5400" u="none" cap="none" strike="noStrike">
              <a:solidFill>
                <a:srgbClr val="00B05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solidFill>
                  <a:schemeClr val="accent6"/>
                </a:solidFill>
              </a:rPr>
              <a:t>মোটরের ধরন</a:t>
            </a:r>
            <a:endParaRPr/>
          </a:p>
        </p:txBody>
      </p:sp>
      <p:pic>
        <p:nvPicPr>
          <p:cNvPr id="147" name="Google Shape;147;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8" name="Google Shape;148;p9"/>
          <p:cNvSpPr/>
          <p:nvPr/>
        </p:nvSpPr>
        <p:spPr>
          <a:xfrm>
            <a:off x="581574" y="1535154"/>
            <a:ext cx="3635597" cy="1384954"/>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স্প্যাস্টিক: 80-90% </a:t>
            </a:r>
            <a:br>
              <a:rPr b="0" i="0" lang="en-AU" sz="2400" u="none" cap="none" strike="noStrike">
                <a:solidFill>
                  <a:schemeClr val="dk1"/>
                </a:solidFill>
                <a:highlight>
                  <a:srgbClr val="FFFF00"/>
                </a:highlight>
                <a:latin typeface="Arial"/>
                <a:ea typeface="Arial"/>
                <a:cs typeface="Arial"/>
                <a:sym typeface="Arial"/>
              </a:rPr>
            </a:br>
            <a:r>
              <a:rPr b="0" i="0" lang="en-AU" sz="2000" u="none" cap="none" strike="noStrike">
                <a:solidFill>
                  <a:srgbClr val="000000"/>
                </a:solidFill>
                <a:latin typeface="Arial"/>
                <a:ea typeface="Arial"/>
                <a:cs typeface="Arial"/>
                <a:sym typeface="Arial"/>
              </a:rPr>
              <a:t>সবচেয়ে বেশি দেখা যায়। পেশী শক্ত এবং টানটান হয়ে যায়। মোটর কর্টেক্স এর ক্ষতি থেকে সূত্রপাত হয়।</a:t>
            </a:r>
            <a:endParaRPr b="0" i="0" sz="2000" u="none" cap="none" strike="noStrike">
              <a:solidFill>
                <a:schemeClr val="dk1"/>
              </a:solidFill>
              <a:highlight>
                <a:srgbClr val="FFFF00"/>
              </a:highlight>
              <a:latin typeface="Arial"/>
              <a:ea typeface="Arial"/>
              <a:cs typeface="Arial"/>
              <a:sym typeface="Arial"/>
            </a:endParaRPr>
          </a:p>
        </p:txBody>
      </p:sp>
      <p:cxnSp>
        <p:nvCxnSpPr>
          <p:cNvPr id="149" name="Google Shape;149;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0" name="Google Shape;150;p9"/>
          <p:cNvSpPr/>
          <p:nvPr/>
        </p:nvSpPr>
        <p:spPr>
          <a:xfrm>
            <a:off x="7459581" y="1535153"/>
            <a:ext cx="4266807"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ডিস্কিনেটিক: </a:t>
            </a:r>
            <a:r>
              <a:rPr b="1" i="0" lang="en-AU" sz="2000" u="none" cap="none" strike="noStrike">
                <a:solidFill>
                  <a:srgbClr val="000000"/>
                </a:solidFill>
                <a:latin typeface="Arial"/>
                <a:ea typeface="Arial"/>
                <a:cs typeface="Arial"/>
                <a:sym typeface="Arial"/>
              </a:rPr>
              <a:t>6%</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rgbClr val="000000"/>
                </a:solidFill>
                <a:latin typeface="Arial"/>
                <a:ea typeface="Arial"/>
                <a:cs typeface="Arial"/>
                <a:sym typeface="Arial"/>
              </a:rPr>
              <a:t>ডাইস্টোনিয়া, অ্যাথেটোসিস এবং/অথবা কোরিয়ার মতো অনিচ্ছাকৃত নড়াচড়ার বৈশিষ্ট্য। বেসাল গাংলিয়ার ক্ষতি থেকে সূত্রপাত হয়।</a:t>
            </a:r>
            <a:endParaRPr b="0" i="0" sz="2000" u="none" cap="none" strike="noStrike">
              <a:solidFill>
                <a:schemeClr val="dk1"/>
              </a:solidFill>
              <a:highlight>
                <a:srgbClr val="FFFF00"/>
              </a:highlight>
              <a:latin typeface="Arial"/>
              <a:ea typeface="Arial"/>
              <a:cs typeface="Arial"/>
              <a:sym typeface="Arial"/>
            </a:endParaRPr>
          </a:p>
        </p:txBody>
      </p:sp>
      <p:cxnSp>
        <p:nvCxnSpPr>
          <p:cNvPr id="151" name="Google Shape;151;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2" name="Google Shape;152;p9"/>
          <p:cNvSpPr/>
          <p:nvPr/>
        </p:nvSpPr>
        <p:spPr>
          <a:xfrm>
            <a:off x="7459581" y="3926944"/>
            <a:ext cx="4266807"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মিশ্র ধরন:</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rgbClr val="000000"/>
                </a:solidFill>
                <a:latin typeface="Arial"/>
                <a:ea typeface="Arial"/>
                <a:cs typeface="Arial"/>
                <a:sym typeface="Arial"/>
              </a:rPr>
              <a:t>বেশ কিছু সংখ্যক শিশুর সেরিব্রাল পোলজিতে দু'টি মোটরের ধরন পরিলক্ষিত হয়, যেমন স্প্যাস্টিসিটি এবং ডাইস্টোনিয়া।</a:t>
            </a:r>
            <a:endParaRPr b="0" i="0" sz="2000" u="none" cap="none" strike="noStrike">
              <a:solidFill>
                <a:schemeClr val="dk1"/>
              </a:solidFill>
              <a:highlight>
                <a:srgbClr val="FFFF00"/>
              </a:highlight>
              <a:latin typeface="Arial"/>
              <a:ea typeface="Arial"/>
              <a:cs typeface="Arial"/>
              <a:sym typeface="Arial"/>
            </a:endParaRPr>
          </a:p>
        </p:txBody>
      </p:sp>
      <p:sp>
        <p:nvSpPr>
          <p:cNvPr id="153" name="Google Shape;153;p9"/>
          <p:cNvSpPr/>
          <p:nvPr/>
        </p:nvSpPr>
        <p:spPr>
          <a:xfrm>
            <a:off x="581574" y="3926944"/>
            <a:ext cx="330227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rgbClr val="000000"/>
                </a:solidFill>
                <a:latin typeface="Arial"/>
                <a:ea typeface="Arial"/>
                <a:cs typeface="Arial"/>
                <a:sym typeface="Arial"/>
              </a:rPr>
              <a:t>অ্যাটাক্সিক: 5%</a:t>
            </a:r>
            <a:r>
              <a:rPr b="0" i="0" lang="en-AU" sz="2400" u="none" cap="none" strike="noStrike">
                <a:solidFill>
                  <a:schemeClr val="dk1"/>
                </a:solidFill>
                <a:highlight>
                  <a:srgbClr val="FFFF00"/>
                </a:highlight>
                <a:latin typeface="Arial"/>
                <a:ea typeface="Arial"/>
                <a:cs typeface="Arial"/>
                <a:sym typeface="Arial"/>
              </a:rPr>
              <a:t> </a:t>
            </a:r>
            <a:br>
              <a:rPr b="0" i="0" lang="en-AU" sz="2400" u="none" cap="none" strike="noStrike">
                <a:solidFill>
                  <a:schemeClr val="dk1"/>
                </a:solidFill>
                <a:highlight>
                  <a:srgbClr val="FFFF00"/>
                </a:highlight>
                <a:latin typeface="Arial"/>
                <a:ea typeface="Arial"/>
                <a:cs typeface="Arial"/>
                <a:sym typeface="Arial"/>
              </a:rPr>
            </a:br>
            <a:r>
              <a:rPr b="0" i="0" lang="en-AU" sz="2000" u="none" cap="none" strike="noStrike">
                <a:solidFill>
                  <a:srgbClr val="000000"/>
                </a:solidFill>
                <a:latin typeface="Arial"/>
                <a:ea typeface="Arial"/>
                <a:cs typeface="Arial"/>
                <a:sym typeface="Arial"/>
              </a:rPr>
              <a:t>এর বৈশিষ্ট্য কম্পমান নড়াচড়া। শূন্যে ভারসাম্য এবং অবস্থানের বোধকে প্রভাবিত করে। সেরিবেলামের ক্ষতি থেকে সূত্রপাত হয়।</a:t>
            </a:r>
            <a:endParaRPr b="0" i="0" sz="2000" u="none" cap="none" strike="noStrike">
              <a:solidFill>
                <a:schemeClr val="dk1"/>
              </a:solidFill>
              <a:highlight>
                <a:srgbClr val="FFFF00"/>
              </a:highlight>
              <a:latin typeface="Arial"/>
              <a:ea typeface="Arial"/>
              <a:cs typeface="Arial"/>
              <a:sym typeface="Arial"/>
            </a:endParaRPr>
          </a:p>
        </p:txBody>
      </p:sp>
      <p:cxnSp>
        <p:nvCxnSpPr>
          <p:cNvPr id="154" name="Google Shape;154;p9"/>
          <p:cNvCxnSpPr/>
          <p:nvPr/>
        </p:nvCxnSpPr>
        <p:spPr>
          <a:xfrm flipH="1" rot="10800000">
            <a:off x="2747531" y="369901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sz="3600"/>
              <a:t>শরীরের অঙ্গ</a:t>
            </a:r>
            <a:endParaRPr sz="3600">
              <a:highlight>
                <a:srgbClr val="FFFF00"/>
              </a:highlight>
            </a:endParaRPr>
          </a:p>
        </p:txBody>
      </p:sp>
      <p:sp>
        <p:nvSpPr>
          <p:cNvPr id="161" name="Google Shape;161;p10"/>
          <p:cNvSpPr/>
          <p:nvPr/>
        </p:nvSpPr>
        <p:spPr>
          <a:xfrm>
            <a:off x="596224" y="1153500"/>
            <a:ext cx="9940477"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rgbClr val="000000"/>
                </a:solidFill>
                <a:latin typeface="Arial"/>
                <a:ea typeface="Arial"/>
                <a:cs typeface="Arial"/>
                <a:sym typeface="Arial"/>
              </a:rPr>
              <a:t>সেরিব্রাল পোলজি শরীরের বিভিন্ন অঙ্গকে প্রভাবিত করতে পারে।</a:t>
            </a:r>
            <a:br>
              <a:rPr b="0" i="0" lang="en-AU" sz="2200" u="none" cap="none" strike="noStrike">
                <a:solidFill>
                  <a:schemeClr val="dk1"/>
                </a:solidFill>
                <a:latin typeface="Arial"/>
                <a:ea typeface="Arial"/>
                <a:cs typeface="Arial"/>
                <a:sym typeface="Arial"/>
              </a:rPr>
            </a:br>
            <a:r>
              <a:rPr b="0" i="0" lang="en-AU" sz="2200" u="none" cap="none" strike="noStrike">
                <a:solidFill>
                  <a:srgbClr val="000000"/>
                </a:solidFill>
                <a:latin typeface="Arial"/>
                <a:ea typeface="Arial"/>
                <a:cs typeface="Arial"/>
                <a:sym typeface="Arial"/>
              </a:rPr>
              <a:t>যেমন স্প্যাস্টিসিটি আক্রান্ত ব্যক্তিরা:</a:t>
            </a:r>
            <a:endParaRPr b="0" i="0" sz="2200" u="none" cap="none" strike="noStrike">
              <a:solidFill>
                <a:srgbClr val="000000"/>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a:off x="1519311" y="4431323"/>
            <a:ext cx="1730327" cy="1890016"/>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a:off x="5261317" y="4431322"/>
            <a:ext cx="1800666" cy="1903365"/>
          </a:xfrm>
          <a:prstGeom prst="rect">
            <a:avLst/>
          </a:prstGeom>
          <a:noFill/>
          <a:ln>
            <a:noFill/>
          </a:ln>
        </p:spPr>
      </p:pic>
      <p:sp>
        <p:nvSpPr>
          <p:cNvPr id="164" name="Google Shape;164;p10"/>
          <p:cNvSpPr txBox="1"/>
          <p:nvPr/>
        </p:nvSpPr>
        <p:spPr>
          <a:xfrm>
            <a:off x="662999" y="2160787"/>
            <a:ext cx="343890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কোয়াড্রিপ্লিজা/ দ্বিপার্শ্বিক স্প্যাস্টিসিটি</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আক্রান্ত অঙ্গ উভয় হাত এবং পা আক্রান্ত হয়। ধড়, মুখমণ্ডল এবং মুখের পেশী প্রায়শই আক্রান্ত হয়।</a:t>
            </a:r>
            <a:endParaRPr b="0" i="0" sz="1600" u="none" cap="none" strike="noStrike">
              <a:solidFill>
                <a:schemeClr val="dk1"/>
              </a:solidFill>
              <a:highlight>
                <a:srgbClr val="FFFF00"/>
              </a:highlight>
              <a:latin typeface="Arial"/>
              <a:ea typeface="Arial"/>
              <a:cs typeface="Arial"/>
              <a:sym typeface="Arial"/>
            </a:endParaRPr>
          </a:p>
        </p:txBody>
      </p:sp>
      <p:sp>
        <p:nvSpPr>
          <p:cNvPr id="165" name="Google Shape;165;p10"/>
          <p:cNvSpPr txBox="1"/>
          <p:nvPr/>
        </p:nvSpPr>
        <p:spPr>
          <a:xfrm>
            <a:off x="4483600" y="2172738"/>
            <a:ext cx="34389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ডাইপ্লিজা/ দ্বিপার্শ্বিক স্প্যাস্টিসিটি</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উভয় পা আক্রান্ত হয়। হাত কিছুটা কম আক্রান্ত হতে পারে।</a:t>
            </a:r>
            <a:endParaRPr b="0" i="0" sz="1600" u="none" cap="none" strike="noStrike">
              <a:solidFill>
                <a:schemeClr val="dk1"/>
              </a:solidFill>
              <a:highlight>
                <a:srgbClr val="FFFF00"/>
              </a:highlight>
              <a:latin typeface="Arial"/>
              <a:ea typeface="Arial"/>
              <a:cs typeface="Arial"/>
              <a:sym typeface="Arial"/>
            </a:endParaRPr>
          </a:p>
        </p:txBody>
      </p:sp>
      <p:sp>
        <p:nvSpPr>
          <p:cNvPr id="166" name="Google Shape;166;p10"/>
          <p:cNvSpPr txBox="1"/>
          <p:nvPr/>
        </p:nvSpPr>
        <p:spPr>
          <a:xfrm>
            <a:off x="8151003" y="2160789"/>
            <a:ext cx="3438900"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rgbClr val="000000"/>
                </a:solidFill>
                <a:latin typeface="Arial"/>
                <a:ea typeface="Arial"/>
                <a:cs typeface="Arial"/>
                <a:sym typeface="Arial"/>
              </a:rPr>
              <a:t>হেমিপ্লিজা/ একপার্শ্বিক স্প্যাস্টিসিটি</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দেহের একপাশ (এক হাত ও এক পা) আক্রান্ত হয়।</a:t>
            </a:r>
            <a:endParaRPr b="0" i="0" sz="1600" u="none" cap="none" strike="noStrike">
              <a:solidFill>
                <a:schemeClr val="dk1"/>
              </a:solidFill>
              <a:highlight>
                <a:srgbClr val="FFFF00"/>
              </a:highlight>
              <a:latin typeface="Arial"/>
              <a:ea typeface="Arial"/>
              <a:cs typeface="Arial"/>
              <a:sym typeface="Arial"/>
            </a:endParaRPr>
          </a:p>
        </p:txBody>
      </p:sp>
      <p:pic>
        <p:nvPicPr>
          <p:cNvPr id="167" name="Google Shape;167;p10"/>
          <p:cNvPicPr preferRelativeResize="0"/>
          <p:nvPr/>
        </p:nvPicPr>
        <p:blipFill rotWithShape="1">
          <a:blip r:embed="rId5">
            <a:alphaModFix/>
          </a:blip>
          <a:srcRect b="0" l="0" r="0" t="0"/>
          <a:stretch/>
        </p:blipFill>
        <p:spPr>
          <a:xfrm>
            <a:off x="9256541" y="4375052"/>
            <a:ext cx="1617785" cy="1932220"/>
          </a:xfrm>
          <a:prstGeom prst="rect">
            <a:avLst/>
          </a:prstGeom>
          <a:noFill/>
          <a:ln>
            <a:noFill/>
          </a:ln>
        </p:spPr>
      </p:pic>
      <p:sp>
        <p:nvSpPr>
          <p:cNvPr id="168" name="Google Shape;168;p10"/>
          <p:cNvSpPr txBox="1"/>
          <p:nvPr/>
        </p:nvSpPr>
        <p:spPr>
          <a:xfrm>
            <a:off x="1261525" y="4261951"/>
            <a:ext cx="22418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                    আক্রান্ত অঙ্গ</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69" name="Google Shape;169;p10"/>
          <p:cNvSpPr txBox="1"/>
          <p:nvPr/>
        </p:nvSpPr>
        <p:spPr>
          <a:xfrm>
            <a:off x="5136203" y="4231267"/>
            <a:ext cx="213369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                  আক্রান্ত অঙ্গ</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70" name="Google Shape;170;p10"/>
          <p:cNvSpPr txBox="1"/>
          <p:nvPr/>
        </p:nvSpPr>
        <p:spPr>
          <a:xfrm>
            <a:off x="9073662" y="4174997"/>
            <a:ext cx="202566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                 আক্রান্ত অঙ্গ</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সার্বিক মোটর দক্ষতা</a:t>
            </a:r>
            <a:endParaRPr>
              <a:highlight>
                <a:srgbClr val="FFFF00"/>
              </a:highlight>
            </a:endParaRPr>
          </a:p>
        </p:txBody>
      </p:sp>
      <p:sp>
        <p:nvSpPr>
          <p:cNvPr id="177" name="Google Shape;177;p11"/>
          <p:cNvSpPr/>
          <p:nvPr/>
        </p:nvSpPr>
        <p:spPr>
          <a:xfrm>
            <a:off x="513349" y="1146600"/>
            <a:ext cx="1030470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কানাডায় ক্যানচাইল্ড (CanChild)-কর্তৃক উদ্ভাবিত গ্রস মোটর ফাংশন ক্লাসিফিকেশন সিস্টেম (GMFCS) এক্সপ্যান্ডেড অ্যান্ড রিভাইসড অনুসারে সেরিব্রাল পোলজি আক্রান্ত শিশু ও তরুণদের সার্বিক মোটর দক্ষতাকে 5 টি ভিন্ন স্তরে শ্রেণিবদ্ধ করা যেতে পারে।</a:t>
            </a:r>
            <a:endParaRPr b="0" i="0" sz="1600" u="none" cap="none" strike="noStrike">
              <a:solidFill>
                <a:schemeClr val="dk1"/>
              </a:solidFill>
              <a:highlight>
                <a:srgbClr val="FFFF00"/>
              </a:highlight>
              <a:latin typeface="Arial"/>
              <a:ea typeface="Arial"/>
              <a:cs typeface="Arial"/>
              <a:sym typeface="Arial"/>
            </a:endParaRPr>
          </a:p>
        </p:txBody>
      </p:sp>
      <p:pic>
        <p:nvPicPr>
          <p:cNvPr id="178" name="Google Shape;178;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81" name="Google Shape;181;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2" name="Google Shape;182;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3" name="Google Shape;183;p11"/>
          <p:cNvSpPr txBox="1"/>
          <p:nvPr/>
        </p:nvSpPr>
        <p:spPr>
          <a:xfrm>
            <a:off x="1249680" y="3756379"/>
            <a:ext cx="222504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GMFCS স্তর I</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4" name="Google Shape;184;p11"/>
          <p:cNvSpPr txBox="1"/>
          <p:nvPr/>
        </p:nvSpPr>
        <p:spPr>
          <a:xfrm>
            <a:off x="4414852" y="3756379"/>
            <a:ext cx="1803067"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GMFCS স্তর II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5" name="Google Shape;185;p11"/>
          <p:cNvSpPr txBox="1"/>
          <p:nvPr/>
        </p:nvSpPr>
        <p:spPr>
          <a:xfrm>
            <a:off x="7616045" y="3756379"/>
            <a:ext cx="2245407"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GMFCS স্তর III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6" name="Google Shape;186;p11"/>
          <p:cNvSpPr txBox="1"/>
          <p:nvPr/>
        </p:nvSpPr>
        <p:spPr>
          <a:xfrm>
            <a:off x="1998128" y="5936458"/>
            <a:ext cx="166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GMFCS স্তর IV</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highlight>
                <a:srgbClr val="FFFF00"/>
              </a:highlight>
              <a:latin typeface="Arial"/>
              <a:ea typeface="Arial"/>
              <a:cs typeface="Arial"/>
              <a:sym typeface="Arial"/>
            </a:endParaRPr>
          </a:p>
        </p:txBody>
      </p:sp>
      <p:sp>
        <p:nvSpPr>
          <p:cNvPr id="187" name="Google Shape;187;p11"/>
          <p:cNvSpPr txBox="1"/>
          <p:nvPr/>
        </p:nvSpPr>
        <p:spPr>
          <a:xfrm>
            <a:off x="6979061" y="5936458"/>
            <a:ext cx="16647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GMFCS স্তর V</a:t>
            </a:r>
            <a:endParaRPr b="0" i="0" sz="1800" u="none" cap="none" strike="noStrike">
              <a:solidFill>
                <a:schemeClr val="dk1"/>
              </a:solidFill>
              <a:highlight>
                <a:srgbClr val="FFFF00"/>
              </a:highlight>
              <a:latin typeface="Arial"/>
              <a:ea typeface="Arial"/>
              <a:cs typeface="Arial"/>
              <a:sym typeface="Arial"/>
            </a:endParaRPr>
          </a:p>
        </p:txBody>
      </p:sp>
      <p:sp>
        <p:nvSpPr>
          <p:cNvPr id="188" name="Google Shape;188;p11"/>
          <p:cNvSpPr/>
          <p:nvPr/>
        </p:nvSpPr>
        <p:spPr>
          <a:xfrm>
            <a:off x="10241826" y="5350200"/>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GMFCS Illustrations 6-12: © Bill Reid, Kate Willoughby, Adrienne Harvey and Kerr Graham, The Royal Children’s Hospital Melbourne.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sz="3600"/>
              <a:t>ম্যানুয়াল সক্ষমতা</a:t>
            </a:r>
            <a:endParaRPr sz="3600">
              <a:highlight>
                <a:srgbClr val="FFFF00"/>
              </a:highlight>
            </a:endParaRPr>
          </a:p>
        </p:txBody>
      </p:sp>
      <p:pic>
        <p:nvPicPr>
          <p:cNvPr id="195" name="Google Shape;195;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8" name="Google Shape;198;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9" name="Google Shape;199;p12"/>
          <p:cNvSpPr/>
          <p:nvPr/>
        </p:nvSpPr>
        <p:spPr>
          <a:xfrm>
            <a:off x="513347" y="1298999"/>
            <a:ext cx="8935500"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সেরিব্রাল পোলজিতে </a:t>
            </a:r>
            <a:r>
              <a:rPr b="0" i="0" lang="en-AU" sz="1800" u="none" cap="none" strike="noStrike">
                <a:solidFill>
                  <a:schemeClr val="dk1"/>
                </a:solidFill>
                <a:latin typeface="Arial"/>
                <a:ea typeface="Arial"/>
                <a:cs typeface="Arial"/>
                <a:sym typeface="Arial"/>
              </a:rPr>
              <a:t>আক্রান্ত শিশুদের অন্তত দুই তৃতীয়াংশের এক বা উভয় হাতের নড়াচড়ায় অসুবিধা হয়ে থাকে। প্রায় দৈনিন্দিন প্রতিটি </a:t>
            </a:r>
            <a:r>
              <a:rPr b="0" i="0" lang="en-AU" sz="1800" u="none" cap="none" strike="noStrike">
                <a:solidFill>
                  <a:srgbClr val="000000"/>
                </a:solidFill>
                <a:latin typeface="Arial"/>
                <a:ea typeface="Arial"/>
                <a:cs typeface="Arial"/>
                <a:sym typeface="Arial"/>
              </a:rPr>
              <a:t>কার্যকলাপের উপর প্রভাব পড়তে পারে।</a:t>
            </a:r>
            <a:endParaRPr b="0" i="0" sz="1800" u="none" cap="none" strike="noStrike">
              <a:solidFill>
                <a:schemeClr val="dk1"/>
              </a:solidFill>
              <a:highlight>
                <a:srgbClr val="FFFF00"/>
              </a:highlight>
              <a:latin typeface="Arial"/>
              <a:ea typeface="Arial"/>
              <a:cs typeface="Arial"/>
              <a:sym typeface="Arial"/>
            </a:endParaRPr>
          </a:p>
        </p:txBody>
      </p:sp>
      <p:sp>
        <p:nvSpPr>
          <p:cNvPr id="200" name="Google Shape;200;p12"/>
          <p:cNvSpPr txBox="1"/>
          <p:nvPr/>
        </p:nvSpPr>
        <p:spPr>
          <a:xfrm>
            <a:off x="1033584" y="4582160"/>
            <a:ext cx="157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খাওয়া</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01" name="Google Shape;201;p12"/>
          <p:cNvSpPr txBox="1"/>
          <p:nvPr/>
        </p:nvSpPr>
        <p:spPr>
          <a:xfrm>
            <a:off x="3455120" y="4582160"/>
            <a:ext cx="2312634"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পোশাক পড়া</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02" name="Google Shape;202;p12"/>
          <p:cNvSpPr txBox="1"/>
          <p:nvPr/>
        </p:nvSpPr>
        <p:spPr>
          <a:xfrm>
            <a:off x="6760798" y="4582160"/>
            <a:ext cx="157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লেখা</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03" name="Google Shape;203;p12"/>
          <p:cNvSpPr txBox="1"/>
          <p:nvPr/>
        </p:nvSpPr>
        <p:spPr>
          <a:xfrm>
            <a:off x="9158069" y="4582160"/>
            <a:ext cx="239150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কোনো বল ধরা</a:t>
            </a:r>
            <a:endParaRPr b="0" i="0" sz="1800" u="none" cap="none" strike="noStrike">
              <a:solidFill>
                <a:schemeClr val="dk1"/>
              </a:solidFill>
              <a:latin typeface="Arial"/>
              <a:ea typeface="Arial"/>
              <a:cs typeface="Arial"/>
              <a:sym typeface="Arial"/>
            </a:endParaRPr>
          </a:p>
        </p:txBody>
      </p:sp>
      <p:sp>
        <p:nvSpPr>
          <p:cNvPr id="204" name="Google Shape;204;p12"/>
          <p:cNvSpPr/>
          <p:nvPr/>
        </p:nvSpPr>
        <p:spPr>
          <a:xfrm>
            <a:off x="589547" y="5108999"/>
            <a:ext cx="8437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কানাডায় ম্যানুয়াল অ্যাবিলিটি ক্লাসিফিকেশন সিস্টেম (MACS) ব্যবহার করে সেরিব্রাল পোলজি আক্রান্ত 4-18 বছর বয়সী শিশুদের সার্বিক </a:t>
            </a:r>
            <a:r>
              <a:rPr b="0" i="0" lang="en-AU" sz="2000" u="none" cap="none" strike="noStrike">
                <a:solidFill>
                  <a:srgbClr val="00B050"/>
                </a:solidFill>
                <a:latin typeface="Arial"/>
                <a:ea typeface="Arial"/>
                <a:cs typeface="Arial"/>
                <a:sym typeface="Arial"/>
              </a:rPr>
              <a:t>দৈনিন্দিন</a:t>
            </a:r>
            <a:r>
              <a:rPr b="0" i="0" lang="en-AU" sz="2000" u="none" cap="none" strike="noStrike">
                <a:solidFill>
                  <a:schemeClr val="dk1"/>
                </a:solidFill>
                <a:latin typeface="Arial"/>
                <a:ea typeface="Arial"/>
                <a:cs typeface="Arial"/>
                <a:sym typeface="Arial"/>
              </a:rPr>
              <a:t> ক্রিয়াকলাপে বস্তু পরিচালনা করার ক্ষমতাকে 5 টি ভিন্ন স্তরে শ্রেণিবদ্ধ করা যেতে পারে। আরও বিস্তারিত রয়েছে এখানে: at www.macs.nu/index.php</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সংশ্লিষ্ট প্রতিবন্ধিত্ব</a:t>
            </a:r>
            <a:endParaRPr>
              <a:highlight>
                <a:srgbClr val="FFFF00"/>
              </a:highlight>
            </a:endParaRPr>
          </a:p>
        </p:txBody>
      </p:sp>
      <p:sp>
        <p:nvSpPr>
          <p:cNvPr id="211" name="Google Shape;211;p13"/>
          <p:cNvSpPr/>
          <p:nvPr/>
        </p:nvSpPr>
        <p:spPr>
          <a:xfrm>
            <a:off x="513347" y="1123616"/>
            <a:ext cx="8935453"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rgbClr val="000000"/>
                </a:solidFill>
                <a:latin typeface="Arial"/>
                <a:ea typeface="Arial"/>
                <a:cs typeface="Arial"/>
                <a:sym typeface="Arial"/>
              </a:rPr>
              <a:t>সেরিব্রাল পোলজিতে আক্রান্ত শিশুদের বেশ কিছু শারীরিক ও বুদ্ধিবৃত্তিক প্রতিবন্ধিত্ব থাকতে পারে।</a:t>
            </a:r>
            <a:endParaRPr b="0" i="0" sz="2000" u="none" cap="none" strike="noStrike">
              <a:solidFill>
                <a:schemeClr val="dk1"/>
              </a:solidFill>
              <a:highlight>
                <a:srgbClr val="FFFF00"/>
              </a:highlight>
              <a:latin typeface="Arial"/>
              <a:ea typeface="Arial"/>
              <a:cs typeface="Arial"/>
              <a:sym typeface="Arial"/>
            </a:endParaRPr>
          </a:p>
        </p:txBody>
      </p:sp>
      <p:graphicFrame>
        <p:nvGraphicFramePr>
          <p:cNvPr id="212" name="Google Shape;212;p13"/>
          <p:cNvGraphicFramePr/>
          <p:nvPr/>
        </p:nvGraphicFramePr>
        <p:xfrm>
          <a:off x="449343" y="1868038"/>
          <a:ext cx="3000000" cy="3000000"/>
        </p:xfrm>
        <a:graphic>
          <a:graphicData uri="http://schemas.openxmlformats.org/drawingml/2006/table">
            <a:tbl>
              <a:tblPr bandRow="1" firstRow="1">
                <a:noFill/>
                <a:tableStyleId>{768DD1CB-D979-475E-A2B7-623B03A9ED9E}</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67175">
                <a:tc>
                  <a:txBody>
                    <a:bodyPr/>
                    <a:lstStyle/>
                    <a:p>
                      <a:pPr indent="0" lvl="0" marL="0" marR="0" rtl="0" algn="ctr">
                        <a:lnSpc>
                          <a:spcPct val="100000"/>
                        </a:lnSpc>
                        <a:spcBef>
                          <a:spcPts val="0"/>
                        </a:spcBef>
                        <a:spcAft>
                          <a:spcPts val="0"/>
                        </a:spcAft>
                        <a:buClr>
                          <a:srgbClr val="000000"/>
                        </a:buClr>
                        <a:buSzPts val="2400"/>
                        <a:buFont typeface="Arial"/>
                        <a:buNone/>
                      </a:pPr>
                      <a:r>
                        <a:rPr b="0" i="0" lang="en-AU" sz="1600" u="none" cap="none" strike="noStrike">
                          <a:solidFill>
                            <a:schemeClr val="dk1"/>
                          </a:solidFill>
                          <a:latin typeface="Calibri"/>
                          <a:ea typeface="Calibri"/>
                          <a:cs typeface="Calibri"/>
                          <a:sym typeface="Calibri"/>
                        </a:rPr>
                        <a:t>প্রতি 3 জনে 1 জন            </a:t>
                      </a:r>
                      <a:r>
                        <a:rPr b="0" i="0" lang="en-AU" u="none" cap="none" strike="noStrike">
                          <a:solidFill>
                            <a:schemeClr val="dk1"/>
                          </a:solidFill>
                          <a:latin typeface="Calibri"/>
                          <a:ea typeface="Calibri"/>
                          <a:cs typeface="Calibri"/>
                          <a:sym typeface="Calibri"/>
                        </a:rPr>
                        <a:t>হাঁটতে অক্ষম</a:t>
                      </a:r>
                      <a:endParaRPr sz="1600" u="none" cap="none" strike="noStrike">
                        <a:highlight>
                          <a:srgbClr val="FF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4 জনে 1 জন</a:t>
                      </a:r>
                      <a:r>
                        <a:rPr b="0" i="0" lang="en-AU" sz="2200" u="none" cap="none" strike="noStrike">
                          <a:solidFill>
                            <a:schemeClr val="dk1"/>
                          </a:solidFill>
                          <a:latin typeface="Calibri"/>
                          <a:ea typeface="Calibri"/>
                          <a:cs typeface="Calibri"/>
                          <a:sym typeface="Calibri"/>
                        </a:rPr>
                        <a:t>          </a:t>
                      </a:r>
                      <a:r>
                        <a:rPr b="0" i="0" lang="en-AU" u="none" cap="none" strike="noStrike">
                          <a:solidFill>
                            <a:schemeClr val="dk1"/>
                          </a:solidFill>
                          <a:latin typeface="Calibri"/>
                          <a:ea typeface="Calibri"/>
                          <a:cs typeface="Calibri"/>
                          <a:sym typeface="Calibri"/>
                        </a:rPr>
                        <a:t>কথা বলতে অক্ষম</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4 জনে 3 জন                                   </a:t>
                      </a:r>
                      <a:r>
                        <a:rPr b="0" i="0" lang="en-AU" u="none" cap="none" strike="noStrike">
                          <a:solidFill>
                            <a:schemeClr val="dk1"/>
                          </a:solidFill>
                          <a:latin typeface="Calibri"/>
                          <a:ea typeface="Calibri"/>
                          <a:cs typeface="Calibri"/>
                          <a:sym typeface="Calibri"/>
                        </a:rPr>
                        <a:t>ব্যথা অনুভব করে</a:t>
                      </a:r>
                      <a:endParaRPr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4 জনে 1 জন </a:t>
                      </a:r>
                      <a:r>
                        <a:rPr b="0" i="0" lang="en-AU" u="none" cap="none" strike="noStrike">
                          <a:solidFill>
                            <a:schemeClr val="dk1"/>
                          </a:solidFill>
                          <a:latin typeface="Calibri"/>
                          <a:ea typeface="Calibri"/>
                          <a:cs typeface="Calibri"/>
                          <a:sym typeface="Calibri"/>
                        </a:rPr>
                        <a:t>মৃগীরোগে আক্রান্ত হয়</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4 জনে 1 জন</a:t>
                      </a:r>
                      <a:r>
                        <a:rPr b="0" i="0" lang="en-AU" sz="2200" u="none" cap="none" strike="noStrike">
                          <a:solidFill>
                            <a:schemeClr val="dk1"/>
                          </a:solidFill>
                          <a:latin typeface="Calibri"/>
                          <a:ea typeface="Calibri"/>
                          <a:cs typeface="Calibri"/>
                          <a:sym typeface="Calibri"/>
                        </a:rPr>
                        <a:t>                                    </a:t>
                      </a:r>
                      <a:r>
                        <a:rPr b="0" i="0" lang="en-AU" u="none" cap="none" strike="noStrike">
                          <a:solidFill>
                            <a:schemeClr val="dk1"/>
                          </a:solidFill>
                          <a:latin typeface="Calibri"/>
                          <a:ea typeface="Calibri"/>
                          <a:cs typeface="Calibri"/>
                          <a:sym typeface="Calibri"/>
                        </a:rPr>
                        <a:t>আচরণগত সমস্যায় ভুগে থাকে</a:t>
                      </a:r>
                      <a:endParaRPr sz="1600" u="none" cap="none" strike="noStrike">
                        <a:highlight>
                          <a:srgbClr val="FFFF00"/>
                        </a:highlight>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75">
                <a:tc>
                  <a:txBody>
                    <a:bodyPr/>
                    <a:lstStyle/>
                    <a:p>
                      <a:pPr indent="0" lvl="0" marL="0" marR="0" rtl="0" algn="ctr">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88850">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1600" u="none" cap="none" strike="noStrike">
                          <a:latin typeface="Arial"/>
                          <a:ea typeface="Arial"/>
                          <a:cs typeface="Arial"/>
                          <a:sym typeface="Arial"/>
                        </a:rPr>
                        <a:t>প্রতি 2 জনে 1 জনের বুদ্ধিবৃত্তিক প্রতিবন্ধিত্ব রয়েছে</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10 জনের মধ্যে 1 জনের                                                      গুরুতর দৃষ্টি প্রতিবন্ধিত্ব থাকে</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sz="1600" u="none" cap="none" strike="noStrike">
                        <a:highlight>
                          <a:srgbClr val="FFFF00"/>
                        </a:highlight>
                      </a:endParaRPr>
                    </a:p>
                  </a:txBody>
                  <a:tcPr marT="45725" marB="45725" marR="91450" marL="91450" anchor="ctr">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4 জনের মধ্যে 1 জনের                                                    </a:t>
                      </a:r>
                      <a:r>
                        <a:rPr b="0" i="0" lang="en-AU" u="none" cap="none" strike="noStrike">
                          <a:solidFill>
                            <a:schemeClr val="dk1"/>
                          </a:solidFill>
                          <a:latin typeface="Calibri"/>
                          <a:ea typeface="Calibri"/>
                          <a:cs typeface="Calibri"/>
                          <a:sym typeface="Calibri"/>
                        </a:rPr>
                        <a:t>প্রস্রাব নিয়ন্ত্রণের ক্ষেত্রে সমস্যা থাকে</a:t>
                      </a:r>
                      <a:endParaRPr b="0" i="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u="none" cap="none" strike="noStrike">
                        <a:highlight>
                          <a:srgbClr val="FFFF00"/>
                        </a:highlight>
                      </a:endParaRPr>
                    </a:p>
                  </a:txBody>
                  <a:tcPr marT="45725" marB="45725" marR="91450" marL="91450" anchor="ctr">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5 জনে 1 জন                                         </a:t>
                      </a:r>
                      <a:r>
                        <a:rPr b="0" i="0" lang="en-AU" u="none" cap="none" strike="noStrike">
                          <a:solidFill>
                            <a:schemeClr val="dk1"/>
                          </a:solidFill>
                          <a:latin typeface="Calibri"/>
                          <a:ea typeface="Calibri"/>
                          <a:cs typeface="Calibri"/>
                          <a:sym typeface="Calibri"/>
                        </a:rPr>
                        <a:t>ঘুমের সমস্যায় ভুগে থাকে</a:t>
                      </a:r>
                      <a:endParaRPr b="0" i="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77A540"/>
                        </a:buClr>
                        <a:buSzPts val="2400"/>
                        <a:buFont typeface="Arial"/>
                        <a:buNone/>
                      </a:pPr>
                      <a:r>
                        <a:t/>
                      </a:r>
                      <a:endParaRPr u="none" cap="none" strike="noStrike">
                        <a:highlight>
                          <a:srgbClr val="FFFF00"/>
                        </a:highlight>
                      </a:endParaRPr>
                    </a:p>
                  </a:txBody>
                  <a:tcPr marT="45725" marB="45725" marR="91450" marL="91450" anchor="ctr">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1600" u="none" cap="none" strike="noStrike">
                          <a:solidFill>
                            <a:schemeClr val="dk1"/>
                          </a:solidFill>
                          <a:latin typeface="Calibri"/>
                          <a:ea typeface="Calibri"/>
                          <a:cs typeface="Calibri"/>
                          <a:sym typeface="Calibri"/>
                        </a:rPr>
                        <a:t>প্রতি 5 জনে 1 জন</a:t>
                      </a:r>
                      <a:r>
                        <a:rPr b="0" i="0" lang="en-AU" u="none" cap="none" strike="noStrike">
                          <a:solidFill>
                            <a:schemeClr val="dk1"/>
                          </a:solidFill>
                          <a:latin typeface="Calibri"/>
                          <a:ea typeface="Calibri"/>
                          <a:cs typeface="Calibri"/>
                          <a:sym typeface="Calibri"/>
                        </a:rPr>
                        <a:t>                                            লালা নিয়ন্ত্রণের ক্ষেত্রে সমস্যায় ভুগে থাকে</a:t>
                      </a:r>
                      <a:endParaRPr u="none" cap="none" strike="noStrike">
                        <a:highlight>
                          <a:srgbClr val="FFFF00"/>
                        </a:highlight>
                      </a:endParaRPr>
                    </a:p>
                  </a:txBody>
                  <a:tcPr marT="45725" marB="45725" marR="91450" marL="91450" anchor="ctr">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3" name="Google Shape;213;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6" name="Google Shape;216;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7" name="Google Shape;217;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8" name="Google Shape;218;p13"/>
          <p:cNvPicPr preferRelativeResize="0"/>
          <p:nvPr/>
        </p:nvPicPr>
        <p:blipFill rotWithShape="1">
          <a:blip r:embed="rId8">
            <a:alphaModFix/>
          </a:blip>
          <a:srcRect b="0" l="0" r="0" t="0"/>
          <a:stretch/>
        </p:blipFill>
        <p:spPr>
          <a:xfrm>
            <a:off x="3148908" y="3928958"/>
            <a:ext cx="1146048" cy="1057656"/>
          </a:xfrm>
          <a:prstGeom prst="rect">
            <a:avLst/>
          </a:prstGeom>
          <a:noFill/>
          <a:ln>
            <a:noFill/>
          </a:ln>
        </p:spPr>
      </p:pic>
      <p:pic>
        <p:nvPicPr>
          <p:cNvPr id="219" name="Google Shape;219;p13"/>
          <p:cNvPicPr preferRelativeResize="0"/>
          <p:nvPr/>
        </p:nvPicPr>
        <p:blipFill rotWithShape="1">
          <a:blip r:embed="rId9">
            <a:alphaModFix/>
          </a:blip>
          <a:srcRect b="0" l="0" r="0" t="0"/>
          <a:stretch/>
        </p:blipFill>
        <p:spPr>
          <a:xfrm>
            <a:off x="5315072" y="3928958"/>
            <a:ext cx="1167470" cy="1077426"/>
          </a:xfrm>
          <a:prstGeom prst="rect">
            <a:avLst/>
          </a:prstGeom>
          <a:noFill/>
          <a:ln>
            <a:noFill/>
          </a:ln>
        </p:spPr>
      </p:pic>
      <p:pic>
        <p:nvPicPr>
          <p:cNvPr id="220" name="Google Shape;220;p13"/>
          <p:cNvPicPr preferRelativeResize="0"/>
          <p:nvPr/>
        </p:nvPicPr>
        <p:blipFill rotWithShape="1">
          <a:blip r:embed="rId10">
            <a:alphaModFix/>
          </a:blip>
          <a:srcRect b="0" l="0" r="0" t="0"/>
          <a:stretch/>
        </p:blipFill>
        <p:spPr>
          <a:xfrm>
            <a:off x="7552899" y="3928958"/>
            <a:ext cx="1146048" cy="1057656"/>
          </a:xfrm>
          <a:prstGeom prst="rect">
            <a:avLst/>
          </a:prstGeom>
          <a:noFill/>
          <a:ln>
            <a:noFill/>
          </a:ln>
        </p:spPr>
      </p:pic>
      <p:pic>
        <p:nvPicPr>
          <p:cNvPr id="221" name="Google Shape;221;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2" name="Google Shape;222;p13"/>
          <p:cNvPicPr preferRelativeResize="0"/>
          <p:nvPr/>
        </p:nvPicPr>
        <p:blipFill rotWithShape="1">
          <a:blip r:embed="rId12">
            <a:alphaModFix/>
          </a:blip>
          <a:srcRect b="0" l="0" r="0" t="0"/>
          <a:stretch/>
        </p:blipFill>
        <p:spPr>
          <a:xfrm>
            <a:off x="9912243"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শিশুর </a:t>
            </a:r>
            <a:r>
              <a:rPr lang="en-AU">
                <a:solidFill>
                  <a:srgbClr val="00B050"/>
                </a:solidFill>
              </a:rPr>
              <a:t>বিকাশে নজর দেওয়া</a:t>
            </a:r>
            <a:endParaRPr>
              <a:solidFill>
                <a:srgbClr val="00B050"/>
              </a:solidFill>
            </a:endParaRPr>
          </a:p>
        </p:txBody>
      </p:sp>
      <p:sp>
        <p:nvSpPr>
          <p:cNvPr id="229" name="Google Shape;229;p14"/>
          <p:cNvSpPr/>
          <p:nvPr/>
        </p:nvSpPr>
        <p:spPr>
          <a:xfrm>
            <a:off x="513347" y="1123616"/>
            <a:ext cx="6883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'F-শব্দ' শিশুর বিকাশের ছয়টি মূল বিষয়ে নজর দেয় যা সেরিব্রাল পোলজি আক্রান্ত সমস্ত শিশুর জন্য গুরুত্বপূর্ণ।</a:t>
            </a:r>
            <a:endParaRPr b="0" i="0" sz="1400" u="none" cap="none" strike="noStrike">
              <a:solidFill>
                <a:schemeClr val="dk1"/>
              </a:solidFill>
              <a:latin typeface="Arial"/>
              <a:ea typeface="Arial"/>
              <a:cs typeface="Arial"/>
              <a:sym typeface="Arial"/>
            </a:endParaRPr>
          </a:p>
        </p:txBody>
      </p:sp>
      <p:sp>
        <p:nvSpPr>
          <p:cNvPr id="230" name="Google Shape;230;p14"/>
          <p:cNvSpPr/>
          <p:nvPr/>
        </p:nvSpPr>
        <p:spPr>
          <a:xfrm>
            <a:off x="4093029" y="6021755"/>
            <a:ext cx="8007371"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আরও বিস্তারিত এখানে রয়েছে: https://www.canchild.ca/en/research-in-practice/f-words-in-childhood-disability</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2" name="Google Shape;232;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3" name="Google Shape;233;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4" name="Google Shape;234;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5" name="Google Shape;235;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6" name="Google Shape;236;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বিবেচ্য চিকিৎসা</a:t>
            </a:r>
            <a:endParaRPr/>
          </a:p>
        </p:txBody>
      </p:sp>
      <p:graphicFrame>
        <p:nvGraphicFramePr>
          <p:cNvPr id="243" name="Google Shape;243;p15"/>
          <p:cNvGraphicFramePr/>
          <p:nvPr/>
        </p:nvGraphicFramePr>
        <p:xfrm>
          <a:off x="702817" y="1702150"/>
          <a:ext cx="3000000" cy="3000000"/>
        </p:xfrm>
        <a:graphic>
          <a:graphicData uri="http://schemas.openxmlformats.org/drawingml/2006/table">
            <a:tbl>
              <a:tblPr bandRow="1" firstRow="1">
                <a:noFill/>
                <a:tableStyleId>{768DD1CB-D979-475E-A2B7-623B03A9ED9E}</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ব্যথা</a:t>
                      </a:r>
                      <a:endParaRPr b="1"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3 জন: </a:t>
                      </a:r>
                      <a:r>
                        <a:rPr b="0" i="0" lang="en-AU" sz="1600" u="none" cap="none" strike="noStrike">
                          <a:solidFill>
                            <a:schemeClr val="dk1"/>
                          </a:solidFill>
                          <a:latin typeface="Calibri"/>
                          <a:ea typeface="Calibri"/>
                          <a:cs typeface="Calibri"/>
                          <a:sym typeface="Calibri"/>
                        </a:rPr>
                        <a:t>ঘুম</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আচরণগত</a:t>
                      </a:r>
                      <a:r>
                        <a:rPr lang="en-AU" sz="1600" u="none" cap="none" strike="noStrike"/>
                        <a:t> </a:t>
                      </a:r>
                      <a:r>
                        <a:rPr b="0" i="0" lang="en-AU" sz="1600" u="none" cap="none" strike="noStrike">
                          <a:solidFill>
                            <a:schemeClr val="dk1"/>
                          </a:solidFill>
                          <a:latin typeface="Calibri"/>
                          <a:ea typeface="Calibri"/>
                          <a:cs typeface="Calibri"/>
                          <a:sym typeface="Calibri"/>
                        </a:rPr>
                        <a:t>সমস্যা</a:t>
                      </a:r>
                      <a:r>
                        <a:rPr lang="en-AU" sz="1600" u="none" cap="none" strike="noStrike"/>
                        <a:t> </a:t>
                      </a:r>
                      <a:r>
                        <a:rPr b="0" i="0" lang="en-AU" sz="1600" u="none" cap="none" strike="noStrike">
                          <a:solidFill>
                            <a:schemeClr val="dk1"/>
                          </a:solidFill>
                          <a:latin typeface="Calibri"/>
                          <a:ea typeface="Calibri"/>
                          <a:cs typeface="Calibri"/>
                          <a:sym typeface="Calibri"/>
                        </a:rPr>
                        <a:t>রোধ</a:t>
                      </a:r>
                      <a:r>
                        <a:rPr lang="en-AU" sz="1600" u="none" cap="none" strike="noStrike"/>
                        <a:t> </a:t>
                      </a:r>
                      <a:r>
                        <a:rPr b="0" i="0" lang="en-AU" sz="1600" u="none" cap="none" strike="noStrike">
                          <a:solidFill>
                            <a:schemeClr val="dk1"/>
                          </a:solidFill>
                          <a:latin typeface="Calibri"/>
                          <a:ea typeface="Calibri"/>
                          <a:cs typeface="Calibri"/>
                          <a:sym typeface="Calibri"/>
                        </a:rPr>
                        <a:t>করতে</a:t>
                      </a:r>
                      <a:r>
                        <a:rPr lang="en-AU" sz="1600" u="none" cap="none" strike="noStrike"/>
                        <a:t> </a:t>
                      </a:r>
                      <a:r>
                        <a:rPr b="0" i="0" lang="en-AU" sz="1600" u="none" cap="none" strike="noStrike">
                          <a:solidFill>
                            <a:schemeClr val="dk1"/>
                          </a:solidFill>
                          <a:latin typeface="Calibri"/>
                          <a:ea typeface="Calibri"/>
                          <a:cs typeface="Calibri"/>
                          <a:sym typeface="Calibri"/>
                        </a:rPr>
                        <a:t>চিকিৎসা</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4" name="Google Shape;244;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5" name="Google Shape;245;p15"/>
          <p:cNvGraphicFramePr/>
          <p:nvPr/>
        </p:nvGraphicFramePr>
        <p:xfrm>
          <a:off x="693390" y="3138962"/>
          <a:ext cx="3000000" cy="3000000"/>
        </p:xfrm>
        <a:graphic>
          <a:graphicData uri="http://schemas.openxmlformats.org/drawingml/2006/table">
            <a:tbl>
              <a:tblPr bandRow="1" firstRow="1">
                <a:noFill/>
                <a:tableStyleId>{768DD1CB-D979-475E-A2B7-623B03A9ED9E}</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বুদ্ধিবৃত্তিক প্রতিবন্ধিত্ব</a:t>
                      </a:r>
                      <a:endParaRPr b="1"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2 জনে 1 জন</a:t>
                      </a:r>
                      <a:r>
                        <a:rPr b="0" i="0" lang="en-AU" sz="1600" u="none" cap="none" strike="noStrike">
                          <a:solidFill>
                            <a:schemeClr val="dk1"/>
                          </a:solidFill>
                          <a:latin typeface="Calibri"/>
                          <a:ea typeface="Calibri"/>
                          <a:cs typeface="Calibri"/>
                          <a:sym typeface="Calibri"/>
                        </a:rPr>
                        <a:t>: হাঁটা, প্রস্রাব-পায়খানা</a:t>
                      </a:r>
                      <a:r>
                        <a:rPr lang="en-AU" sz="1600" u="none" cap="none" strike="noStrike"/>
                        <a:t> </a:t>
                      </a:r>
                      <a:r>
                        <a:rPr b="0" i="0" lang="en-AU" sz="1600" u="none" cap="none" strike="noStrike">
                          <a:solidFill>
                            <a:schemeClr val="dk1"/>
                          </a:solidFill>
                          <a:latin typeface="Calibri"/>
                          <a:ea typeface="Calibri"/>
                          <a:cs typeface="Calibri"/>
                          <a:sym typeface="Calibri"/>
                        </a:rPr>
                        <a:t>নিয়ন্ত্রণ, শিক্ষার</a:t>
                      </a:r>
                      <a:r>
                        <a:rPr lang="en-AU" sz="1600" u="none" cap="none" strike="noStrike"/>
                        <a:t> </a:t>
                      </a:r>
                      <a:r>
                        <a:rPr b="0" i="0" lang="en-AU" sz="1600" u="none" cap="none" strike="noStrike">
                          <a:solidFill>
                            <a:schemeClr val="dk1"/>
                          </a:solidFill>
                          <a:latin typeface="Calibri"/>
                          <a:ea typeface="Calibri"/>
                          <a:cs typeface="Calibri"/>
                          <a:sym typeface="Calibri"/>
                        </a:rPr>
                        <a:t>ক্ষেত্রে</a:t>
                      </a:r>
                      <a:r>
                        <a:rPr lang="en-AU" sz="1600" u="none" cap="none" strike="noStrike"/>
                        <a:t> </a:t>
                      </a:r>
                      <a:r>
                        <a:rPr b="0" i="0" lang="en-AU" sz="1600" u="none" cap="none" strike="noStrike">
                          <a:solidFill>
                            <a:schemeClr val="dk1"/>
                          </a:solidFill>
                          <a:latin typeface="Calibri"/>
                          <a:ea typeface="Calibri"/>
                          <a:cs typeface="Calibri"/>
                          <a:sym typeface="Calibri"/>
                        </a:rPr>
                        <a:t>করুণ</a:t>
                      </a:r>
                      <a:r>
                        <a:rPr lang="en-AU" sz="1600" u="none" cap="none" strike="noStrike"/>
                        <a:t> </a:t>
                      </a:r>
                      <a:r>
                        <a:rPr b="0" i="0" lang="en-AU" sz="1600" u="none" cap="none" strike="noStrike">
                          <a:solidFill>
                            <a:schemeClr val="dk1"/>
                          </a:solidFill>
                          <a:latin typeface="Calibri"/>
                          <a:ea typeface="Calibri"/>
                          <a:cs typeface="Calibri"/>
                          <a:sym typeface="Calibri"/>
                        </a:rPr>
                        <a:t>দশার</a:t>
                      </a:r>
                      <a:r>
                        <a:rPr lang="en-AU" sz="1600" u="none" cap="none" strike="noStrike"/>
                        <a:t> </a:t>
                      </a:r>
                      <a:r>
                        <a:rPr b="0" i="0" lang="en-AU" sz="1600" u="none" cap="none" strike="noStrike">
                          <a:solidFill>
                            <a:schemeClr val="dk1"/>
                          </a:solidFill>
                          <a:latin typeface="Calibri"/>
                          <a:ea typeface="Calibri"/>
                          <a:cs typeface="Calibri"/>
                          <a:sym typeface="Calibri"/>
                        </a:rPr>
                        <a:t>সম্ভাবনা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6" name="Google Shape;246;p15"/>
          <p:cNvGraphicFramePr/>
          <p:nvPr/>
        </p:nvGraphicFramePr>
        <p:xfrm>
          <a:off x="712244" y="4552934"/>
          <a:ext cx="3000000" cy="3000000"/>
        </p:xfrm>
        <a:graphic>
          <a:graphicData uri="http://schemas.openxmlformats.org/drawingml/2006/table">
            <a:tbl>
              <a:tblPr bandRow="1" firstRow="1">
                <a:noFill/>
                <a:tableStyleId>{768DD1CB-D979-475E-A2B7-623B03A9ED9E}</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হাঁটার ক্ষেত্রে অক্ষমতা</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2 বছর</a:t>
                      </a:r>
                      <a:r>
                        <a:rPr lang="en-AU" sz="1600" u="none" cap="none" strike="noStrike"/>
                        <a:t> </a:t>
                      </a:r>
                      <a:r>
                        <a:rPr b="0" i="0" lang="en-AU" sz="1600" u="none" cap="none" strike="noStrike">
                          <a:solidFill>
                            <a:schemeClr val="dk1"/>
                          </a:solidFill>
                          <a:latin typeface="Calibri"/>
                          <a:ea typeface="Calibri"/>
                          <a:cs typeface="Calibri"/>
                          <a:sym typeface="Calibri"/>
                        </a:rPr>
                        <a:t>বয়সে</a:t>
                      </a:r>
                      <a:r>
                        <a:rPr lang="en-AU" sz="1600" u="none" cap="none" strike="noStrike"/>
                        <a:t> </a:t>
                      </a:r>
                      <a:r>
                        <a:rPr b="0" i="0" lang="en-AU" sz="1600" u="none" cap="none" strike="noStrike">
                          <a:solidFill>
                            <a:schemeClr val="dk1"/>
                          </a:solidFill>
                          <a:latin typeface="Calibri"/>
                          <a:ea typeface="Calibri"/>
                          <a:cs typeface="Calibri"/>
                          <a:sym typeface="Calibri"/>
                        </a:rPr>
                        <a:t>স্বাধীনভাবে</a:t>
                      </a:r>
                      <a:r>
                        <a:rPr lang="en-AU" sz="1600" u="none" cap="none" strike="noStrike"/>
                        <a:t> </a:t>
                      </a:r>
                      <a:r>
                        <a:rPr b="0" i="0" lang="en-AU" sz="1600" u="none" cap="none" strike="noStrike">
                          <a:solidFill>
                            <a:schemeClr val="dk1"/>
                          </a:solidFill>
                          <a:latin typeface="Calibri"/>
                          <a:ea typeface="Calibri"/>
                          <a:cs typeface="Calibri"/>
                          <a:sym typeface="Calibri"/>
                        </a:rPr>
                        <a:t>বসা</a:t>
                      </a:r>
                      <a:r>
                        <a:rPr lang="en-AU" sz="1600" u="none" cap="none" strike="noStrike"/>
                        <a:t> </a:t>
                      </a:r>
                      <a:r>
                        <a:rPr b="0" i="0" lang="en-AU" sz="1600" u="none" cap="none" strike="noStrike">
                          <a:solidFill>
                            <a:schemeClr val="dk1"/>
                          </a:solidFill>
                          <a:latin typeface="Calibri"/>
                          <a:ea typeface="Calibri"/>
                          <a:cs typeface="Calibri"/>
                          <a:sym typeface="Calibri"/>
                        </a:rPr>
                        <a:t>হাঁটার</a:t>
                      </a:r>
                      <a:r>
                        <a:rPr lang="en-AU" sz="1600" u="none" cap="none" strike="noStrike"/>
                        <a:t> </a:t>
                      </a:r>
                      <a:r>
                        <a:rPr b="0" i="0" lang="en-AU" sz="1600" u="none" cap="none" strike="noStrike">
                          <a:solidFill>
                            <a:schemeClr val="dk1"/>
                          </a:solidFill>
                          <a:latin typeface="Calibri"/>
                          <a:ea typeface="Calibri"/>
                          <a:cs typeface="Calibri"/>
                          <a:sym typeface="Calibri"/>
                        </a:rPr>
                        <a:t>পূর্বাভাস</a:t>
                      </a:r>
                      <a:r>
                        <a:rPr lang="en-AU" sz="1600" u="none" cap="none" strike="noStrike"/>
                        <a:t> </a:t>
                      </a:r>
                      <a:r>
                        <a:rPr b="0" i="0" lang="en-AU" sz="1600" u="none" cap="none" strike="noStrike">
                          <a:solidFill>
                            <a:schemeClr val="dk1"/>
                          </a:solidFill>
                          <a:latin typeface="Calibri"/>
                          <a:ea typeface="Calibri"/>
                          <a:cs typeface="Calibri"/>
                          <a:sym typeface="Calibri"/>
                        </a:rPr>
                        <a:t>প্রদান করে</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7" name="Google Shape;247;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8" name="Google Shape;248;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9" name="Google Shape;249;p15"/>
          <p:cNvGraphicFramePr/>
          <p:nvPr/>
        </p:nvGraphicFramePr>
        <p:xfrm>
          <a:off x="6266206" y="1702150"/>
          <a:ext cx="3000000" cy="3000000"/>
        </p:xfrm>
        <a:graphic>
          <a:graphicData uri="http://schemas.openxmlformats.org/drawingml/2006/table">
            <a:tbl>
              <a:tblPr bandRow="1" firstRow="1">
                <a:noFill/>
                <a:tableStyleId>{768DD1CB-D979-475E-A2B7-623B03A9ED9E}</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হিপের স্থানচ্যুতি</a:t>
                      </a:r>
                      <a:endParaRPr b="1"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3 জনে 1 জন: </a:t>
                      </a:r>
                      <a:r>
                        <a:rPr b="0" i="0" lang="en-AU" sz="1600" u="none" cap="none" strike="noStrike">
                          <a:solidFill>
                            <a:schemeClr val="dk1"/>
                          </a:solidFill>
                          <a:latin typeface="Calibri"/>
                          <a:ea typeface="Calibri"/>
                          <a:cs typeface="Calibri"/>
                          <a:sym typeface="Calibri"/>
                        </a:rPr>
                        <a:t>এক্স-রে</a:t>
                      </a:r>
                      <a:r>
                        <a:rPr lang="en-AU" sz="1600" u="none" cap="none" strike="noStrike"/>
                        <a:t> </a:t>
                      </a:r>
                      <a:r>
                        <a:rPr b="0" i="0" lang="en-AU" sz="1600" u="none" cap="none" strike="noStrike">
                          <a:solidFill>
                            <a:schemeClr val="dk1"/>
                          </a:solidFill>
                          <a:latin typeface="Calibri"/>
                          <a:ea typeface="Calibri"/>
                          <a:cs typeface="Calibri"/>
                          <a:sym typeface="Calibri"/>
                        </a:rPr>
                        <a:t>ব্যবহার</a:t>
                      </a:r>
                      <a:r>
                        <a:rPr lang="en-AU" sz="1600" u="none" cap="none" strike="noStrike"/>
                        <a:t> </a:t>
                      </a:r>
                      <a:r>
                        <a:rPr b="0" i="0" lang="en-AU" sz="1600" u="none" cap="none" strike="noStrike">
                          <a:solidFill>
                            <a:schemeClr val="dk1"/>
                          </a:solidFill>
                          <a:latin typeface="Calibri"/>
                          <a:ea typeface="Calibri"/>
                          <a:cs typeface="Calibri"/>
                          <a:sym typeface="Calibri"/>
                        </a:rPr>
                        <a:t>করে</a:t>
                      </a:r>
                      <a:r>
                        <a:rPr lang="en-AU" sz="1600" u="none" cap="none" strike="noStrike"/>
                        <a:t> </a:t>
                      </a:r>
                      <a:r>
                        <a:rPr b="0" i="0" lang="en-AU" sz="1600" u="none" cap="none" strike="noStrike">
                          <a:solidFill>
                            <a:schemeClr val="dk1"/>
                          </a:solidFill>
                          <a:latin typeface="Calibri"/>
                          <a:ea typeface="Calibri"/>
                          <a:cs typeface="Calibri"/>
                          <a:sym typeface="Calibri"/>
                        </a:rPr>
                        <a:t>6-12 মাসিক</a:t>
                      </a:r>
                      <a:r>
                        <a:rPr lang="en-AU" sz="1600" u="none" cap="none" strike="noStrike"/>
                        <a:t> </a:t>
                      </a:r>
                      <a:r>
                        <a:rPr b="0" i="0" lang="en-AU" sz="1600" u="none" cap="none" strike="noStrike">
                          <a:solidFill>
                            <a:schemeClr val="dk1"/>
                          </a:solidFill>
                          <a:latin typeface="Calibri"/>
                          <a:ea typeface="Calibri"/>
                          <a:cs typeface="Calibri"/>
                          <a:sym typeface="Calibri"/>
                        </a:rPr>
                        <a:t>হিপ</a:t>
                      </a:r>
                      <a:r>
                        <a:rPr lang="en-AU" sz="1600" u="none" cap="none" strike="noStrike"/>
                        <a:t> </a:t>
                      </a:r>
                      <a:r>
                        <a:rPr b="0" i="0" lang="en-AU" sz="1600" u="none" cap="none" strike="noStrike">
                          <a:solidFill>
                            <a:schemeClr val="dk1"/>
                          </a:solidFill>
                          <a:latin typeface="Calibri"/>
                          <a:ea typeface="Calibri"/>
                          <a:cs typeface="Calibri"/>
                          <a:sym typeface="Calibri"/>
                        </a:rPr>
                        <a:t>পর্যবেক্ষণ</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56779" y="3138962"/>
          <a:ext cx="3000000" cy="3000000"/>
        </p:xfrm>
        <a:graphic>
          <a:graphicData uri="http://schemas.openxmlformats.org/drawingml/2006/table">
            <a:tbl>
              <a:tblPr bandRow="1" firstRow="1">
                <a:noFill/>
                <a:tableStyleId>{768DD1CB-D979-475E-A2B7-623B03A9ED9E}</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অ-বাচনিক</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কথা</a:t>
                      </a:r>
                      <a:r>
                        <a:rPr lang="en-AU" sz="1600" u="none" cap="none" strike="noStrike"/>
                        <a:t> </a:t>
                      </a:r>
                      <a:r>
                        <a:rPr b="0" i="0" lang="en-AU" sz="1600" u="none" cap="none" strike="noStrike">
                          <a:solidFill>
                            <a:schemeClr val="dk1"/>
                          </a:solidFill>
                          <a:latin typeface="Calibri"/>
                          <a:ea typeface="Calibri"/>
                          <a:cs typeface="Calibri"/>
                          <a:sym typeface="Calibri"/>
                        </a:rPr>
                        <a:t>বাড়ানো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1" name="Google Shape;251;p15"/>
          <p:cNvGraphicFramePr/>
          <p:nvPr/>
        </p:nvGraphicFramePr>
        <p:xfrm>
          <a:off x="6275633" y="4552934"/>
          <a:ext cx="3000000" cy="3000000"/>
        </p:xfrm>
        <a:graphic>
          <a:graphicData uri="http://schemas.openxmlformats.org/drawingml/2006/table">
            <a:tbl>
              <a:tblPr bandRow="1" firstRow="1">
                <a:noFill/>
                <a:tableStyleId>{768DD1CB-D979-475E-A2B7-623B03A9ED9E}</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মৃগীরোগ</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হস্তক্ষেপ 10-20% শিশুর ক্ষেত্রে সমাধান</a:t>
                      </a:r>
                      <a:r>
                        <a:rPr lang="en-AU" sz="1600" u="none" cap="none" strike="noStrike"/>
                        <a:t> </a:t>
                      </a:r>
                      <a:r>
                        <a:rPr b="0" i="0" lang="en-AU" sz="1600" u="none" cap="none" strike="noStrike">
                          <a:solidFill>
                            <a:schemeClr val="dk1"/>
                          </a:solidFill>
                          <a:latin typeface="Calibri"/>
                          <a:ea typeface="Calibri"/>
                          <a:cs typeface="Calibri"/>
                          <a:sym typeface="Calibri"/>
                        </a:rPr>
                        <a:t>করবে</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2" name="Google Shape;252;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3" name="Google Shape;253;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4" name="Google Shape;254;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বিবেচ্য চিকিৎসা </a:t>
            </a:r>
            <a:r>
              <a:rPr b="0" lang="en-AU"/>
              <a:t>(চলমান)</a:t>
            </a:r>
            <a:endParaRPr/>
          </a:p>
        </p:txBody>
      </p:sp>
      <p:graphicFrame>
        <p:nvGraphicFramePr>
          <p:cNvPr id="261" name="Google Shape;261;p16"/>
          <p:cNvGraphicFramePr/>
          <p:nvPr/>
        </p:nvGraphicFramePr>
        <p:xfrm>
          <a:off x="702817" y="1702150"/>
          <a:ext cx="3000000" cy="3000000"/>
        </p:xfrm>
        <a:graphic>
          <a:graphicData uri="http://schemas.openxmlformats.org/drawingml/2006/table">
            <a:tbl>
              <a:tblPr bandRow="1" firstRow="1">
                <a:noFill/>
                <a:tableStyleId>{768DD1CB-D979-475E-A2B7-623B03A9ED9E}</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আচরণগত সমস্যা</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চিকিৎসা</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ব্যথা</a:t>
                      </a:r>
                      <a:r>
                        <a:rPr lang="en-AU" sz="1600" u="none" cap="none" strike="noStrike"/>
                        <a:t> </a:t>
                      </a:r>
                      <a:r>
                        <a:rPr b="0" i="0" lang="en-AU" sz="1600" u="none" cap="none" strike="noStrike">
                          <a:solidFill>
                            <a:schemeClr val="dk1"/>
                          </a:solidFill>
                          <a:latin typeface="Calibri"/>
                          <a:ea typeface="Calibri"/>
                          <a:cs typeface="Calibri"/>
                          <a:sym typeface="Calibri"/>
                        </a:rPr>
                        <a:t>নিয়ন্ত্রণের</a:t>
                      </a:r>
                      <a:r>
                        <a:rPr lang="en-AU" sz="1600" u="none" cap="none" strike="noStrike"/>
                        <a:t> </a:t>
                      </a:r>
                      <a:r>
                        <a:rPr b="0" i="0" lang="en-AU" sz="1600" u="none" cap="none" strike="noStrike">
                          <a:solidFill>
                            <a:schemeClr val="dk1"/>
                          </a:solidFill>
                          <a:latin typeface="Calibri"/>
                          <a:ea typeface="Calibri"/>
                          <a:cs typeface="Calibri"/>
                          <a:sym typeface="Calibri"/>
                        </a:rPr>
                        <a:t>বিষয়টি</a:t>
                      </a:r>
                      <a:r>
                        <a:rPr lang="en-AU" sz="1600" u="none" cap="none" strike="noStrike"/>
                        <a:t> </a:t>
                      </a:r>
                      <a:r>
                        <a:rPr b="0" i="0" lang="en-AU" sz="1600" u="none" cap="none" strike="noStrike">
                          <a:solidFill>
                            <a:schemeClr val="dk1"/>
                          </a:solidFill>
                          <a:latin typeface="Calibri"/>
                          <a:ea typeface="Calibri"/>
                          <a:cs typeface="Calibri"/>
                          <a:sym typeface="Calibri"/>
                        </a:rPr>
                        <a:t>নিশ্চিত</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93390" y="3138962"/>
          <a:ext cx="3000000" cy="3000000"/>
        </p:xfrm>
        <a:graphic>
          <a:graphicData uri="http://schemas.openxmlformats.org/drawingml/2006/table">
            <a:tbl>
              <a:tblPr bandRow="1" firstRow="1">
                <a:noFill/>
                <a:tableStyleId>{768DD1CB-D979-475E-A2B7-623B03A9ED9E}</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প্রোস্রাবে নিয়ন্ত্রণহীনতা</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4 জনে 1 জন: </a:t>
                      </a:r>
                      <a:r>
                        <a:rPr b="0" i="0" lang="en-AU" sz="1600" u="none" cap="none" strike="noStrike">
                          <a:solidFill>
                            <a:schemeClr val="dk1"/>
                          </a:solidFill>
                          <a:latin typeface="Calibri"/>
                          <a:ea typeface="Calibri"/>
                          <a:cs typeface="Calibri"/>
                          <a:sym typeface="Calibri"/>
                        </a:rPr>
                        <a:t>পর্যবেক্ষণ</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আরও</a:t>
                      </a:r>
                      <a:r>
                        <a:rPr lang="en-AU" sz="1600" u="none" cap="none" strike="noStrike"/>
                        <a:t> </a:t>
                      </a:r>
                      <a:r>
                        <a:rPr b="0" i="0" lang="en-AU" sz="1600" u="none" cap="none" strike="noStrike">
                          <a:solidFill>
                            <a:schemeClr val="dk1"/>
                          </a:solidFill>
                          <a:latin typeface="Calibri"/>
                          <a:ea typeface="Calibri"/>
                          <a:cs typeface="Calibri"/>
                          <a:sym typeface="Calibri"/>
                        </a:rPr>
                        <a:t>সময়</a:t>
                      </a:r>
                      <a:r>
                        <a:rPr lang="en-AU" sz="1600" u="none" cap="none" strike="noStrike"/>
                        <a:t> </a:t>
                      </a:r>
                      <a:r>
                        <a:rPr b="0" i="0" lang="en-AU" sz="1600" u="none" cap="none" strike="noStrike">
                          <a:solidFill>
                            <a:schemeClr val="dk1"/>
                          </a:solidFill>
                          <a:latin typeface="Calibri"/>
                          <a:ea typeface="Calibri"/>
                          <a:cs typeface="Calibri"/>
                          <a:sym typeface="Calibri"/>
                        </a:rPr>
                        <a:t>দিন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712244" y="4552934"/>
          <a:ext cx="3000000" cy="3000000"/>
        </p:xfrm>
        <a:graphic>
          <a:graphicData uri="http://schemas.openxmlformats.org/drawingml/2006/table">
            <a:tbl>
              <a:tblPr bandRow="1" firstRow="1">
                <a:noFill/>
                <a:tableStyleId>{768DD1CB-D979-475E-A2B7-623B03A9ED9E}</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ঘুমের সমস্যা</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5 জনে 1 জন: </a:t>
                      </a:r>
                      <a:r>
                        <a:rPr b="0" i="0" lang="en-AU" sz="1600" u="none" cap="none" strike="noStrike">
                          <a:solidFill>
                            <a:schemeClr val="dk1"/>
                          </a:solidFill>
                          <a:latin typeface="Calibri"/>
                          <a:ea typeface="Calibri"/>
                          <a:cs typeface="Calibri"/>
                          <a:sym typeface="Calibri"/>
                        </a:rPr>
                        <a:t>পর্যালোচনা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ব্যথা</a:t>
                      </a:r>
                      <a:r>
                        <a:rPr lang="en-AU" sz="1600" u="none" cap="none" strike="noStrike"/>
                        <a:t> </a:t>
                      </a:r>
                      <a:r>
                        <a:rPr b="0" i="0" lang="en-AU" sz="1600" u="none" cap="none" strike="noStrike">
                          <a:solidFill>
                            <a:schemeClr val="dk1"/>
                          </a:solidFill>
                          <a:latin typeface="Calibri"/>
                          <a:ea typeface="Calibri"/>
                          <a:cs typeface="Calibri"/>
                          <a:sym typeface="Calibri"/>
                        </a:rPr>
                        <a:t>নিয়ন্ত্রণের</a:t>
                      </a:r>
                      <a:r>
                        <a:rPr lang="en-AU" sz="1600" u="none" cap="none" strike="noStrike"/>
                        <a:t> </a:t>
                      </a:r>
                      <a:r>
                        <a:rPr b="0" i="0" lang="en-AU" sz="1600" u="none" cap="none" strike="noStrike">
                          <a:solidFill>
                            <a:schemeClr val="dk1"/>
                          </a:solidFill>
                          <a:latin typeface="Calibri"/>
                          <a:ea typeface="Calibri"/>
                          <a:cs typeface="Calibri"/>
                          <a:sym typeface="Calibri"/>
                        </a:rPr>
                        <a:t>বিষয়টি</a:t>
                      </a:r>
                      <a:r>
                        <a:rPr lang="en-AU" sz="1600" u="none" cap="none" strike="noStrike"/>
                        <a:t> </a:t>
                      </a:r>
                      <a:r>
                        <a:rPr b="0" i="0" lang="en-AU" sz="1600" u="none" cap="none" strike="noStrike">
                          <a:solidFill>
                            <a:schemeClr val="dk1"/>
                          </a:solidFill>
                          <a:latin typeface="Calibri"/>
                          <a:ea typeface="Calibri"/>
                          <a:cs typeface="Calibri"/>
                          <a:sym typeface="Calibri"/>
                        </a:rPr>
                        <a:t>নিশ্চিত</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66206" y="1702150"/>
          <a:ext cx="3000000" cy="3000000"/>
        </p:xfrm>
        <a:graphic>
          <a:graphicData uri="http://schemas.openxmlformats.org/drawingml/2006/table">
            <a:tbl>
              <a:tblPr bandRow="1" firstRow="1">
                <a:noFill/>
                <a:tableStyleId>{768DD1CB-D979-475E-A2B7-623B03A9ED9E}</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অন্ধত্ব</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10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মূল্যায়ন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ব্যবস্থা</a:t>
                      </a:r>
                      <a:r>
                        <a:rPr lang="en-AU" sz="1600" u="none" cap="none" strike="noStrike"/>
                        <a:t> </a:t>
                      </a:r>
                      <a:r>
                        <a:rPr b="0" i="0" lang="en-AU" sz="1600" u="none" cap="none" strike="noStrike">
                          <a:solidFill>
                            <a:schemeClr val="dk1"/>
                          </a:solidFill>
                          <a:latin typeface="Calibri"/>
                          <a:ea typeface="Calibri"/>
                          <a:cs typeface="Calibri"/>
                          <a:sym typeface="Calibri"/>
                        </a:rPr>
                        <a:t>নিন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56779" y="3138962"/>
          <a:ext cx="3000000" cy="3000000"/>
        </p:xfrm>
        <a:graphic>
          <a:graphicData uri="http://schemas.openxmlformats.org/drawingml/2006/table">
            <a:tbl>
              <a:tblPr bandRow="1" firstRow="1">
                <a:noFill/>
                <a:tableStyleId>{768DD1CB-D979-475E-A2B7-623B03A9ED9E}</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অ-মৌখিক প্রক্রিয়ায় খাওয়ানো</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15 জনে 1 জন: </a:t>
                      </a:r>
                      <a:r>
                        <a:rPr b="0" i="0" lang="en-AU" sz="1600" u="none" cap="none" strike="noStrike">
                          <a:solidFill>
                            <a:schemeClr val="dk1"/>
                          </a:solidFill>
                          <a:latin typeface="Calibri"/>
                          <a:ea typeface="Calibri"/>
                          <a:cs typeface="Calibri"/>
                          <a:sym typeface="Calibri"/>
                        </a:rPr>
                        <a:t>গিলে</a:t>
                      </a:r>
                      <a:r>
                        <a:rPr lang="en-AU" sz="1600" u="none" cap="none" strike="noStrike"/>
                        <a:t> </a:t>
                      </a:r>
                      <a:r>
                        <a:rPr b="0" i="0" lang="en-AU" sz="1600" u="none" cap="none" strike="noStrike">
                          <a:solidFill>
                            <a:schemeClr val="dk1"/>
                          </a:solidFill>
                          <a:latin typeface="Calibri"/>
                          <a:ea typeface="Calibri"/>
                          <a:cs typeface="Calibri"/>
                          <a:sym typeface="Calibri"/>
                        </a:rPr>
                        <a:t>খাওয়ার</a:t>
                      </a:r>
                      <a:r>
                        <a:rPr lang="en-AU" sz="1600" u="none" cap="none" strike="noStrike"/>
                        <a:t> </a:t>
                      </a:r>
                      <a:r>
                        <a:rPr b="0" i="0" lang="en-AU" sz="1600" u="none" cap="none" strike="noStrike">
                          <a:solidFill>
                            <a:schemeClr val="dk1"/>
                          </a:solidFill>
                          <a:latin typeface="Calibri"/>
                          <a:ea typeface="Calibri"/>
                          <a:cs typeface="Calibri"/>
                          <a:sym typeface="Calibri"/>
                        </a:rPr>
                        <a:t>ক্ষেত্রে</a:t>
                      </a:r>
                      <a:r>
                        <a:rPr lang="en-AU" sz="1600" u="none" cap="none" strike="noStrike"/>
                        <a:t> </a:t>
                      </a:r>
                      <a:r>
                        <a:rPr b="0" i="0" lang="en-AU" sz="1600" u="none" cap="none" strike="noStrike">
                          <a:solidFill>
                            <a:schemeClr val="dk1"/>
                          </a:solidFill>
                          <a:latin typeface="Calibri"/>
                          <a:ea typeface="Calibri"/>
                          <a:cs typeface="Calibri"/>
                          <a:sym typeface="Calibri"/>
                        </a:rPr>
                        <a:t>নিরাপত্তা</a:t>
                      </a:r>
                      <a:r>
                        <a:rPr lang="en-AU" sz="1600" u="none" cap="none" strike="noStrike"/>
                        <a:t> </a:t>
                      </a:r>
                      <a:r>
                        <a:rPr b="0" i="0" lang="en-AU" sz="1600" u="none" cap="none" strike="noStrike">
                          <a:solidFill>
                            <a:schemeClr val="dk1"/>
                          </a:solidFill>
                          <a:latin typeface="Calibri"/>
                          <a:ea typeface="Calibri"/>
                          <a:cs typeface="Calibri"/>
                          <a:sym typeface="Calibri"/>
                        </a:rPr>
                        <a:t>মূল্যায়ন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বিকাশ</a:t>
                      </a:r>
                      <a:r>
                        <a:rPr lang="en-AU" sz="1600" u="none" cap="none" strike="noStrike"/>
                        <a:t> </a:t>
                      </a:r>
                      <a:r>
                        <a:rPr b="0" i="0" lang="en-AU" sz="1600" u="none" cap="none" strike="noStrike">
                          <a:solidFill>
                            <a:schemeClr val="dk1"/>
                          </a:solidFill>
                          <a:latin typeface="Calibri"/>
                          <a:ea typeface="Calibri"/>
                          <a:cs typeface="Calibri"/>
                          <a:sym typeface="Calibri"/>
                        </a:rPr>
                        <a:t>পর্যবেক্ষণ</a:t>
                      </a:r>
                      <a:r>
                        <a:rPr lang="en-AU" sz="1600" u="none" cap="none" strike="noStrike"/>
                        <a:t> </a:t>
                      </a:r>
                      <a:r>
                        <a:rPr b="0" i="0" lang="en-AU" sz="1600" u="none" cap="none" strike="noStrike">
                          <a:solidFill>
                            <a:schemeClr val="dk1"/>
                          </a:solidFill>
                          <a:latin typeface="Calibri"/>
                          <a:ea typeface="Calibri"/>
                          <a:cs typeface="Calibri"/>
                          <a:sym typeface="Calibri"/>
                        </a:rPr>
                        <a:t>করুন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75633" y="4552934"/>
          <a:ext cx="3000000" cy="3000000"/>
        </p:xfrm>
        <a:graphic>
          <a:graphicData uri="http://schemas.openxmlformats.org/drawingml/2006/table">
            <a:tbl>
              <a:tblPr bandRow="1" firstRow="1">
                <a:noFill/>
                <a:tableStyleId>{768DD1CB-D979-475E-A2B7-623B03A9ED9E}</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1600" u="none" cap="none" strike="noStrike">
                          <a:solidFill>
                            <a:schemeClr val="dk1"/>
                          </a:solidFill>
                          <a:latin typeface="Calibri"/>
                          <a:ea typeface="Calibri"/>
                          <a:cs typeface="Calibri"/>
                          <a:sym typeface="Calibri"/>
                        </a:rPr>
                        <a:t>বধিরতা</a:t>
                      </a:r>
                      <a:endParaRPr b="1" i="0"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600" u="none" cap="none" strike="noStrike">
                          <a:solidFill>
                            <a:schemeClr val="dk1"/>
                          </a:solidFill>
                          <a:latin typeface="Calibri"/>
                          <a:ea typeface="Calibri"/>
                          <a:cs typeface="Calibri"/>
                          <a:sym typeface="Calibri"/>
                        </a:rPr>
                        <a:t>প্রতি 25 জনে 1 জন: </a:t>
                      </a:r>
                      <a:r>
                        <a:rPr b="0" i="0" lang="en-AU" sz="1600" u="none" cap="none" strike="noStrike">
                          <a:solidFill>
                            <a:schemeClr val="dk1"/>
                          </a:solidFill>
                          <a:latin typeface="Calibri"/>
                          <a:ea typeface="Calibri"/>
                          <a:cs typeface="Calibri"/>
                          <a:sym typeface="Calibri"/>
                        </a:rPr>
                        <a:t>দ্রুত</a:t>
                      </a:r>
                      <a:r>
                        <a:rPr lang="en-AU" sz="1600" u="none" cap="none" strike="noStrike"/>
                        <a:t> </a:t>
                      </a:r>
                      <a:r>
                        <a:rPr b="0" i="0" lang="en-AU" sz="1600" u="none" cap="none" strike="noStrike">
                          <a:solidFill>
                            <a:schemeClr val="dk1"/>
                          </a:solidFill>
                          <a:latin typeface="Calibri"/>
                          <a:ea typeface="Calibri"/>
                          <a:cs typeface="Calibri"/>
                          <a:sym typeface="Calibri"/>
                        </a:rPr>
                        <a:t>মূল্যায়ন</a:t>
                      </a:r>
                      <a:r>
                        <a:rPr lang="en-AU" sz="1600" u="none" cap="none" strike="noStrike"/>
                        <a:t> </a:t>
                      </a:r>
                      <a:r>
                        <a:rPr b="0" i="0" lang="en-AU" sz="1600" u="none" cap="none" strike="noStrike">
                          <a:solidFill>
                            <a:schemeClr val="dk1"/>
                          </a:solidFill>
                          <a:latin typeface="Calibri"/>
                          <a:ea typeface="Calibri"/>
                          <a:cs typeface="Calibri"/>
                          <a:sym typeface="Calibri"/>
                        </a:rPr>
                        <a:t>করুন</a:t>
                      </a:r>
                      <a:r>
                        <a:rPr lang="en-AU" sz="1600" u="none" cap="none" strike="noStrike"/>
                        <a:t> </a:t>
                      </a:r>
                      <a:r>
                        <a:rPr b="0" i="0" lang="en-AU" sz="1600" u="none" cap="none" strike="noStrike">
                          <a:solidFill>
                            <a:schemeClr val="dk1"/>
                          </a:solidFill>
                          <a:latin typeface="Calibri"/>
                          <a:ea typeface="Calibri"/>
                          <a:cs typeface="Calibri"/>
                          <a:sym typeface="Calibri"/>
                        </a:rPr>
                        <a:t>এবং</a:t>
                      </a:r>
                      <a:r>
                        <a:rPr lang="en-AU" sz="1600" u="none" cap="none" strike="noStrike"/>
                        <a:t> </a:t>
                      </a:r>
                      <a:r>
                        <a:rPr b="0" i="0" lang="en-AU" sz="1600" u="none" cap="none" strike="noStrike">
                          <a:solidFill>
                            <a:schemeClr val="dk1"/>
                          </a:solidFill>
                          <a:latin typeface="Calibri"/>
                          <a:ea typeface="Calibri"/>
                          <a:cs typeface="Calibri"/>
                          <a:sym typeface="Calibri"/>
                        </a:rPr>
                        <a:t>ব্যবস্থা</a:t>
                      </a:r>
                      <a:r>
                        <a:rPr lang="en-AU" sz="1600" u="none" cap="none" strike="noStrike"/>
                        <a:t> </a:t>
                      </a:r>
                      <a:r>
                        <a:rPr b="0" i="0" lang="en-AU" sz="1600" u="none" cap="none" strike="noStrike">
                          <a:solidFill>
                            <a:schemeClr val="dk1"/>
                          </a:solidFill>
                          <a:latin typeface="Calibri"/>
                          <a:ea typeface="Calibri"/>
                          <a:cs typeface="Calibri"/>
                          <a:sym typeface="Calibri"/>
                        </a:rPr>
                        <a:t>নিন</a:t>
                      </a:r>
                      <a:endParaRPr sz="1600" u="none" cap="none" strike="noStrike">
                        <a:highlight>
                          <a:srgbClr val="00FF00"/>
                        </a:highlight>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7" name="Google Shape;267;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9" name="Google Shape;269;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0" name="Google Shape;270;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1" name="Google Shape;271;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2" name="Google Shape;272;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ভবিষ্যৎ</a:t>
            </a:r>
            <a:endParaRPr b="0"/>
          </a:p>
        </p:txBody>
      </p:sp>
      <p:sp>
        <p:nvSpPr>
          <p:cNvPr id="279" name="Google Shape;279;p17"/>
          <p:cNvSpPr txBox="1"/>
          <p:nvPr/>
        </p:nvSpPr>
        <p:spPr>
          <a:xfrm>
            <a:off x="4368911" y="1555424"/>
            <a:ext cx="7028095"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বাবা-মা, পরিবার, কমিউনিটি, সরকার এবং স্বাস্থ্য পেশাজীবীদের সহায়তায় </a:t>
            </a:r>
            <a:r>
              <a:rPr b="0" i="0" lang="en-AU" sz="1800" u="none" cap="none" strike="noStrike">
                <a:solidFill>
                  <a:schemeClr val="dk1"/>
                </a:solidFill>
                <a:latin typeface="Arial"/>
                <a:ea typeface="Arial"/>
                <a:cs typeface="Arial"/>
                <a:sym typeface="Arial"/>
              </a:rPr>
              <a:t>সেরিব্রাল পোলজিতে আক্রান্ত শিশুরা সুস্থ ও অবদানপূর্ণ জীবনযাপন করবে</a:t>
            </a:r>
            <a:endParaRPr b="0" i="0" sz="18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0" i="0" lang="en-AU" sz="1800" u="none" cap="none" strike="noStrike">
                <a:solidFill>
                  <a:schemeClr val="dk1"/>
                </a:solidFill>
                <a:latin typeface="Arial"/>
                <a:ea typeface="Arial"/>
                <a:cs typeface="Arial"/>
                <a:sym typeface="Arial"/>
              </a:rPr>
              <a:t>সেরিব্রাল পোলজি আক্রান্ত ব্যক্তিদের দ্বারা এবং তাদের জন্য আন্তর্জাতিক প্রচেষ্টায় গবেষণা, চর্চা, শিক্ষা, প্রযুক্তি এবং সামাজিক কর্মে সহযোগিতার ফলে এক্ষেত্রে </a:t>
            </a:r>
            <a:r>
              <a:rPr b="1" i="0" lang="en-AU" sz="1800" u="none" cap="none" strike="noStrike">
                <a:solidFill>
                  <a:schemeClr val="dk1"/>
                </a:solidFill>
                <a:latin typeface="Arial"/>
                <a:ea typeface="Arial"/>
                <a:cs typeface="Arial"/>
                <a:sym typeface="Arial"/>
              </a:rPr>
              <a:t>ভবিষ্যৎ উজ্জ্বল</a:t>
            </a:r>
            <a:endParaRPr b="1" i="0" sz="18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বিশ্ব সেরিব্রাল পোলজি দিবসে যোগ দিন </a:t>
            </a:r>
            <a:r>
              <a:rPr b="0" i="0" lang="en-AU" sz="1800" u="none" cap="none" strike="noStrike">
                <a:solidFill>
                  <a:schemeClr val="dk1"/>
                </a:solidFill>
                <a:latin typeface="Arial"/>
                <a:ea typeface="Arial"/>
                <a:cs typeface="Arial"/>
                <a:sym typeface="Arial"/>
              </a:rPr>
              <a:t>এবং বিশ্বজুড়ে সেরিব্রাল পোলজি আক্রান্ত মানুষের জীবনমান বাড়াতে এই বৈশ্বিক কমিউনিটির অংশ হউন।</a:t>
            </a:r>
            <a:endParaRPr b="0" i="0" sz="1400" u="none" cap="none" strike="noStrike">
              <a:solidFill>
                <a:srgbClr val="000000"/>
              </a:solidFill>
              <a:latin typeface="Arial"/>
              <a:ea typeface="Arial"/>
              <a:cs typeface="Arial"/>
              <a:sym typeface="Arial"/>
            </a:endParaRPr>
          </a:p>
          <a:p>
            <a:pPr indent="-88900" lvl="0" marL="228600" marR="0" rtl="0" algn="l">
              <a:lnSpc>
                <a:spcPct val="110000"/>
              </a:lnSpc>
              <a:spcBef>
                <a:spcPts val="1600"/>
              </a:spcBef>
              <a:spcAft>
                <a:spcPts val="0"/>
              </a:spcAft>
              <a:buClr>
                <a:schemeClr val="dk1"/>
              </a:buClr>
              <a:buSzPts val="22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10000"/>
              </a:lnSpc>
              <a:spcBef>
                <a:spcPts val="1600"/>
              </a:spcBef>
              <a:spcAft>
                <a:spcPts val="0"/>
              </a:spcAft>
              <a:buClr>
                <a:srgbClr val="000000"/>
              </a:buClr>
              <a:buSzPts val="2000"/>
              <a:buFont typeface="Arial"/>
              <a:buNone/>
            </a:pPr>
            <a:r>
              <a:rPr b="1" i="0" lang="en-AU" sz="2000" u="none" cap="none" strike="noStrike">
                <a:solidFill>
                  <a:srgbClr val="00C165"/>
                </a:solidFill>
                <a:latin typeface="Arial"/>
                <a:ea typeface="Arial"/>
                <a:cs typeface="Arial"/>
                <a:sym typeface="Arial"/>
              </a:rPr>
              <a:t>বিশ্ব সেরিব্রাল পোলজি দিবস - 6 অক্টোবর</a:t>
            </a:r>
            <a:endParaRPr b="1" i="0" sz="2000" u="none" cap="none" strike="noStrike">
              <a:solidFill>
                <a:srgbClr val="00C165"/>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p:txBody>
      </p:sp>
      <p:pic>
        <p:nvPicPr>
          <p:cNvPr id="280" name="Google Shape;280;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7" name="Google Shape;287;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তথ্যসূত্র</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আজ…</a:t>
            </a:r>
            <a:endParaRPr/>
          </a:p>
        </p:txBody>
      </p:sp>
      <p:sp>
        <p:nvSpPr>
          <p:cNvPr id="49" name="Google Shape;49;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সেরিব্রাল পোলজি (সিপি) সম্পর্কে কিছু তথ্য </a:t>
            </a:r>
            <a:endParaRPr b="0" i="0" sz="2200" u="none" cap="none" strike="noStrike">
              <a:solidFill>
                <a:srgbClr val="00B050"/>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সংজ্ঞা</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সিপি’র কারণ</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ঝুঁকির উপাদান</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রোগনির্ণয়</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মোটরের ধরন</a:t>
            </a:r>
            <a:endParaRPr b="0" i="0" sz="22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200" u="none" cap="none" strike="noStrike">
                <a:solidFill>
                  <a:srgbClr val="000000"/>
                </a:solidFill>
                <a:latin typeface="Arial"/>
                <a:ea typeface="Arial"/>
                <a:cs typeface="Arial"/>
                <a:sym typeface="Arial"/>
              </a:rPr>
              <a:t>সেরিব্রাল পোলজি দ্বারা সংক্রমিত শরীরের বিভিন্ন অঙ্গ</a:t>
            </a:r>
            <a:endParaRPr b="0" i="0" sz="2200" u="none" cap="none" strike="noStrike">
              <a:solidFill>
                <a:schemeClr val="dk1"/>
              </a:solidFill>
              <a:latin typeface="Arial"/>
              <a:ea typeface="Arial"/>
              <a:cs typeface="Arial"/>
              <a:sym typeface="Arial"/>
            </a:endParaRPr>
          </a:p>
        </p:txBody>
      </p:sp>
      <p:sp>
        <p:nvSpPr>
          <p:cNvPr id="50" name="Google Shape;50;p2"/>
          <p:cNvSpPr txBox="1"/>
          <p:nvPr/>
        </p:nvSpPr>
        <p:spPr>
          <a:xfrm>
            <a:off x="777300" y="5408050"/>
            <a:ext cx="9744900"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এই উপস্থাপনার বিষয়বস্তু শুধু সাধারণ তথ্য সরবরাহের জন্য প্রদান করা হয়েছে। পেশাদার পরামর্শ প্রদান এর উদ্দেশ্যে নয়, এবং আপনার ব্যক্তিগত চাহিদা নির্ধারণ করতে পারে এমন যোগ্যতাসম্পন্ন পেশাদারদের সাথে পরামর্শের বিকল্প হিসাবে এর উপর নির্ভর করা উচিত নয়। সমস্ত বিষয়বস্তু বিশ্ব সেরিব্রাল পোলজি দিবসের কপিরাইট বা লেখস্বত্বভুক্ত। আপনি এই উপস্থাপনার যেকোনো বিষয়বস্তু শুধু ব্যক্তিগত বা অ-বাণিজ্যিক উদ্দেশ্যে ব্যবহার করতে পারেন।</a:t>
            </a:r>
            <a:endParaRPr b="0" i="1" sz="1700" u="none" cap="none" strike="noStrike">
              <a:solidFill>
                <a:schemeClr val="dk1"/>
              </a:solidFill>
              <a:latin typeface="Arial"/>
              <a:ea typeface="Arial"/>
              <a:cs typeface="Arial"/>
              <a:sym typeface="Arial"/>
            </a:endParaRPr>
          </a:p>
        </p:txBody>
      </p:sp>
      <p:sp>
        <p:nvSpPr>
          <p:cNvPr id="51" name="Google Shape;51;p2"/>
          <p:cNvSpPr txBox="1"/>
          <p:nvPr/>
        </p:nvSpPr>
        <p:spPr>
          <a:xfrm>
            <a:off x="5958900" y="1276100"/>
            <a:ext cx="4563300" cy="3123902"/>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সার্বিক মোটর দক্ষতা</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ম্যানুয়াল সক্ষমতা</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সংশ্লিষ্ট প্রতিবন্ধিত্ব</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প্রমাণ-ভিত্তিক চিকিতৎসা</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ভবিষ্যৎ</a:t>
            </a:r>
            <a:endParaRPr b="0" i="0" sz="22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200" u="none" cap="none" strike="noStrike">
                <a:solidFill>
                  <a:schemeClr val="dk1"/>
                </a:solidFill>
                <a:latin typeface="Arial"/>
                <a:ea typeface="Arial"/>
                <a:cs typeface="Arial"/>
                <a:sym typeface="Arial"/>
              </a:rPr>
              <a:t>তথ্যসূত্র</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1800">
                <a:solidFill>
                  <a:schemeClr val="dk1"/>
                </a:solidFill>
              </a:rPr>
              <a:t>সেরিব্রাল পোলজি (সিপি) হলো শৈশবের </a:t>
            </a:r>
            <a:r>
              <a:rPr b="1" lang="en-AU" sz="1800">
                <a:solidFill>
                  <a:schemeClr val="dk1"/>
                </a:solidFill>
              </a:rPr>
              <a:t>সবচেয়ে সাধারণ শারীরিক প্রতিবন্ধিত্ব</a:t>
            </a:r>
            <a:endParaRPr b="1"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উচ্চ আয়ের দেশগুলোতে প্রতি </a:t>
            </a:r>
            <a:r>
              <a:rPr b="1" lang="en-AU" sz="1800">
                <a:solidFill>
                  <a:schemeClr val="dk1"/>
                </a:solidFill>
              </a:rPr>
              <a:t>700 জীবিত শিশু জন্মের মধ্যে প্রায় 1 জনের</a:t>
            </a:r>
            <a:r>
              <a:rPr lang="en-AU" sz="1800">
                <a:solidFill>
                  <a:schemeClr val="dk1"/>
                </a:solidFill>
              </a:rPr>
              <a:t> ক্ষেত্রে সিপি দেখা যায়</a:t>
            </a:r>
            <a:endParaRPr/>
          </a:p>
          <a:p>
            <a:pPr indent="-228600" lvl="0" marL="228600" rtl="0" algn="l">
              <a:lnSpc>
                <a:spcPct val="100000"/>
              </a:lnSpc>
              <a:spcBef>
                <a:spcPts val="1200"/>
              </a:spcBef>
              <a:spcAft>
                <a:spcPts val="0"/>
              </a:spcAft>
              <a:buSzPts val="2200"/>
              <a:buChar char="•"/>
            </a:pPr>
            <a:r>
              <a:rPr lang="en-AU" sz="1800">
                <a:solidFill>
                  <a:schemeClr val="dk1"/>
                </a:solidFill>
              </a:rPr>
              <a:t>এটি বিকাশমান মস্তিষ্কে আঘাতের কারণে এবং বেশিরভাগ ক্ষেত্রেই </a:t>
            </a:r>
            <a:r>
              <a:rPr b="1" lang="en-AU" sz="1800">
                <a:solidFill>
                  <a:schemeClr val="dk1"/>
                </a:solidFill>
              </a:rPr>
              <a:t>জন্মের আগে </a:t>
            </a:r>
            <a:r>
              <a:rPr lang="en-AU" sz="1800">
                <a:solidFill>
                  <a:schemeClr val="dk1"/>
                </a:solidFill>
              </a:rPr>
              <a:t>ঘটে</a:t>
            </a:r>
            <a:endParaRPr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এর জন্য </a:t>
            </a:r>
            <a:r>
              <a:rPr b="1" lang="en-AU" sz="1800">
                <a:solidFill>
                  <a:schemeClr val="dk1"/>
                </a:solidFill>
              </a:rPr>
              <a:t>কোনো একক কারণ দায়ী নয়</a:t>
            </a:r>
            <a:r>
              <a:rPr lang="en-AU" sz="1800">
                <a:solidFill>
                  <a:schemeClr val="dk1"/>
                </a:solidFill>
              </a:rPr>
              <a:t>, তবে গবেষকরা মস্তিষ্কে সম্ভাব্য আঘাতের </a:t>
            </a:r>
            <a:r>
              <a:rPr b="1" lang="en-AU" sz="1800">
                <a:solidFill>
                  <a:schemeClr val="dk1"/>
                </a:solidFill>
              </a:rPr>
              <a:t>অনেকগুলো কারণ </a:t>
            </a:r>
            <a:r>
              <a:rPr lang="en-AU" sz="1800">
                <a:solidFill>
                  <a:schemeClr val="dk1"/>
                </a:solidFill>
              </a:rPr>
              <a:t>চিহ্নিত করতে পেরেছেন</a:t>
            </a:r>
            <a:endParaRPr b="1"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বর্তমানে তিন মাস বয়সে শিশুদের 'সিপি'র জন্য উচ্চ ঝুঁকি' হিসাবে </a:t>
            </a:r>
            <a:r>
              <a:rPr b="1" lang="en-AU" sz="1800">
                <a:solidFill>
                  <a:schemeClr val="dk1"/>
                </a:solidFill>
              </a:rPr>
              <a:t>শনাক্ত</a:t>
            </a:r>
            <a:r>
              <a:rPr lang="en-AU" sz="1800">
                <a:solidFill>
                  <a:schemeClr val="dk1"/>
                </a:solidFill>
              </a:rPr>
              <a:t> করা যেতে পারে</a:t>
            </a:r>
            <a:endParaRPr sz="1800">
              <a:solidFill>
                <a:schemeClr val="dk1"/>
              </a:solidFill>
            </a:endParaRPr>
          </a:p>
          <a:p>
            <a:pPr indent="-228600" lvl="0" marL="228600" rtl="0" algn="l">
              <a:lnSpc>
                <a:spcPct val="100000"/>
              </a:lnSpc>
              <a:spcBef>
                <a:spcPts val="1200"/>
              </a:spcBef>
              <a:spcAft>
                <a:spcPts val="0"/>
              </a:spcAft>
              <a:buSzPts val="2200"/>
              <a:buChar char="•"/>
            </a:pPr>
            <a:r>
              <a:rPr lang="en-AU" sz="1800">
                <a:solidFill>
                  <a:schemeClr val="dk1"/>
                </a:solidFill>
              </a:rPr>
              <a:t>সিপি'র জন্য অনেক </a:t>
            </a:r>
            <a:r>
              <a:rPr b="1" lang="en-AU" sz="1800">
                <a:solidFill>
                  <a:schemeClr val="dk1"/>
                </a:solidFill>
              </a:rPr>
              <a:t>প্রমাণ-ভিত্তিক চিকিৎসা </a:t>
            </a:r>
            <a:r>
              <a:rPr lang="en-AU" sz="1800">
                <a:solidFill>
                  <a:schemeClr val="dk1"/>
                </a:solidFill>
              </a:rPr>
              <a:t>রয়েছে এবং শীঘ্রই নতুন আন্তর্জাতিক ক্লিনিক্যাল নির্দেশিকা পাওয়া যাবে।</a:t>
            </a:r>
            <a:endParaRPr sz="1800">
              <a:solidFill>
                <a:schemeClr val="dk1"/>
              </a:solidFill>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দ্রুত জেনে নিন</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000">
                <a:solidFill>
                  <a:schemeClr val="dk1"/>
                </a:solidFill>
              </a:rPr>
              <a:t>সেরিব্রাল পোলজি (সিপি) হলো এমন এক শারীরিক প্রতিবন্ধিত্ব যা দেহের নড়াচড়া এবং অঙ্গভঙ্গিকে প্রভাবিত করে।</a:t>
            </a:r>
            <a:endParaRPr b="1"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হলো ব্যক্তির চলাফেরার ক্ষমতাকে প্রভাবিত করে এমন এক গুচ্ছ ব্যাধির জন্য একটি সাধারণ শব্দ</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জন্মের আগে, জন্মের সময় বা পরে বিকাশমান মস্তিষ্কের ক্ষতির কারণে সিপি আক্রান্তের ঘটনা ঘটে</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বিভিন্নভাবে মানুষকে আক্রান্ত করে। এটি শরীরের নড়াচড়া, পেশী নিয়ন্ত্রণ, পেশী সমন্বয়, পেশীর টান, স্বতঃস্ফূর্ত প্রতিক্রিয়া, ভঙ্গি এবং ভারসাম্যকে প্রভাবিত করতে পারে। </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একটি স্থায়ী জীবনব্যাপী অবস্থা হলেও সময়ের সাথে এর লক্ষণের উন্নতি বা অবনতি হতে পারে</a:t>
            </a:r>
            <a:endParaRPr sz="2000">
              <a:solidFill>
                <a:schemeClr val="dk1"/>
              </a:solidFill>
            </a:endParaRPr>
          </a:p>
          <a:p>
            <a:pPr indent="-228600" lvl="0" marL="228600" rtl="0" algn="l">
              <a:lnSpc>
                <a:spcPct val="90000"/>
              </a:lnSpc>
              <a:spcBef>
                <a:spcPts val="1600"/>
              </a:spcBef>
              <a:spcAft>
                <a:spcPts val="0"/>
              </a:spcAft>
              <a:buSzPts val="2200"/>
              <a:buChar char="•"/>
            </a:pPr>
            <a:r>
              <a:rPr lang="en-AU" sz="2000">
                <a:solidFill>
                  <a:schemeClr val="dk1"/>
                </a:solidFill>
              </a:rPr>
              <a:t>সিপি আক্রান্ত ব্যক্তিদের দৃষ্টি, শিক্ষণ, শ্রবণ, কথা, মৃগীরোগের অবস্থা এবং বুদ্ধিবৃত্তিক ক্ষেত্রে দুর্বলতা থাকতে পারে।</a:t>
            </a:r>
            <a:endParaRPr sz="2000">
              <a:solidFill>
                <a:schemeClr val="dk1"/>
              </a:solidFill>
            </a:endParaRPr>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সেরিব্রাল পোলজি</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200">
                <a:solidFill>
                  <a:schemeClr val="dk1"/>
                </a:solidFill>
              </a:rPr>
              <a:t>সেরিব্রাল পোলজি (সিপি) </a:t>
            </a:r>
            <a:r>
              <a:rPr lang="en-AU" sz="2200">
                <a:solidFill>
                  <a:schemeClr val="dk1"/>
                </a:solidFill>
              </a:rPr>
              <a:t>জন্মের আগে, জন্মের সময় বা পরের এমন</a:t>
            </a:r>
            <a:r>
              <a:rPr b="1" lang="en-AU" sz="2200">
                <a:solidFill>
                  <a:schemeClr val="dk1"/>
                </a:solidFill>
              </a:rPr>
              <a:t> ঘটনার সংমিশ্রণের ফলাফল </a:t>
            </a:r>
            <a:r>
              <a:rPr lang="en-AU" sz="2200">
                <a:solidFill>
                  <a:schemeClr val="dk1"/>
                </a:solidFill>
              </a:rPr>
              <a:t>যা শিশুর বিকাশমান মস্তিষ্কে আঘাতের কারণ হতে পারে</a:t>
            </a:r>
            <a:endParaRPr>
              <a:solidFill>
                <a:schemeClr val="dk1"/>
              </a:solidFill>
            </a:endParaRPr>
          </a:p>
          <a:p>
            <a:pPr indent="-228600" lvl="0" marL="228600" rtl="0" algn="l">
              <a:lnSpc>
                <a:spcPct val="90000"/>
              </a:lnSpc>
              <a:spcBef>
                <a:spcPts val="1600"/>
              </a:spcBef>
              <a:spcAft>
                <a:spcPts val="0"/>
              </a:spcAft>
              <a:buSzPts val="2200"/>
              <a:buChar char="•"/>
            </a:pPr>
            <a:r>
              <a:rPr lang="en-AU" sz="2200">
                <a:solidFill>
                  <a:schemeClr val="dk1"/>
                </a:solidFill>
              </a:rPr>
              <a:t>সিপি'র একাধিক কারণ রয়েছে – যা ধারাবাহিক 'কার্যকারণ পথ', অর্থাৎ এসব ঘটনা ক্রম বিকাশমান মস্তিষ্কে আঘাতের কারণ ঘটায় বা তা ত্বরান্বিত করে।</a:t>
            </a:r>
            <a:endParaRPr>
              <a:solidFill>
                <a:schemeClr val="dk1"/>
              </a:solidFill>
            </a:endParaRPr>
          </a:p>
          <a:p>
            <a:pPr indent="-228600" lvl="0" marL="228600" rtl="0" algn="l">
              <a:lnSpc>
                <a:spcPct val="90000"/>
              </a:lnSpc>
              <a:spcBef>
                <a:spcPts val="1600"/>
              </a:spcBef>
              <a:spcAft>
                <a:spcPts val="0"/>
              </a:spcAft>
              <a:buSzPts val="2200"/>
              <a:buChar char="•"/>
            </a:pPr>
            <a:r>
              <a:rPr lang="en-AU" sz="2200">
                <a:solidFill>
                  <a:schemeClr val="dk1"/>
                </a:solidFill>
              </a:rPr>
              <a:t>সিপি আক্রান্ত প্রায় 45% শিশু অপরিণত অবস্থায় জন্ম নেয়</a:t>
            </a:r>
            <a:endParaRPr>
              <a:solidFill>
                <a:schemeClr val="dk1"/>
              </a:solidFill>
            </a:endParaRPr>
          </a:p>
          <a:p>
            <a:pPr indent="-228600" lvl="0" marL="228600" rtl="0" algn="l">
              <a:lnSpc>
                <a:spcPct val="90000"/>
              </a:lnSpc>
              <a:spcBef>
                <a:spcPts val="1600"/>
              </a:spcBef>
              <a:spcAft>
                <a:spcPts val="0"/>
              </a:spcAft>
              <a:buSzPts val="2200"/>
              <a:buChar char="•"/>
            </a:pPr>
            <a:r>
              <a:rPr lang="en-AU" sz="2200">
                <a:solidFill>
                  <a:schemeClr val="dk1"/>
                </a:solidFill>
              </a:rPr>
              <a:t>মেয়াদের পূর্ণতায় জন্ম গ্রহণকারী সিপি আক্রান্ত বেশিরভাগ শিশুর ক্ষেত্রে কারণ অজানা থাকে </a:t>
            </a:r>
            <a:endParaRPr/>
          </a:p>
          <a:p>
            <a:pPr indent="-228600" lvl="0" marL="228600" rtl="0" algn="l">
              <a:lnSpc>
                <a:spcPct val="90000"/>
              </a:lnSpc>
              <a:spcBef>
                <a:spcPts val="1600"/>
              </a:spcBef>
              <a:spcAft>
                <a:spcPts val="0"/>
              </a:spcAft>
              <a:buSzPts val="2200"/>
              <a:buChar char="•"/>
            </a:pPr>
            <a:r>
              <a:rPr lang="en-AU" sz="2200">
                <a:solidFill>
                  <a:schemeClr val="dk1"/>
                </a:solidFill>
              </a:rPr>
              <a:t>জন্মকালীন জটিলতার কারণে (যেমন</a:t>
            </a:r>
            <a:r>
              <a:rPr lang="en-AU" sz="2200"/>
              <a:t>, শ্বাসকষ্ট বা অক্সিজেনের অভাব) সিপি আক্রান্তের হার খুব কম।</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সেরিব্রাল পোলজি’র কারণ</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ঝুঁকির উপাদান সেরিব্রাল পোলজি (সিপি) সৃষ্টি করে না। তবে, কিছু ঝুঁকির উপাদান সিপি আক্রান্ত শিশুর জন্মের সম্ভাবনা বাড়িয়ে তুলতে পারে।</a:t>
            </a:r>
            <a:endParaRPr/>
          </a:p>
          <a:p>
            <a:pPr indent="0" lvl="0" marL="0" rtl="0" algn="l">
              <a:lnSpc>
                <a:spcPct val="90000"/>
              </a:lnSpc>
              <a:spcBef>
                <a:spcPts val="1000"/>
              </a:spcBef>
              <a:spcAft>
                <a:spcPts val="0"/>
              </a:spcAft>
              <a:buSzPts val="2000"/>
              <a:buNone/>
            </a:pPr>
            <a:br>
              <a:rPr lang="en-AU" sz="2000"/>
            </a:br>
            <a:r>
              <a:rPr lang="en-AU" sz="2000">
                <a:solidFill>
                  <a:schemeClr val="dk1"/>
                </a:solidFill>
              </a:rPr>
              <a:t>সেরিব্রাল পোলজির কিছু ঝুঁকির উপাদান শনাক্ত করা হয়েছে। এগুলোর মধ্যে রয়েছে:</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অপরিণত বয়সে জন্ম (37 সপ্তাহের কম)</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কম ওজনে জন্ম (গর্ভকালীন বয়সের তুলনায় ছোট)</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রক্ত জমাট বাঁধার সমস্যা (থ্রম্বোফিলিয়া)</a:t>
            </a:r>
            <a:endParaRPr/>
          </a:p>
          <a:p>
            <a:pPr indent="-228600" lvl="0" marL="228600" rtl="0" algn="l">
              <a:lnSpc>
                <a:spcPct val="90000"/>
              </a:lnSpc>
              <a:spcBef>
                <a:spcPts val="1000"/>
              </a:spcBef>
              <a:spcAft>
                <a:spcPts val="0"/>
              </a:spcAft>
              <a:buSzPts val="1800"/>
              <a:buChar char="•"/>
            </a:pPr>
            <a:r>
              <a:rPr lang="en-AU" sz="1800">
                <a:solidFill>
                  <a:schemeClr val="dk1"/>
                </a:solidFill>
              </a:rPr>
              <a:t>বিকাশমান ভ্রূণকে অক্সিজেন এবং পুষ্টি সরবরাহ করার ক্ষেত্রে প্লাসেন্টা'র অক্ষমতা</a:t>
            </a:r>
            <a:endParaRPr>
              <a:solidFill>
                <a:schemeClr val="dk1"/>
              </a:solidFill>
            </a:endParaRPr>
          </a:p>
          <a:p>
            <a:pPr indent="-228600" lvl="0" marL="228600" rtl="0" algn="l">
              <a:lnSpc>
                <a:spcPct val="90000"/>
              </a:lnSpc>
              <a:spcBef>
                <a:spcPts val="1000"/>
              </a:spcBef>
              <a:spcAft>
                <a:spcPts val="0"/>
              </a:spcAft>
              <a:buSzPts val="1800"/>
              <a:buChar char="•"/>
            </a:pPr>
            <a:r>
              <a:rPr lang="en-AU" sz="1800">
                <a:solidFill>
                  <a:schemeClr val="dk1"/>
                </a:solidFill>
              </a:rPr>
              <a:t>মা, ভ্রূণ বা শিশুর ব্যাকটেরিয়া বা ভাইরাল সংক্রমণ যা প্রত্যক্ষ বা পরোক্ষভাবে শিশুর কেন্দ্রীয় স্নায়ুতন্ত্রকে আক্রমণ করে </a:t>
            </a:r>
            <a:endParaRPr/>
          </a:p>
          <a:p>
            <a:pPr indent="-228600" lvl="0" marL="228600" rtl="0" algn="l">
              <a:lnSpc>
                <a:spcPct val="90000"/>
              </a:lnSpc>
              <a:spcBef>
                <a:spcPts val="1000"/>
              </a:spcBef>
              <a:spcAft>
                <a:spcPts val="0"/>
              </a:spcAft>
              <a:buSzPts val="1800"/>
              <a:buChar char="•"/>
            </a:pPr>
            <a:r>
              <a:rPr lang="en-AU" sz="1800">
                <a:solidFill>
                  <a:schemeClr val="dk1"/>
                </a:solidFill>
              </a:rPr>
              <a:t>গর্ভাবস্থায় বা প্রসব প্রক্রিয়ার সময় অক্সিজেনের দীর্ঘস্থায়ী ঘাটতি, অথবা জন্মের পরপরই গুরু</a:t>
            </a:r>
            <a:r>
              <a:rPr lang="en-AU" sz="1800"/>
              <a:t>তর জন্ডিস।</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ঝুঁকির উপাদান</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175707"/>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sz="2400"/>
              <a:t>সেরিব্রাল পোলজি কখনো কখনো প্রাথমিক পর্যায়েই নির্ণয় করা যায়, তাই যত দ্রুত সম্ভব ব্যবস্থা গ্রহণ শুরু করা যেতে পারে </a:t>
            </a:r>
            <a:br>
              <a:rPr b="1" lang="en-AU" sz="2400"/>
            </a:br>
            <a:br>
              <a:rPr b="1" lang="en-AU" sz="1100"/>
            </a:br>
            <a:r>
              <a:rPr lang="en-AU" sz="2000"/>
              <a:t> বর্তমানে শিশুদের 3-5 মাসের মতো অল্প বয়সেই 'সেরিব্রাল পোলজির উচ্চ ঝুঁকি' হিসাবে মূল্যায়ন করা যায়। </a:t>
            </a:r>
            <a:endParaRPr/>
          </a:p>
          <a:p>
            <a:pPr indent="0" lvl="0" marL="0" rtl="0" algn="l">
              <a:lnSpc>
                <a:spcPct val="110000"/>
              </a:lnSpc>
              <a:spcBef>
                <a:spcPts val="1600"/>
              </a:spcBef>
              <a:spcAft>
                <a:spcPts val="0"/>
              </a:spcAft>
              <a:buSzPts val="2000"/>
              <a:buNone/>
            </a:pPr>
            <a:r>
              <a:rPr lang="en-AU" sz="2000"/>
              <a:t>সবচেয়ে সংবেদনশীল টুলগুলো হলো:</a:t>
            </a:r>
            <a:endParaRPr/>
          </a:p>
          <a:p>
            <a:pPr indent="-228600" lvl="0" marL="228600" rtl="0" algn="l">
              <a:lnSpc>
                <a:spcPct val="110000"/>
              </a:lnSpc>
              <a:spcBef>
                <a:spcPts val="600"/>
              </a:spcBef>
              <a:spcAft>
                <a:spcPts val="0"/>
              </a:spcAft>
              <a:buSzPts val="2000"/>
              <a:buChar char="•"/>
            </a:pPr>
            <a:r>
              <a:rPr lang="en-AU" sz="2000"/>
              <a:t>শিশুদের মধ্যে সাধারণ নড়াচড়া মূল্যায়ন &lt;20 সপ্তাহ (সংশোধিত) - 95% সম্ভাবনাপূর্ণ</a:t>
            </a:r>
            <a:endParaRPr/>
          </a:p>
          <a:p>
            <a:pPr indent="-228600" lvl="0" marL="228600" rtl="0" algn="l">
              <a:lnSpc>
                <a:spcPct val="110000"/>
              </a:lnSpc>
              <a:spcBef>
                <a:spcPts val="600"/>
              </a:spcBef>
              <a:spcAft>
                <a:spcPts val="0"/>
              </a:spcAft>
              <a:buSzPts val="2000"/>
              <a:buChar char="•"/>
            </a:pPr>
            <a:r>
              <a:rPr lang="en-AU" sz="2000"/>
              <a:t>ইমেজ তৈরি (Neuroimaging)</a:t>
            </a:r>
            <a:endParaRPr sz="2000"/>
          </a:p>
          <a:p>
            <a:pPr indent="-228600" lvl="0" marL="228600" rtl="0" algn="l">
              <a:lnSpc>
                <a:spcPct val="110000"/>
              </a:lnSpc>
              <a:spcBef>
                <a:spcPts val="600"/>
              </a:spcBef>
              <a:spcAft>
                <a:spcPts val="0"/>
              </a:spcAft>
              <a:buSzPts val="2000"/>
              <a:buChar char="•"/>
            </a:pPr>
            <a:r>
              <a:rPr lang="en-AU" sz="2000"/>
              <a:t>হ্যামারস্মিথ শিশুদের স্নায়বিক মূল্যায়ন (HINE) - 90% সম্ভাবনাপূর্ণ</a:t>
            </a:r>
            <a:endParaRPr/>
          </a:p>
          <a:p>
            <a:pPr indent="0" lvl="0" marL="0" rtl="0" algn="r">
              <a:lnSpc>
                <a:spcPct val="90000"/>
              </a:lnSpc>
              <a:spcBef>
                <a:spcPts val="1600"/>
              </a:spcBef>
              <a:spcAft>
                <a:spcPts val="0"/>
              </a:spcAft>
              <a:buSzPts val="1600"/>
              <a:buNone/>
            </a:pPr>
            <a:r>
              <a:t/>
            </a:r>
            <a:endParaRPr sz="1600"/>
          </a:p>
          <a:p>
            <a:pPr indent="0" lvl="0" marL="0" rtl="0" algn="r">
              <a:lnSpc>
                <a:spcPct val="90000"/>
              </a:lnSpc>
              <a:spcBef>
                <a:spcPts val="1000"/>
              </a:spcBef>
              <a:spcAft>
                <a:spcPts val="0"/>
              </a:spcAft>
              <a:buSzPts val="1600"/>
              <a:buNone/>
            </a:pPr>
            <a:br>
              <a:rPr lang="en-AU" sz="1600"/>
            </a:br>
            <a:endParaRPr sz="1600"/>
          </a:p>
          <a:p>
            <a:pPr indent="0" lvl="0" marL="0" rtl="0" algn="l">
              <a:lnSpc>
                <a:spcPct val="90000"/>
              </a:lnSpc>
              <a:spcBef>
                <a:spcPts val="1000"/>
              </a:spcBef>
              <a:spcAft>
                <a:spcPts val="0"/>
              </a:spcAft>
              <a:buSzPts val="1600"/>
              <a:buNone/>
            </a:pPr>
            <a:r>
              <a:rPr lang="en-AU" sz="1600"/>
              <a:t>দেখুন সেরিব্রাল পোলজি</a:t>
            </a:r>
            <a:r>
              <a:rPr i="1" lang="en-AU" sz="1600"/>
              <a:t>: রোগনির্ণয় ও চিকিৎসার পোস্টার</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রোগনির্ণয়</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রোগনির্ণয়</a:t>
            </a:r>
            <a:r>
              <a:rPr b="1" lang="en-AU"/>
              <a:t> </a:t>
            </a:r>
            <a:r>
              <a:rPr b="0" lang="en-AU"/>
              <a:t>(চলমান)</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শিশুর সেরিব্রাল পোলজির ঝুঁকি আছে কি?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00" name="Google Shape;100;ge5917adf84_0_28"/>
          <p:cNvSpPr/>
          <p:nvPr/>
        </p:nvSpPr>
        <p:spPr>
          <a:xfrm>
            <a:off x="2487532"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না</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rgbClr val="00FF00"/>
              </a:highlight>
              <a:latin typeface="Arial"/>
              <a:ea typeface="Arial"/>
              <a:cs typeface="Arial"/>
              <a:sym typeface="Arial"/>
            </a:endParaRPr>
          </a:p>
        </p:txBody>
      </p:sp>
      <p:sp>
        <p:nvSpPr>
          <p:cNvPr id="101" name="Google Shape;101;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হ্যাঁ</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highlight>
                <a:srgbClr val="00FF00"/>
              </a:highlight>
              <a:latin typeface="Arial"/>
              <a:ea typeface="Arial"/>
              <a:cs typeface="Arial"/>
              <a:sym typeface="Arial"/>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শিশুর মোটরের কি অস্বাভাবিক বিকাশ হয়েছে?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না</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8" name="Google Shape;108;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হ্যাঁ</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শিশুর কি ইমেজ তৈরিতে (neuroimaging) অস্বাভাবিকত্ব রয়েছে?</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11" name="Google Shape;111;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2" name="Google Shape;112;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9" name="Google Shape;119;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সেরিব্রাল পোলজি নয়</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20" name="Google Shape;120;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সেরিব্রাল পোলজি</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21" name="Google Shape;121;ge5917adf84_0_28"/>
          <p:cNvSpPr/>
          <p:nvPr/>
        </p:nvSpPr>
        <p:spPr>
          <a:xfrm>
            <a:off x="8763099"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না</a:t>
            </a:r>
            <a:endParaRPr b="0" i="0" sz="1100" u="none" cap="none" strike="noStrike">
              <a:solidFill>
                <a:srgbClr val="000000"/>
              </a:solidFill>
              <a:latin typeface="Arial"/>
              <a:ea typeface="Arial"/>
              <a:cs typeface="Arial"/>
              <a:sym typeface="Arial"/>
            </a:endParaRPr>
          </a:p>
        </p:txBody>
      </p:sp>
      <p:sp>
        <p:nvSpPr>
          <p:cNvPr id="122" name="Google Shape;122;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হ্যাঁ</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অন্যান্য অবস্থা পর্যালোচনা করুন</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highlight>
                <a:srgbClr val="00FF00"/>
              </a:highlight>
              <a:latin typeface="Arial"/>
              <a:ea typeface="Arial"/>
              <a:cs typeface="Arial"/>
              <a:sym typeface="Arial"/>
            </a:endParaRPr>
          </a:p>
        </p:txBody>
      </p:sp>
      <p:sp>
        <p:nvSpPr>
          <p:cNvPr id="124" name="Google Shape;124;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দ্রুত চিকিৎসা করুন</a:t>
            </a:r>
            <a:endParaRPr b="0" i="0" sz="1200" u="none" cap="none" strike="noStrike">
              <a:solidFill>
                <a:srgbClr val="000000"/>
              </a:solidFill>
              <a:highlight>
                <a:srgbClr val="00FF00"/>
              </a:highlight>
              <a:latin typeface="Arial"/>
              <a:ea typeface="Arial"/>
              <a:cs typeface="Arial"/>
              <a:sym typeface="Arial"/>
            </a:endParaRPr>
          </a:p>
        </p:txBody>
      </p:sp>
      <p:cxnSp>
        <p:nvCxnSpPr>
          <p:cNvPr id="125" name="Google Shape;125;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8" name="Google Shape;128;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None/>
            </a:pPr>
            <a:r>
              <a:rPr lang="en-AU"/>
              <a:t>রোগনির্ণয়</a:t>
            </a:r>
            <a:r>
              <a:rPr b="1" lang="en-AU"/>
              <a:t> </a:t>
            </a:r>
            <a:r>
              <a:rPr b="0" lang="en-AU"/>
              <a:t>(চলমান)</a:t>
            </a:r>
            <a:endParaRPr/>
          </a:p>
        </p:txBody>
      </p:sp>
      <p:sp>
        <p:nvSpPr>
          <p:cNvPr id="135" name="Google Shape;135;p8"/>
          <p:cNvSpPr txBox="1"/>
          <p:nvPr/>
        </p:nvSpPr>
        <p:spPr>
          <a:xfrm>
            <a:off x="550295" y="1722801"/>
            <a:ext cx="36480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rgbClr val="000000"/>
                </a:solidFill>
                <a:latin typeface="Arial"/>
                <a:ea typeface="Arial"/>
                <a:cs typeface="Arial"/>
                <a:sym typeface="Arial"/>
              </a:rPr>
              <a:t>সেরিব্রাল পোলজির ঝুঁকি</a:t>
            </a:r>
            <a:endParaRPr b="0" i="0" sz="1400" u="none" cap="none" strike="noStrike">
              <a:solidFill>
                <a:srgbClr val="000000"/>
              </a:solidFill>
              <a:latin typeface="Arial"/>
              <a:ea typeface="Arial"/>
              <a:cs typeface="Arial"/>
              <a:sym typeface="Arial"/>
            </a:endParaRPr>
          </a:p>
        </p:txBody>
      </p:sp>
      <p:sp>
        <p:nvSpPr>
          <p:cNvPr id="136" name="Google Shape;136;p8"/>
          <p:cNvSpPr txBox="1"/>
          <p:nvPr/>
        </p:nvSpPr>
        <p:spPr>
          <a:xfrm>
            <a:off x="9048312" y="1726952"/>
            <a:ext cx="24285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rgbClr val="000000"/>
                </a:solidFill>
                <a:latin typeface="Arial"/>
                <a:ea typeface="Arial"/>
                <a:cs typeface="Arial"/>
                <a:sym typeface="Arial"/>
              </a:rPr>
              <a:t>ইমেজ তৈরি</a:t>
            </a:r>
            <a:endParaRPr b="0" i="0" sz="1400" u="none" cap="none" strike="noStrike">
              <a:solidFill>
                <a:srgbClr val="000000"/>
              </a:solidFill>
              <a:latin typeface="Arial"/>
              <a:ea typeface="Arial"/>
              <a:cs typeface="Arial"/>
              <a:sym typeface="Arial"/>
            </a:endParaRPr>
          </a:p>
        </p:txBody>
      </p:sp>
      <p:graphicFrame>
        <p:nvGraphicFramePr>
          <p:cNvPr id="137" name="Google Shape;137;p8"/>
          <p:cNvGraphicFramePr/>
          <p:nvPr/>
        </p:nvGraphicFramePr>
        <p:xfrm>
          <a:off x="9062375" y="2227750"/>
          <a:ext cx="3000000" cy="3000000"/>
        </p:xfrm>
        <a:graphic>
          <a:graphicData uri="http://schemas.openxmlformats.org/drawingml/2006/table">
            <a:tbl>
              <a:tblPr>
                <a:noFill/>
                <a:tableStyleId>{BA3AE549-4041-4AE9-AD42-7E39F4E5006C}</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অস্বাভাবিক ইমেজ তৈরি</a:t>
                      </a:r>
                      <a:endParaRPr sz="1100" u="none" cap="none" strike="noStrike">
                        <a:solidFill>
                          <a:schemeClr val="lt1"/>
                        </a:solidFill>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পেরিভেন্ট্রিকুলার শ্বেত পদার্থের ক্ষতি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সেরিব্রাল বিকৃতি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CVA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ধূসর পদার্থের ক্ষতি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ইন্ট্রাক্রেনিয়াল হেমোরেজ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sz="10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সংক্রমণ </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sz="10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অনির্দিষ্ট</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13335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স্বাভাবিক</a:t>
                      </a:r>
                      <a:endParaRPr sz="105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sz="1000" u="none" cap="none" strike="noStrike"/>
                    </a:p>
                  </a:txBody>
                  <a:tcPr marT="91425" marB="91425" marR="91425" marL="91425"/>
                </a:tc>
              </a:tr>
            </a:tbl>
          </a:graphicData>
        </a:graphic>
      </p:graphicFrame>
      <p:sp>
        <p:nvSpPr>
          <p:cNvPr id="138" name="Google Shape;138;p8"/>
          <p:cNvSpPr txBox="1"/>
          <p:nvPr/>
        </p:nvSpPr>
        <p:spPr>
          <a:xfrm>
            <a:off x="4729862" y="1789099"/>
            <a:ext cx="33186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rgbClr val="000000"/>
                </a:solidFill>
                <a:latin typeface="Arial"/>
                <a:ea typeface="Arial"/>
                <a:cs typeface="Arial"/>
                <a:sym typeface="Arial"/>
              </a:rPr>
              <a:t>মোটর বিকাশ মূল্যায়ন</a:t>
            </a:r>
            <a:endParaRPr b="1" i="0" sz="1400" u="none" cap="none" strike="noStrike">
              <a:solidFill>
                <a:schemeClr val="dk1"/>
              </a:solidFill>
              <a:highlight>
                <a:srgbClr val="00FF00"/>
              </a:highlight>
              <a:latin typeface="Arial"/>
              <a:ea typeface="Arial"/>
              <a:cs typeface="Arial"/>
              <a:sym typeface="Arial"/>
            </a:endParaRPr>
          </a:p>
        </p:txBody>
      </p:sp>
      <p:graphicFrame>
        <p:nvGraphicFramePr>
          <p:cNvPr id="139" name="Google Shape;139;p8"/>
          <p:cNvGraphicFramePr/>
          <p:nvPr/>
        </p:nvGraphicFramePr>
        <p:xfrm>
          <a:off x="519725" y="2258445"/>
          <a:ext cx="3000000" cy="3000000"/>
        </p:xfrm>
        <a:graphic>
          <a:graphicData uri="http://schemas.openxmlformats.org/drawingml/2006/table">
            <a:tbl>
              <a:tblPr>
                <a:noFill/>
                <a:tableStyleId>{BA3AE549-4041-4AE9-AD42-7E39F4E5006C}</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ঝুঁকি উপাদান</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সিপি ঝুঁকি</a:t>
                      </a:r>
                      <a:endParaRPr sz="1100" u="none" cap="none" strike="noStrike">
                        <a:solidFill>
                          <a:schemeClr val="lt1"/>
                        </a:solidFill>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মাতৃ ঝুঁকি (থাইরয়েড, প্রি-এক্লাম্পসিয়া, রক্তপাত, সংক্রমণ, IUGR, প্লাসেন্টা'র অস্বাভাবিকতা, বহুবিধ)+/-</a:t>
                      </a:r>
                      <a:endParaRPr sz="1400" u="none" cap="none" strike="noStrike"/>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অপরিণত জন্ম</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&lt;28 সপ্তাহ </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28-31 সপ্তাহ </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31-37 সপ্তাহ </a:t>
                      </a:r>
                      <a:endParaRPr sz="8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50"/>
                        <a:buFont typeface="Arial"/>
                        <a:buNone/>
                      </a:pPr>
                      <a:r>
                        <a:rPr b="0" i="0" lang="en-AU" sz="1050" u="none" cap="none" strike="noStrike">
                          <a:solidFill>
                            <a:srgbClr val="000000"/>
                          </a:solidFill>
                          <a:latin typeface="Arial"/>
                          <a:ea typeface="Arial"/>
                          <a:cs typeface="Arial"/>
                          <a:sym typeface="Arial"/>
                        </a:rPr>
                        <a:t>মেয়াদ পূর্ণ জন্ম</a:t>
                      </a:r>
                      <a:endParaRPr b="0" i="0" sz="105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এনসেফ্যালোপ্যাথি</a:t>
                      </a:r>
                      <a:endParaRPr b="0" i="0" sz="10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solidFill>
                            <a:srgbClr val="000000"/>
                          </a:solidFill>
                          <a:latin typeface="Arial"/>
                          <a:ea typeface="Arial"/>
                          <a:cs typeface="Arial"/>
                          <a:sym typeface="Arial"/>
                        </a:rPr>
                        <a:t>সুস্থ, কোনো জানা ঝুঁকি নেই</a:t>
                      </a:r>
                      <a:endParaRPr b="0" i="0" sz="1000" u="none" cap="none" strike="noStrike">
                        <a:solidFill>
                          <a:srgbClr val="000000"/>
                        </a:solidFill>
                        <a:latin typeface="Arial"/>
                        <a:ea typeface="Arial"/>
                        <a:cs typeface="Arial"/>
                        <a:sym typeface="Arial"/>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sz="1000" u="none" cap="none" strike="noStrike">
                        <a:solidFill>
                          <a:schemeClr val="dk1"/>
                        </a:solidFill>
                      </a:endParaRPr>
                    </a:p>
                  </a:txBody>
                  <a:tcPr marT="91425" marB="91425" marR="91425" marL="91425"/>
                </a:tc>
              </a:tr>
            </a:tbl>
          </a:graphicData>
        </a:graphic>
      </p:graphicFrame>
      <p:graphicFrame>
        <p:nvGraphicFramePr>
          <p:cNvPr id="140" name="Google Shape;140;p8"/>
          <p:cNvGraphicFramePr/>
          <p:nvPr/>
        </p:nvGraphicFramePr>
        <p:xfrm>
          <a:off x="4643225" y="2382995"/>
          <a:ext cx="3000000" cy="3000000"/>
        </p:xfrm>
        <a:graphic>
          <a:graphicData uri="http://schemas.openxmlformats.org/drawingml/2006/table">
            <a:tbl>
              <a:tblPr>
                <a:noFill/>
                <a:tableStyleId>{BA3AE549-4041-4AE9-AD42-7E39F4E5006C}</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বয়স: &lt;20 সপ্তাহ (সংশোধিত)</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বয়স 6-12 ্মাস</a:t>
                      </a:r>
                      <a:endParaRPr sz="1100" u="none" cap="none" strike="noStrike">
                        <a:solidFill>
                          <a:schemeClr val="lt1"/>
                        </a:solidFill>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সাধারণ নড়াচড়া মূল্যায়ন। 95% সম্ভাবনা।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ছোট শিশুদের বিকাশগত মূল্যায়ন (DAYC)। 83% সম্ভাবনা।</a:t>
                      </a:r>
                      <a:endParaRPr sz="1000" u="none" cap="none" strike="noStrike"/>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হ্যামারস্মিথ শিশুদের স্নায়বিক মূল্যায়ন (HINE)। তীব্রতা অনুমানে সাহায্য করে। </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হ্যামারস্মিথ শিশুদের স্নায়বিক মূল্যায়ন (HINE)। 90% সম্ভাবনা। </a:t>
                      </a:r>
                      <a:endParaRPr b="0" i="0" sz="1400" u="none" cap="none" strike="noStrike">
                        <a:solidFill>
                          <a:srgbClr val="000000"/>
                        </a:solidFill>
                        <a:latin typeface="Arial"/>
                        <a:ea typeface="Arial"/>
                        <a:cs typeface="Arial"/>
                        <a:sym typeface="Aria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