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gDnhd61SNQ7RzIwVM0Ouh7ucGp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CB9283-16A4-4253-860A-2B68B9A497D3}">
  <a:tblStyle styleId="{41CB9283-16A4-4253-860A-2B68B9A497D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E3588A4-A188-4AFF-9E52-669452A834FA}"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jpg"/><Relationship Id="rId4" Type="http://schemas.openxmlformats.org/officeDocument/2006/relationships/image" Target="../media/image5.jpg"/><Relationship Id="rId5"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17.jpg"/><Relationship Id="rId7"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3.jpg"/><Relationship Id="rId11" Type="http://schemas.openxmlformats.org/officeDocument/2006/relationships/image" Target="../media/image15.jpg"/><Relationship Id="rId10" Type="http://schemas.openxmlformats.org/officeDocument/2006/relationships/image" Target="../media/image46.jpg"/><Relationship Id="rId12" Type="http://schemas.openxmlformats.org/officeDocument/2006/relationships/image" Target="../media/image32.jpg"/><Relationship Id="rId9" Type="http://schemas.openxmlformats.org/officeDocument/2006/relationships/image" Target="../media/image20.jpg"/><Relationship Id="rId5" Type="http://schemas.openxmlformats.org/officeDocument/2006/relationships/image" Target="../media/image41.jpg"/><Relationship Id="rId6" Type="http://schemas.openxmlformats.org/officeDocument/2006/relationships/image" Target="../media/image14.jpg"/><Relationship Id="rId7" Type="http://schemas.openxmlformats.org/officeDocument/2006/relationships/image" Target="../media/image44.jpg"/><Relationship Id="rId8"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16.png"/><Relationship Id="rId6" Type="http://schemas.openxmlformats.org/officeDocument/2006/relationships/image" Target="../media/image34.png"/><Relationship Id="rId7" Type="http://schemas.openxmlformats.org/officeDocument/2006/relationships/image" Target="../media/image19.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2.jpg"/><Relationship Id="rId5" Type="http://schemas.openxmlformats.org/officeDocument/2006/relationships/image" Target="../media/image33.jpg"/><Relationship Id="rId6" Type="http://schemas.openxmlformats.org/officeDocument/2006/relationships/image" Target="../media/image45.jpg"/><Relationship Id="rId7" Type="http://schemas.openxmlformats.org/officeDocument/2006/relationships/image" Target="../media/image24.jpg"/><Relationship Id="rId8"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37.jpg"/><Relationship Id="rId5" Type="http://schemas.openxmlformats.org/officeDocument/2006/relationships/image" Target="../media/image36.jpg"/><Relationship Id="rId6" Type="http://schemas.openxmlformats.org/officeDocument/2006/relationships/image" Target="../media/image38.jpg"/><Relationship Id="rId7" Type="http://schemas.openxmlformats.org/officeDocument/2006/relationships/image" Target="../media/image30.jpg"/><Relationship Id="rId8"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a:off x="847918" y="2917724"/>
            <a:ext cx="10200600" cy="163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0"/>
              <a:buFont typeface="Arial"/>
              <a:buNone/>
            </a:pPr>
            <a:r>
              <a:rPr b="1" i="0" lang="en-AU" sz="4000" u="none" cap="none" strike="noStrike">
                <a:solidFill>
                  <a:srgbClr val="00C165"/>
                </a:solidFill>
                <a:latin typeface="Arial"/>
                <a:ea typeface="Arial"/>
                <a:cs typeface="Arial"/>
                <a:sym typeface="Arial"/>
              </a:rPr>
              <a:t>LA PARALYSIE CÉRÉBRALE, C’EST QUOI </a:t>
            </a:r>
            <a:r>
              <a:rPr b="1" i="0" lang="en-AU" sz="5400" u="none" cap="none" strike="noStrike">
                <a:solidFill>
                  <a:srgbClr val="00C165"/>
                </a:solidFill>
                <a:latin typeface="Arial"/>
                <a:ea typeface="Arial"/>
                <a:cs typeface="Arial"/>
                <a:sym typeface="Arial"/>
              </a:rPr>
              <a:t>?</a:t>
            </a:r>
            <a:endParaRPr b="1" i="0" sz="5400" u="none" cap="none" strike="noStrike">
              <a:solidFill>
                <a:srgbClr val="00C16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Types de handicaps moteurs</a:t>
            </a:r>
            <a:endParaRPr/>
          </a:p>
        </p:txBody>
      </p:sp>
      <p:pic>
        <p:nvPicPr>
          <p:cNvPr id="147" name="Google Shape;147;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8" name="Google Shape;148;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SPASTIQUE :</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80-90 %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La forme la plus courante de PC. Les muscles sont raides et tendus. Résulte d’une atteinte du cortex moteur. </a:t>
            </a:r>
            <a:endParaRPr b="0" i="0" sz="2200" u="none" cap="none" strike="noStrike">
              <a:solidFill>
                <a:schemeClr val="dk1"/>
              </a:solidFill>
              <a:latin typeface="Arial"/>
              <a:ea typeface="Arial"/>
              <a:cs typeface="Arial"/>
              <a:sym typeface="Arial"/>
            </a:endParaRPr>
          </a:p>
        </p:txBody>
      </p:sp>
      <p:cxnSp>
        <p:nvCxnSpPr>
          <p:cNvPr id="149" name="Google Shape;149;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a:off x="7459581" y="1535153"/>
            <a:ext cx="4266807"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DYSKINÉTIQUE :</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Caractérisée par des mouvements involontaires tels que dystonie, athétose et/ou chorée. Résulte d’une atteinte des noyaux gris centraux (les noyaux centraux du cerveau).</a:t>
            </a:r>
            <a:endParaRPr b="0" i="0" sz="1400" u="none" cap="none" strike="noStrike">
              <a:solidFill>
                <a:schemeClr val="dk1"/>
              </a:solidFill>
              <a:latin typeface="Arial"/>
              <a:ea typeface="Arial"/>
              <a:cs typeface="Arial"/>
              <a:sym typeface="Arial"/>
            </a:endParaRPr>
          </a:p>
        </p:txBody>
      </p:sp>
      <p:cxnSp>
        <p:nvCxnSpPr>
          <p:cNvPr id="151" name="Google Shape;151;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a:off x="7459581" y="3926944"/>
            <a:ext cx="4266807" cy="16927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TYPES MIXTES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Certains enfants atteints de PC présentent deux types de handicaps moteurs, par exemple une spasticité et une dystonie.</a:t>
            </a:r>
            <a:endParaRPr b="0" i="0" sz="1400" u="none" cap="none" strike="noStrike">
              <a:solidFill>
                <a:schemeClr val="dk1"/>
              </a:solidFill>
              <a:latin typeface="Arial"/>
              <a:ea typeface="Arial"/>
              <a:cs typeface="Arial"/>
              <a:sym typeface="Arial"/>
            </a:endParaRPr>
          </a:p>
        </p:txBody>
      </p:sp>
      <p:sp>
        <p:nvSpPr>
          <p:cNvPr id="153" name="Google Shape;153;p9"/>
          <p:cNvSpPr/>
          <p:nvPr/>
        </p:nvSpPr>
        <p:spPr>
          <a:xfrm>
            <a:off x="581574" y="3790458"/>
            <a:ext cx="3302270" cy="26160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ATAXIQUE :</a:t>
            </a:r>
            <a:r>
              <a:rPr b="0" i="0" lang="en-AU" sz="20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5 %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Caractérisée par des mouvements incoordonnés. Perturbe l’équilibre et la perception des repères de profondeur dans l’espace. Résulte d’une atteinte du cervelet. </a:t>
            </a:r>
            <a:endParaRPr b="0" i="0" sz="1400" u="none" cap="none" strike="noStrike">
              <a:solidFill>
                <a:schemeClr val="dk1"/>
              </a:solidFill>
              <a:latin typeface="Arial"/>
              <a:ea typeface="Arial"/>
              <a:cs typeface="Arial"/>
              <a:sym typeface="Arial"/>
            </a:endParaRPr>
          </a:p>
        </p:txBody>
      </p:sp>
      <p:cxnSp>
        <p:nvCxnSpPr>
          <p:cNvPr id="154" name="Google Shape;154;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Parties du corps</a:t>
            </a:r>
            <a:endParaRPr/>
          </a:p>
        </p:txBody>
      </p:sp>
      <p:sp>
        <p:nvSpPr>
          <p:cNvPr id="161" name="Google Shape;161;p10"/>
          <p:cNvSpPr/>
          <p:nvPr/>
        </p:nvSpPr>
        <p:spPr>
          <a:xfrm>
            <a:off x="596224" y="1153500"/>
            <a:ext cx="7881026"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La paralysie cérébrale peut toucher différentes parties du corps.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Par exemple, chez les personnes présentant une </a:t>
            </a:r>
            <a:r>
              <a:rPr b="1" i="0" lang="en-AU" sz="2200" u="none" cap="none" strike="noStrike">
                <a:solidFill>
                  <a:schemeClr val="dk1"/>
                </a:solidFill>
                <a:latin typeface="Arial"/>
                <a:ea typeface="Arial"/>
                <a:cs typeface="Arial"/>
                <a:sym typeface="Arial"/>
              </a:rPr>
              <a:t>spasticité </a:t>
            </a:r>
            <a:r>
              <a:rPr b="0" i="0" lang="en-AU" sz="22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a:off x="1370685" y="3842862"/>
            <a:ext cx="2217627" cy="2408139"/>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4" name="Google Shape;164;p10"/>
          <p:cNvSpPr txBox="1"/>
          <p:nvPr/>
        </p:nvSpPr>
        <p:spPr>
          <a:xfrm>
            <a:off x="662999" y="2160789"/>
            <a:ext cx="3438900"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Tétraplégie/spasticité bilatérale</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400" u="none" cap="none" strike="noStrike">
                <a:solidFill>
                  <a:schemeClr val="dk1"/>
                </a:solidFill>
                <a:latin typeface="Arial"/>
                <a:ea typeface="Arial"/>
                <a:cs typeface="Arial"/>
                <a:sym typeface="Arial"/>
              </a:rPr>
              <a:t>Les deux jambes et les deux bras sont affectés.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400" u="none" cap="none" strike="noStrike">
                <a:solidFill>
                  <a:schemeClr val="dk1"/>
                </a:solidFill>
                <a:latin typeface="Arial"/>
                <a:ea typeface="Arial"/>
                <a:cs typeface="Arial"/>
                <a:sym typeface="Arial"/>
              </a:rPr>
              <a:t>Les muscles du tronc, du visage et de la bouche sont aussi souvent touchés.</a:t>
            </a:r>
            <a:endParaRPr b="0" i="0" sz="1400" u="none" cap="none" strike="noStrike">
              <a:solidFill>
                <a:schemeClr val="dk1"/>
              </a:solidFill>
              <a:latin typeface="Arial"/>
              <a:ea typeface="Arial"/>
              <a:cs typeface="Arial"/>
              <a:sym typeface="Arial"/>
            </a:endParaRPr>
          </a:p>
        </p:txBody>
      </p:sp>
      <p:sp>
        <p:nvSpPr>
          <p:cNvPr id="165" name="Google Shape;165;p10"/>
          <p:cNvSpPr txBox="1"/>
          <p:nvPr/>
        </p:nvSpPr>
        <p:spPr>
          <a:xfrm>
            <a:off x="4483600" y="2172738"/>
            <a:ext cx="3438900" cy="13541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Diplégie/spasticité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bilatérale</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400" u="none" cap="none" strike="noStrike">
                <a:solidFill>
                  <a:schemeClr val="dk1"/>
                </a:solidFill>
                <a:latin typeface="Arial"/>
                <a:ea typeface="Arial"/>
                <a:cs typeface="Arial"/>
                <a:sym typeface="Arial"/>
              </a:rPr>
              <a:t>Les deux jambes sont affectées. Les bras peuvent également être touchés dans une moindre mesure.</a:t>
            </a:r>
            <a:endParaRPr b="0" i="0" sz="1400" u="none" cap="none" strike="noStrike">
              <a:solidFill>
                <a:schemeClr val="dk1"/>
              </a:solidFill>
              <a:latin typeface="Arial"/>
              <a:ea typeface="Arial"/>
              <a:cs typeface="Arial"/>
              <a:sym typeface="Arial"/>
            </a:endParaRPr>
          </a:p>
        </p:txBody>
      </p:sp>
      <p:sp>
        <p:nvSpPr>
          <p:cNvPr id="166" name="Google Shape;166;p10"/>
          <p:cNvSpPr txBox="1"/>
          <p:nvPr/>
        </p:nvSpPr>
        <p:spPr>
          <a:xfrm>
            <a:off x="8151003" y="2160789"/>
            <a:ext cx="3438900"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Hémiplégie/spasticité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unilatérale</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400" u="none" cap="none" strike="noStrike">
                <a:solidFill>
                  <a:schemeClr val="dk1"/>
                </a:solidFill>
                <a:latin typeface="Arial"/>
                <a:ea typeface="Arial"/>
                <a:cs typeface="Arial"/>
                <a:sym typeface="Arial"/>
              </a:rPr>
              <a:t>Un seul côté du corps (un bras et une jambe) est affecté.</a:t>
            </a:r>
            <a:endParaRPr b="0" i="0" sz="1400" u="none" cap="none" strike="noStrike">
              <a:solidFill>
                <a:schemeClr val="dk1"/>
              </a:solidFill>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a:off x="8979929" y="3842863"/>
            <a:ext cx="2005626" cy="2408139"/>
          </a:xfrm>
          <a:prstGeom prst="rect">
            <a:avLst/>
          </a:prstGeom>
          <a:noFill/>
          <a:ln>
            <a:noFill/>
          </a:ln>
        </p:spPr>
      </p:pic>
      <p:sp>
        <p:nvSpPr>
          <p:cNvPr id="168" name="Google Shape;168;p10"/>
          <p:cNvSpPr txBox="1"/>
          <p:nvPr/>
        </p:nvSpPr>
        <p:spPr>
          <a:xfrm>
            <a:off x="1796756" y="3706632"/>
            <a:ext cx="17645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MEMBRES AFFECTÉS</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a:off x="5547266" y="3530431"/>
            <a:ext cx="16917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MEMBRES AFFECTÉS</a:t>
            </a:r>
            <a:endParaRPr b="0" i="0" sz="1400" u="none" cap="none" strike="noStrike">
              <a:solidFill>
                <a:srgbClr val="000000"/>
              </a:solidFill>
              <a:latin typeface="Arial"/>
              <a:ea typeface="Arial"/>
              <a:cs typeface="Arial"/>
              <a:sym typeface="Arial"/>
            </a:endParaRPr>
          </a:p>
        </p:txBody>
      </p:sp>
      <p:sp>
        <p:nvSpPr>
          <p:cNvPr id="170" name="Google Shape;170;p10"/>
          <p:cNvSpPr txBox="1"/>
          <p:nvPr/>
        </p:nvSpPr>
        <p:spPr>
          <a:xfrm>
            <a:off x="9300411" y="3545083"/>
            <a:ext cx="165859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MEMBRES AFFECTÉS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Fonction motrice globale</a:t>
            </a:r>
            <a:endParaRPr/>
          </a:p>
        </p:txBody>
      </p:sp>
      <p:sp>
        <p:nvSpPr>
          <p:cNvPr id="177" name="Google Shape;177;p11"/>
          <p:cNvSpPr/>
          <p:nvPr/>
        </p:nvSpPr>
        <p:spPr>
          <a:xfrm>
            <a:off x="513347" y="1122057"/>
            <a:ext cx="9573626"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La fonction motrice globale des enfants et des jeunes gens paralysés cérébraux peut être classée en 5 niveaux différents grâce à un outil appelé Système de classification de la fonction motrice globale étendu et revu ou GMFCS – E &amp; R (</a:t>
            </a:r>
            <a:r>
              <a:rPr b="0" i="1" lang="en-AU" sz="1800" u="none" cap="none" strike="noStrike">
                <a:solidFill>
                  <a:schemeClr val="dk1"/>
                </a:solidFill>
                <a:latin typeface="Arial"/>
                <a:ea typeface="Arial"/>
                <a:cs typeface="Arial"/>
                <a:sym typeface="Arial"/>
              </a:rPr>
              <a:t>Gross Motor Function Classification System - Expanded and Revised</a:t>
            </a:r>
            <a:r>
              <a:rPr b="0" i="0" lang="en-AU" sz="1800" u="none" cap="none" strike="noStrike">
                <a:solidFill>
                  <a:schemeClr val="dk1"/>
                </a:solidFill>
                <a:latin typeface="Arial"/>
                <a:ea typeface="Arial"/>
                <a:cs typeface="Arial"/>
                <a:sym typeface="Arial"/>
              </a:rPr>
              <a:t>), disponible auprès de CanChild au Canada.</a:t>
            </a:r>
            <a:endParaRPr b="0" i="0" sz="1800" u="none" cap="none" strike="noStrike">
              <a:solidFill>
                <a:schemeClr val="dk1"/>
              </a:solidFill>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3" name="Google Shape;183;p11"/>
          <p:cNvSpPr txBox="1"/>
          <p:nvPr/>
        </p:nvSpPr>
        <p:spPr>
          <a:xfrm>
            <a:off x="1249680"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 Niveau I</a:t>
            </a:r>
            <a:endParaRPr b="0" i="0" sz="1400" u="none" cap="none" strike="noStrike">
              <a:solidFill>
                <a:schemeClr val="dk1"/>
              </a:solidFill>
              <a:latin typeface="Arial"/>
              <a:ea typeface="Arial"/>
              <a:cs typeface="Arial"/>
              <a:sym typeface="Arial"/>
            </a:endParaRPr>
          </a:p>
        </p:txBody>
      </p:sp>
      <p:sp>
        <p:nvSpPr>
          <p:cNvPr id="184" name="Google Shape;184;p11"/>
          <p:cNvSpPr txBox="1"/>
          <p:nvPr/>
        </p:nvSpPr>
        <p:spPr>
          <a:xfrm>
            <a:off x="4414853"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 Niveau II</a:t>
            </a:r>
            <a:endParaRPr b="0" i="0" sz="1400" u="none" cap="none" strike="noStrike">
              <a:solidFill>
                <a:schemeClr val="dk1"/>
              </a:solidFill>
              <a:latin typeface="Arial"/>
              <a:ea typeface="Arial"/>
              <a:cs typeface="Arial"/>
              <a:sym typeface="Arial"/>
            </a:endParaRPr>
          </a:p>
        </p:txBody>
      </p:sp>
      <p:sp>
        <p:nvSpPr>
          <p:cNvPr id="185" name="Google Shape;185;p11"/>
          <p:cNvSpPr txBox="1"/>
          <p:nvPr/>
        </p:nvSpPr>
        <p:spPr>
          <a:xfrm>
            <a:off x="7616046" y="3756379"/>
            <a:ext cx="18519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 Niveau III</a:t>
            </a:r>
            <a:endParaRPr b="0" i="0" sz="1400" u="none" cap="none" strike="noStrike">
              <a:solidFill>
                <a:schemeClr val="dk1"/>
              </a:solidFill>
              <a:latin typeface="Arial"/>
              <a:ea typeface="Arial"/>
              <a:cs typeface="Arial"/>
              <a:sym typeface="Arial"/>
            </a:endParaRPr>
          </a:p>
        </p:txBody>
      </p:sp>
      <p:sp>
        <p:nvSpPr>
          <p:cNvPr id="186" name="Google Shape;186;p11"/>
          <p:cNvSpPr txBox="1"/>
          <p:nvPr/>
        </p:nvSpPr>
        <p:spPr>
          <a:xfrm>
            <a:off x="1998128" y="5936458"/>
            <a:ext cx="2363034"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 Niveau IV</a:t>
            </a:r>
            <a:endParaRPr b="0" i="0" sz="1400" u="none" cap="none" strike="noStrike">
              <a:solidFill>
                <a:schemeClr val="dk1"/>
              </a:solidFill>
              <a:latin typeface="Arial"/>
              <a:ea typeface="Arial"/>
              <a:cs typeface="Arial"/>
              <a:sym typeface="Arial"/>
            </a:endParaRPr>
          </a:p>
        </p:txBody>
      </p:sp>
      <p:sp>
        <p:nvSpPr>
          <p:cNvPr id="187" name="Google Shape;187;p11"/>
          <p:cNvSpPr txBox="1"/>
          <p:nvPr/>
        </p:nvSpPr>
        <p:spPr>
          <a:xfrm>
            <a:off x="6280727" y="5936458"/>
            <a:ext cx="2363034"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 Niveau V</a:t>
            </a:r>
            <a:endParaRPr b="0" i="0" sz="1400" u="none" cap="none" strike="noStrike">
              <a:solidFill>
                <a:schemeClr val="dk1"/>
              </a:solidFill>
              <a:latin typeface="Arial"/>
              <a:ea typeface="Arial"/>
              <a:cs typeface="Arial"/>
              <a:sym typeface="Arial"/>
            </a:endParaRPr>
          </a:p>
        </p:txBody>
      </p:sp>
      <p:sp>
        <p:nvSpPr>
          <p:cNvPr id="188" name="Google Shape;188;p11"/>
          <p:cNvSpPr/>
          <p:nvPr/>
        </p:nvSpPr>
        <p:spPr>
          <a:xfrm>
            <a:off x="10242000" y="5230127"/>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Illustrations GMFCS 6-12 : © Bill Reid, Kate Willoughby, Adrienne Harvey et Kerr Graham, The Royal Children’s Hôpital Melbourne.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Habileté manuelle</a:t>
            </a:r>
            <a:endParaRPr/>
          </a:p>
        </p:txBody>
      </p:sp>
      <p:pic>
        <p:nvPicPr>
          <p:cNvPr id="195" name="Google Shape;195;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9" name="Google Shape;199;p12"/>
          <p:cNvSpPr/>
          <p:nvPr/>
        </p:nvSpPr>
        <p:spPr>
          <a:xfrm>
            <a:off x="513347" y="1298999"/>
            <a:ext cx="89355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Au moins deux tiers des enfants atteints de paralysie cérébrale auront des difficultés pour effectuer des mouvements avec un bras, ou les deux. Presque chaque activité quotidienne peut être perturbée.</a:t>
            </a:r>
            <a:endParaRPr b="0" i="0" sz="2000" u="none" cap="none" strike="noStrike">
              <a:solidFill>
                <a:schemeClr val="dk1"/>
              </a:solidFill>
              <a:latin typeface="Arial"/>
              <a:ea typeface="Arial"/>
              <a:cs typeface="Arial"/>
              <a:sym typeface="Arial"/>
            </a:endParaRPr>
          </a:p>
        </p:txBody>
      </p:sp>
      <p:sp>
        <p:nvSpPr>
          <p:cNvPr id="200" name="Google Shape;200;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Manger</a:t>
            </a:r>
            <a:endParaRPr b="0" i="0" sz="1400" u="none" cap="none" strike="noStrike">
              <a:solidFill>
                <a:schemeClr val="dk1"/>
              </a:solidFill>
              <a:latin typeface="Arial"/>
              <a:ea typeface="Arial"/>
              <a:cs typeface="Arial"/>
              <a:sym typeface="Arial"/>
            </a:endParaRPr>
          </a:p>
        </p:txBody>
      </p:sp>
      <p:sp>
        <p:nvSpPr>
          <p:cNvPr id="201" name="Google Shape;201;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Se vêtir</a:t>
            </a:r>
            <a:endParaRPr b="0" i="0" sz="1400" u="none" cap="none" strike="noStrike">
              <a:solidFill>
                <a:schemeClr val="dk1"/>
              </a:solidFill>
              <a:latin typeface="Arial"/>
              <a:ea typeface="Arial"/>
              <a:cs typeface="Arial"/>
              <a:sym typeface="Arial"/>
            </a:endParaRPr>
          </a:p>
        </p:txBody>
      </p:sp>
      <p:sp>
        <p:nvSpPr>
          <p:cNvPr id="202" name="Google Shape;202;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Écrire</a:t>
            </a:r>
            <a:endParaRPr b="0" i="0" sz="1400" u="none" cap="none" strike="noStrike">
              <a:solidFill>
                <a:schemeClr val="dk1"/>
              </a:solidFill>
              <a:latin typeface="Arial"/>
              <a:ea typeface="Arial"/>
              <a:cs typeface="Arial"/>
              <a:sym typeface="Arial"/>
            </a:endParaRPr>
          </a:p>
        </p:txBody>
      </p:sp>
      <p:sp>
        <p:nvSpPr>
          <p:cNvPr id="203" name="Google Shape;203;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Attraper un ballon</a:t>
            </a:r>
            <a:endParaRPr b="0" i="0" sz="1400" u="none" cap="none" strike="noStrike">
              <a:solidFill>
                <a:schemeClr val="dk1"/>
              </a:solidFill>
              <a:latin typeface="Arial"/>
              <a:ea typeface="Arial"/>
              <a:cs typeface="Arial"/>
              <a:sym typeface="Arial"/>
            </a:endParaRPr>
          </a:p>
        </p:txBody>
      </p:sp>
      <p:sp>
        <p:nvSpPr>
          <p:cNvPr id="204" name="Google Shape;204;p12"/>
          <p:cNvSpPr/>
          <p:nvPr/>
        </p:nvSpPr>
        <p:spPr>
          <a:xfrm>
            <a:off x="589546" y="5108999"/>
            <a:ext cx="9278354"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800" u="none" cap="none" strike="noStrike">
                <a:solidFill>
                  <a:schemeClr val="dk1"/>
                </a:solidFill>
                <a:latin typeface="Arial"/>
                <a:ea typeface="Arial"/>
                <a:cs typeface="Arial"/>
                <a:sym typeface="Arial"/>
              </a:rPr>
              <a:t>Chez les enfants paralysés cérébraux âgés de 4 à 18 ans, l’habileté à manipuler des objets dans le cadre des activités quotidiennes peut être classée en 5 niveaux grâce à un outil appelé Système de classification des habiletés manuelles (MACS - </a:t>
            </a:r>
            <a:r>
              <a:rPr b="0" i="1" lang="en-AU" sz="1800" u="none" cap="none" strike="noStrike">
                <a:solidFill>
                  <a:schemeClr val="dk1"/>
                </a:solidFill>
                <a:latin typeface="Arial"/>
                <a:ea typeface="Arial"/>
                <a:cs typeface="Arial"/>
                <a:sym typeface="Arial"/>
              </a:rPr>
              <a:t>Manual Ability Classification System</a:t>
            </a:r>
            <a:r>
              <a:rPr b="0" i="0" lang="en-AU" sz="1800" u="none" cap="none" strike="noStrike">
                <a:solidFill>
                  <a:schemeClr val="dk1"/>
                </a:solidFill>
                <a:latin typeface="Arial"/>
                <a:ea typeface="Arial"/>
                <a:cs typeface="Arial"/>
                <a:sym typeface="Arial"/>
              </a:rPr>
              <a:t>). Pour plus d’informations, consulter www.macs.nu/index.php</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Troubles associés</a:t>
            </a:r>
            <a:endParaRPr/>
          </a:p>
        </p:txBody>
      </p:sp>
      <p:sp>
        <p:nvSpPr>
          <p:cNvPr id="211" name="Google Shape;211;p13"/>
          <p:cNvSpPr/>
          <p:nvPr/>
        </p:nvSpPr>
        <p:spPr>
          <a:xfrm>
            <a:off x="513347" y="1123616"/>
            <a:ext cx="8935453"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Les enfants atteints de PC peuvent également présenter d’autres troubles physiques et cognitifs.</a:t>
            </a:r>
            <a:endParaRPr b="0" i="0" sz="2000" u="none" cap="none" strike="noStrike">
              <a:solidFill>
                <a:schemeClr val="dk1"/>
              </a:solidFill>
              <a:latin typeface="Arial"/>
              <a:ea typeface="Arial"/>
              <a:cs typeface="Arial"/>
              <a:sym typeface="Arial"/>
            </a:endParaRPr>
          </a:p>
        </p:txBody>
      </p:sp>
      <p:graphicFrame>
        <p:nvGraphicFramePr>
          <p:cNvPr id="212" name="Google Shape;212;p13"/>
          <p:cNvGraphicFramePr/>
          <p:nvPr/>
        </p:nvGraphicFramePr>
        <p:xfrm>
          <a:off x="449343" y="1868038"/>
          <a:ext cx="3000000" cy="3000000"/>
        </p:xfrm>
        <a:graphic>
          <a:graphicData uri="http://schemas.openxmlformats.org/drawingml/2006/table">
            <a:tbl>
              <a:tblPr bandRow="1" firstRow="1">
                <a:noFill/>
                <a:tableStyleId>{6E3588A4-A188-4AFF-9E52-669452A834FA}</a:tableStyleId>
              </a:tblPr>
              <a:tblGrid>
                <a:gridCol w="2188150"/>
                <a:gridCol w="2188150"/>
                <a:gridCol w="2188150"/>
                <a:gridCol w="2188150"/>
                <a:gridCol w="2464875"/>
              </a:tblGrid>
              <a:tr h="10521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0" i="0" lang="en-AU" sz="2300" u="none" cap="none" strike="noStrike">
                          <a:latin typeface="Arial"/>
                          <a:ea typeface="Arial"/>
                          <a:cs typeface="Arial"/>
                          <a:sym typeface="Arial"/>
                        </a:rPr>
                        <a:t>1 sur </a:t>
                      </a:r>
                      <a:r>
                        <a:rPr lang="en-AU" sz="2300">
                          <a:latin typeface="Arial"/>
                          <a:ea typeface="Arial"/>
                          <a:cs typeface="Arial"/>
                          <a:sym typeface="Arial"/>
                        </a:rPr>
                        <a:t>3</a:t>
                      </a:r>
                      <a:r>
                        <a:rPr b="0" i="0" lang="en-AU" sz="2300" u="none" cap="none" strike="noStrike">
                          <a:latin typeface="Arial"/>
                          <a:ea typeface="Arial"/>
                          <a:cs typeface="Arial"/>
                          <a:sym typeface="Arial"/>
                        </a:rPr>
                        <a:t> </a:t>
                      </a:r>
                      <a:br>
                        <a:rPr lang="en-AU" sz="1700" u="none" cap="none" strike="noStrike"/>
                      </a:br>
                      <a:r>
                        <a:rPr b="0" i="0" lang="en-AU" sz="1500" u="none" cap="none" strike="noStrike"/>
                        <a:t>est incapable de marcher</a:t>
                      </a:r>
                      <a:endParaRPr sz="17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4 </a:t>
                      </a:r>
                      <a:br>
                        <a:rPr b="1" lang="en-AU" sz="2300" u="none" cap="none" strike="noStrike">
                          <a:latin typeface="Arial"/>
                          <a:ea typeface="Arial"/>
                          <a:cs typeface="Arial"/>
                          <a:sym typeface="Arial"/>
                        </a:rPr>
                      </a:br>
                      <a:r>
                        <a:rPr b="0" i="0" lang="en-AU" sz="1500" u="none" cap="none" strike="noStrike"/>
                        <a:t> est incapable de parler</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3 sur 4 </a:t>
                      </a:r>
                      <a:br>
                        <a:rPr b="1" lang="en-AU" sz="2300" u="none" cap="none" strike="noStrike">
                          <a:latin typeface="Arial"/>
                          <a:ea typeface="Arial"/>
                          <a:cs typeface="Arial"/>
                          <a:sym typeface="Arial"/>
                        </a:rPr>
                      </a:br>
                      <a:r>
                        <a:rPr b="0" i="0" lang="en-AU" sz="1500" u="none" cap="none" strike="noStrike"/>
                        <a:t>éprouvent des douleurs</a:t>
                      </a:r>
                      <a:endParaRPr sz="15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4 </a:t>
                      </a:r>
                      <a:br>
                        <a:rPr b="1" lang="en-AU" sz="2300" u="none" cap="none" strike="noStrike">
                          <a:latin typeface="Arial"/>
                          <a:ea typeface="Arial"/>
                          <a:cs typeface="Arial"/>
                          <a:sym typeface="Arial"/>
                        </a:rPr>
                      </a:br>
                      <a:r>
                        <a:rPr b="0" i="0" lang="en-AU" sz="1500" u="none" cap="none" strike="noStrike"/>
                        <a:t>est épileptique</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4 </a:t>
                      </a:r>
                      <a:br>
                        <a:rPr b="1" lang="en-AU" sz="2300" u="none" cap="none" strike="noStrike">
                          <a:latin typeface="Arial"/>
                          <a:ea typeface="Arial"/>
                          <a:cs typeface="Arial"/>
                          <a:sym typeface="Arial"/>
                        </a:rPr>
                      </a:br>
                      <a:r>
                        <a:rPr b="0" i="0" lang="en-AU" sz="1500" u="none" cap="none" strike="noStrike"/>
                        <a:t>présente des troubles du comportement</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0000">
                <a:tc>
                  <a:txBody>
                    <a:bodyPr/>
                    <a:lstStyle/>
                    <a:p>
                      <a:pPr indent="0" lvl="0" marL="0" marR="0" rtl="0" algn="ctr">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1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269775">
                <a:tc>
                  <a:txBody>
                    <a:bodyPr/>
                    <a:lstStyle/>
                    <a:p>
                      <a:pPr indent="0" lvl="0" marL="0" marR="0" rtl="0" algn="l">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0" i="0" lang="en-AU" sz="2300" u="none" cap="none" strike="noStrike">
                          <a:latin typeface="Arial"/>
                          <a:ea typeface="Arial"/>
                          <a:cs typeface="Arial"/>
                          <a:sym typeface="Arial"/>
                        </a:rPr>
                        <a:t>1 sur 2 </a:t>
                      </a:r>
                      <a:br>
                        <a:rPr lang="en-AU" sz="1700" u="none" cap="none" strike="noStrike"/>
                      </a:br>
                      <a:r>
                        <a:rPr b="0" i="0" lang="en-AU" sz="1500" u="none" cap="none" strike="noStrike"/>
                        <a:t>présente une déficience intellectuelle</a:t>
                      </a:r>
                      <a:endParaRPr sz="15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10 </a:t>
                      </a:r>
                      <a:br>
                        <a:rPr lang="en-AU" sz="1700" u="none" cap="none" strike="noStrike"/>
                      </a:br>
                      <a:r>
                        <a:rPr b="0" i="0" lang="en-AU" sz="1500" u="none" cap="none" strike="noStrike"/>
                        <a:t>présente des troubles graves de la vision</a:t>
                      </a:r>
                      <a:endParaRPr sz="17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4 </a:t>
                      </a:r>
                      <a:br>
                        <a:rPr b="1" lang="en-AU" sz="2300" u="none" cap="none" strike="noStrike">
                          <a:latin typeface="Arial"/>
                          <a:ea typeface="Arial"/>
                          <a:cs typeface="Arial"/>
                          <a:sym typeface="Arial"/>
                        </a:rPr>
                      </a:br>
                      <a:r>
                        <a:rPr b="0" i="0" lang="en-AU" sz="1500" u="none" cap="none" strike="noStrike"/>
                        <a:t>souffre d’incontinence urinaire</a:t>
                      </a:r>
                      <a:endParaRPr sz="15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5 </a:t>
                      </a:r>
                      <a:br>
                        <a:rPr b="1" lang="en-AU" sz="2300" u="none" cap="none" strike="noStrike">
                          <a:latin typeface="Arial"/>
                          <a:ea typeface="Arial"/>
                          <a:cs typeface="Arial"/>
                          <a:sym typeface="Arial"/>
                        </a:rPr>
                      </a:br>
                      <a:r>
                        <a:rPr b="0" i="0" lang="en-AU" sz="1500" u="none" cap="none" strike="noStrike"/>
                        <a:t>présente des troubles du sommeil</a:t>
                      </a:r>
                      <a:endParaRPr sz="15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0" i="0" lang="en-AU" sz="2300" u="none" cap="none" strike="noStrike">
                          <a:latin typeface="Arial"/>
                          <a:ea typeface="Arial"/>
                          <a:cs typeface="Arial"/>
                          <a:sym typeface="Arial"/>
                        </a:rPr>
                        <a:t>1 sur 5 </a:t>
                      </a:r>
                      <a:br>
                        <a:rPr b="1" lang="en-AU" sz="2300" u="none" cap="none" strike="noStrike">
                          <a:latin typeface="Arial"/>
                          <a:ea typeface="Arial"/>
                          <a:cs typeface="Arial"/>
                          <a:sym typeface="Arial"/>
                        </a:rPr>
                      </a:br>
                      <a:r>
                        <a:rPr b="0" i="0" lang="en-AU" sz="1500" u="none" cap="none" strike="noStrike"/>
                        <a:t>a des difficultés à contrôler ses sécrétions salivaires</a:t>
                      </a:r>
                      <a:br>
                        <a:rPr lang="en-AU" sz="1500" u="none" cap="none" strike="noStrike"/>
                      </a:br>
                      <a:endParaRPr sz="15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3" name="Google Shape;213;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949717" y="40813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148908" y="409206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15072" y="409206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552899" y="411183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870041" y="40813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343964" y="0"/>
            <a:ext cx="8800036"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Point de mire : le développement de l’enfant</a:t>
            </a:r>
            <a:endParaRPr/>
          </a:p>
        </p:txBody>
      </p:sp>
      <p:sp>
        <p:nvSpPr>
          <p:cNvPr id="229" name="Google Shape;229;p14"/>
          <p:cNvSpPr/>
          <p:nvPr/>
        </p:nvSpPr>
        <p:spPr>
          <a:xfrm>
            <a:off x="504950" y="1171241"/>
            <a:ext cx="7705871"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800" u="none" cap="none" strike="noStrike">
                <a:solidFill>
                  <a:schemeClr val="dk1"/>
                </a:solidFill>
                <a:latin typeface="Arial"/>
                <a:ea typeface="Arial"/>
                <a:cs typeface="Arial"/>
                <a:sym typeface="Arial"/>
              </a:rPr>
              <a:t>Les mots en « F » qui illustrent les six domaines principaux du développement de l’enfant et sont d’une importance vitale pour tous les enfants atteints de PC. </a:t>
            </a:r>
            <a:endParaRPr b="0" i="0" sz="1800" u="none" cap="none" strike="noStrike">
              <a:solidFill>
                <a:srgbClr val="000000"/>
              </a:solidFill>
              <a:latin typeface="Arial"/>
              <a:ea typeface="Arial"/>
              <a:cs typeface="Arial"/>
              <a:sym typeface="Arial"/>
            </a:endParaRPr>
          </a:p>
        </p:txBody>
      </p:sp>
      <p:sp>
        <p:nvSpPr>
          <p:cNvPr id="230" name="Google Shape;230;p14"/>
          <p:cNvSpPr/>
          <p:nvPr/>
        </p:nvSpPr>
        <p:spPr>
          <a:xfrm>
            <a:off x="5799931" y="5903336"/>
            <a:ext cx="616711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Pour plus d’informations, consulter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218072" y="421364"/>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sz="4000" u="none"/>
              <a:t>Considérations sur le traitement</a:t>
            </a:r>
            <a:endParaRPr sz="4000"/>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{6E3588A4-A188-4AFF-9E52-669452A834FA}</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DOULEUR</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3 sur 4 :</a:t>
                      </a:r>
                      <a:r>
                        <a:rPr b="0" i="0" lang="en-AU" sz="1800" u="none" cap="none" strike="noStrike"/>
                        <a:t> traiter pour prévenir les troubles du comportement et du sommeil</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4" name="Google Shape;244;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5" name="Google Shape;245;p15"/>
          <p:cNvGraphicFramePr/>
          <p:nvPr/>
        </p:nvGraphicFramePr>
        <p:xfrm>
          <a:off x="693390" y="3138962"/>
          <a:ext cx="3000000" cy="3000000"/>
        </p:xfrm>
        <a:graphic>
          <a:graphicData uri="http://schemas.openxmlformats.org/drawingml/2006/table">
            <a:tbl>
              <a:tblPr bandRow="1" firstRow="1">
                <a:noFill/>
                <a:tableStyleId>{6E3588A4-A188-4AFF-9E52-669452A834FA}</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000" u="none" cap="none" strike="noStrike"/>
                        <a:t>DÉFICIENCE INTELLECTUELLE</a:t>
                      </a:r>
                      <a:endParaRPr b="1" sz="2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2 :</a:t>
                      </a:r>
                      <a:r>
                        <a:rPr b="0" i="0" lang="en-AU" sz="1800" u="none" cap="none" strike="noStrike"/>
                        <a:t> pronostic moins favorable concernant la marche, la continence et l’apprentissage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712244" y="4552934"/>
          <a:ext cx="3000000" cy="3000000"/>
        </p:xfrm>
        <a:graphic>
          <a:graphicData uri="http://schemas.openxmlformats.org/drawingml/2006/table">
            <a:tbl>
              <a:tblPr bandRow="1" firstRow="1">
                <a:noFill/>
                <a:tableStyleId>{6E3588A4-A188-4AFF-9E52-669452A834FA}</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INCAPACITÉ DE MARCHER</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4 :</a:t>
                      </a:r>
                      <a:r>
                        <a:rPr b="0" i="0" lang="en-AU" sz="1800" u="none" cap="none" strike="noStrike"/>
                        <a:t> la capacité de s’asseoir seul à 2 ans est prédictive de la marche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7" name="Google Shape;247;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8" name="Google Shape;248;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9" name="Google Shape;249;p15"/>
          <p:cNvGraphicFramePr/>
          <p:nvPr/>
        </p:nvGraphicFramePr>
        <p:xfrm>
          <a:off x="6266206" y="1702150"/>
          <a:ext cx="3000000" cy="3000000"/>
        </p:xfrm>
        <a:graphic>
          <a:graphicData uri="http://schemas.openxmlformats.org/drawingml/2006/table">
            <a:tbl>
              <a:tblPr bandRow="1" firstRow="1">
                <a:noFill/>
                <a:tableStyleId>{6E3588A4-A188-4AFF-9E52-669452A834FA}</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LUXATION DE LA HANCHE</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3 :</a:t>
                      </a:r>
                      <a:r>
                        <a:rPr b="0" i="0" lang="en-AU" sz="1800" u="none" cap="none" strike="noStrike"/>
                        <a:t> suivi radiologique de la hanche tous les 6 à 12 mois</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56779" y="3138962"/>
          <a:ext cx="3000000" cy="3000000"/>
        </p:xfrm>
        <a:graphic>
          <a:graphicData uri="http://schemas.openxmlformats.org/drawingml/2006/table">
            <a:tbl>
              <a:tblPr bandRow="1" firstRow="1">
                <a:noFill/>
                <a:tableStyleId>{6E3588A4-A188-4AFF-9E52-669452A834FA}</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INCAPACITÉ DE PARLER</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4 :</a:t>
                      </a:r>
                      <a:r>
                        <a:rPr b="0" i="0" lang="en-AU" sz="1800" u="none" cap="none" strike="noStrike"/>
                        <a:t> stimuler précocement la parole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75633" y="4552934"/>
          <a:ext cx="3000000" cy="3000000"/>
        </p:xfrm>
        <a:graphic>
          <a:graphicData uri="http://schemas.openxmlformats.org/drawingml/2006/table">
            <a:tbl>
              <a:tblPr bandRow="1" firstRow="1">
                <a:noFill/>
                <a:tableStyleId>{6E3588A4-A188-4AFF-9E52-669452A834FA}</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ÉPILEPSIE</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4 :</a:t>
                      </a:r>
                      <a:r>
                        <a:rPr b="0" i="0" lang="en-AU" sz="1800" u="none" cap="none" strike="noStrike"/>
                        <a:t> les crises épileptiques disparaîtront dans 10 à 20 % des cas</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2" name="Google Shape;252;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4" name="Google Shape;254;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sz="4000" u="none"/>
              <a:t>Considérations sur le traitement (suite)</a:t>
            </a:r>
            <a:endParaRPr sz="4000"/>
          </a:p>
        </p:txBody>
      </p:sp>
      <p:graphicFrame>
        <p:nvGraphicFramePr>
          <p:cNvPr id="261" name="Google Shape;261;p16"/>
          <p:cNvGraphicFramePr/>
          <p:nvPr/>
        </p:nvGraphicFramePr>
        <p:xfrm>
          <a:off x="702817" y="1702150"/>
          <a:ext cx="3000000" cy="3000000"/>
        </p:xfrm>
        <a:graphic>
          <a:graphicData uri="http://schemas.openxmlformats.org/drawingml/2006/table">
            <a:tbl>
              <a:tblPr bandRow="1" firstRow="1">
                <a:noFill/>
                <a:tableStyleId>{6E3588A4-A188-4AFF-9E52-669452A834FA}</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000" u="none" cap="none" strike="noStrike"/>
                        <a:t>TROUBLES DU COMPORTEMENT </a:t>
                      </a:r>
                      <a:endParaRPr b="1" sz="2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4 :</a:t>
                      </a:r>
                      <a:r>
                        <a:rPr b="0" i="0" lang="en-AU" sz="1800" u="none" cap="none" strike="noStrike"/>
                        <a:t> traiter précocement et s’assurer que la douleur est bien prise en charge</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93390" y="3138962"/>
          <a:ext cx="3000000" cy="3000000"/>
        </p:xfrm>
        <a:graphic>
          <a:graphicData uri="http://schemas.openxmlformats.org/drawingml/2006/table">
            <a:tbl>
              <a:tblPr bandRow="1" firstRow="1">
                <a:noFill/>
                <a:tableStyleId>{6E3588A4-A188-4AFF-9E52-669452A834FA}</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INCONTINENCE URINAIRE</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4 :</a:t>
                      </a:r>
                      <a:r>
                        <a:rPr b="0" i="0" lang="en-AU" sz="1800" u="none" cap="none" strike="noStrike"/>
                        <a:t> procéder à des examens et accorder plus de temps</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712244" y="4552934"/>
          <a:ext cx="3000000" cy="3000000"/>
        </p:xfrm>
        <a:graphic>
          <a:graphicData uri="http://schemas.openxmlformats.org/drawingml/2006/table">
            <a:tbl>
              <a:tblPr bandRow="1" firstRow="1">
                <a:noFill/>
                <a:tableStyleId>{6E3588A4-A188-4AFF-9E52-669452A834FA}</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TROUBLES DU SOMMEIL</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5 :</a:t>
                      </a:r>
                      <a:r>
                        <a:rPr b="0" i="0" lang="en-AU" sz="1800" u="none" cap="none" strike="noStrike"/>
                        <a:t> procéder à des examens et s’assurer que la douleur est bien prise en charge</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66206" y="1702150"/>
          <a:ext cx="3000000" cy="3000000"/>
        </p:xfrm>
        <a:graphic>
          <a:graphicData uri="http://schemas.openxmlformats.org/drawingml/2006/table">
            <a:tbl>
              <a:tblPr bandRow="1" firstRow="1">
                <a:noFill/>
                <a:tableStyleId>{6E3588A4-A188-4AFF-9E52-669452A834FA}</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CÉCITÉ</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10 :</a:t>
                      </a:r>
                      <a:r>
                        <a:rPr b="0" i="0" lang="en-AU" sz="1800" u="none" cap="none" strike="noStrike"/>
                        <a:t> évaluer précocement et adapter le traitement</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56778" y="3138962"/>
          <a:ext cx="3000000" cy="3000000"/>
        </p:xfrm>
        <a:graphic>
          <a:graphicData uri="http://schemas.openxmlformats.org/drawingml/2006/table">
            <a:tbl>
              <a:tblPr bandRow="1" firstRow="1">
                <a:noFill/>
                <a:tableStyleId>{6E3588A4-A188-4AFF-9E52-669452A834FA}</a:tableStyleId>
              </a:tblPr>
              <a:tblGrid>
                <a:gridCol w="1291200"/>
                <a:gridCol w="39506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000" u="none" cap="none" strike="noStrike"/>
                        <a:t>ALIMENTATION PARENTÉRALE </a:t>
                      </a:r>
                      <a:endParaRPr b="1" sz="20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15 :</a:t>
                      </a:r>
                      <a:r>
                        <a:rPr b="0" i="0" lang="en-AU" sz="1800" u="none" cap="none" strike="noStrike"/>
                        <a:t> évaluer la capacité de déglutir sans risque et surveiller la croissance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75633" y="4552934"/>
          <a:ext cx="3000000" cy="3000000"/>
        </p:xfrm>
        <a:graphic>
          <a:graphicData uri="http://schemas.openxmlformats.org/drawingml/2006/table">
            <a:tbl>
              <a:tblPr bandRow="1" firstRow="1">
                <a:noFill/>
                <a:tableStyleId>{6E3588A4-A188-4AFF-9E52-669452A834FA}</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i="0" lang="en-AU" sz="2400" u="none" cap="none" strike="noStrike"/>
                        <a:t>SURDITÉ</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i="0" lang="en-AU" sz="1800" u="none" cap="none" strike="noStrike"/>
                        <a:t>1 sur 25 :</a:t>
                      </a:r>
                      <a:r>
                        <a:rPr b="0" i="0" lang="en-AU" sz="1800" u="none" cap="none" strike="noStrike"/>
                        <a:t> évaluer précocement et adapter le traitement</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7" name="Google Shape;267;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8" name="Google Shape;268;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9" name="Google Shape;269;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0" name="Google Shape;270;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1" name="Google Shape;271;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2" name="Google Shape;272;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Le futur</a:t>
            </a:r>
            <a:endParaRPr b="0"/>
          </a:p>
        </p:txBody>
      </p:sp>
      <p:sp>
        <p:nvSpPr>
          <p:cNvPr id="279" name="Google Shape;279;p17"/>
          <p:cNvSpPr txBox="1"/>
          <p:nvPr/>
        </p:nvSpPr>
        <p:spPr>
          <a:xfrm>
            <a:off x="4368911" y="1029021"/>
            <a:ext cx="7309742" cy="50091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000" u="none" cap="none" strike="noStrike">
                <a:solidFill>
                  <a:schemeClr val="dk1"/>
                </a:solidFill>
                <a:latin typeface="Arial"/>
                <a:ea typeface="Arial"/>
                <a:cs typeface="Arial"/>
                <a:sym typeface="Arial"/>
              </a:rPr>
              <a:t>Avec l’appui des parents, des familles, des communautés, des gouvernements et des professionnels de santé</a:t>
            </a:r>
            <a:r>
              <a:rPr b="0" i="0" lang="en-AU" sz="2000" u="none" cap="none" strike="noStrike">
                <a:solidFill>
                  <a:schemeClr val="dk1"/>
                </a:solidFill>
                <a:latin typeface="Arial"/>
                <a:ea typeface="Arial"/>
                <a:cs typeface="Arial"/>
                <a:sym typeface="Arial"/>
              </a:rPr>
              <a:t>,</a:t>
            </a:r>
            <a:r>
              <a:rPr b="1" i="0" lang="en-AU" sz="2000" u="none" cap="none" strike="noStrike">
                <a:solidFill>
                  <a:schemeClr val="dk1"/>
                </a:solidFill>
                <a:latin typeface="Arial"/>
                <a:ea typeface="Arial"/>
                <a:cs typeface="Arial"/>
                <a:sym typeface="Arial"/>
              </a:rPr>
              <a:t> </a:t>
            </a:r>
            <a:r>
              <a:rPr b="0" i="0" lang="en-AU" sz="2000" u="none" cap="none" strike="noStrike">
                <a:solidFill>
                  <a:schemeClr val="dk1"/>
                </a:solidFill>
                <a:latin typeface="Arial"/>
                <a:ea typeface="Arial"/>
                <a:cs typeface="Arial"/>
                <a:sym typeface="Arial"/>
              </a:rPr>
              <a:t>les enfants paralysés cérébraux mèneront une vie saine et pleine, sans discrimination.</a:t>
            </a:r>
            <a:endParaRPr b="0" i="0" sz="20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000" u="none" cap="none" strike="noStrike">
                <a:solidFill>
                  <a:schemeClr val="dk1"/>
                </a:solidFill>
                <a:latin typeface="Arial"/>
                <a:ea typeface="Arial"/>
                <a:cs typeface="Arial"/>
                <a:sym typeface="Arial"/>
              </a:rPr>
              <a:t>Le futur s’annonce brillant </a:t>
            </a:r>
            <a:r>
              <a:rPr b="0" i="0" lang="en-AU" sz="2000" u="none" cap="none" strike="noStrike">
                <a:solidFill>
                  <a:schemeClr val="dk1"/>
                </a:solidFill>
                <a:latin typeface="Arial"/>
                <a:ea typeface="Arial"/>
                <a:cs typeface="Arial"/>
                <a:sym typeface="Arial"/>
              </a:rPr>
              <a:t>grâce aux efforts de collaboration internationaux en matière de recherche, pratique, éducation, technologie et actions sociales par et pour les personnes atteintes de PC.</a:t>
            </a:r>
            <a:endParaRPr b="0" i="0" sz="20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000" u="none" cap="none" strike="noStrike">
                <a:solidFill>
                  <a:schemeClr val="dk1"/>
                </a:solidFill>
                <a:latin typeface="Arial"/>
                <a:ea typeface="Arial"/>
                <a:cs typeface="Arial"/>
                <a:sym typeface="Arial"/>
              </a:rPr>
              <a:t>Participez à la Journée mondiale de la paralysie cérébrale </a:t>
            </a:r>
            <a:r>
              <a:rPr b="0" i="0" lang="en-AU" sz="2000" u="none" cap="none" strike="noStrike">
                <a:solidFill>
                  <a:schemeClr val="dk1"/>
                </a:solidFill>
                <a:latin typeface="Arial"/>
                <a:ea typeface="Arial"/>
                <a:cs typeface="Arial"/>
                <a:sym typeface="Arial"/>
              </a:rPr>
              <a:t>et rejoignez cette communauté mondiale pour améliorer la vie des personnes atteintes de PC du monde entier.</a:t>
            </a:r>
            <a:endParaRPr b="0" i="0" sz="2000" u="none" cap="none" strike="noStrike">
              <a:solidFill>
                <a:schemeClr val="dk1"/>
              </a:solidFill>
              <a:latin typeface="Arial"/>
              <a:ea typeface="Arial"/>
              <a:cs typeface="Arial"/>
              <a:sym typeface="Arial"/>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JOURNÉE MONDIALE DE LA PARALYSIE CÉRÉBRALE 6 OCTOBRE</a:t>
            </a:r>
            <a:endParaRPr b="0" i="0" sz="1400" u="none" cap="none" strike="noStrike">
              <a:solidFill>
                <a:srgbClr val="00C165"/>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pic>
        <p:nvPicPr>
          <p:cNvPr id="280" name="Google Shape;280;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b="0" i="1" lang="en-AU" sz="1600" u="none"/>
              <a:t>Australian Cerebral Palsy Register Report 2013</a:t>
            </a:r>
            <a:r>
              <a:rPr b="0" i="0" lang="en-AU" sz="1600" u="none"/>
              <a:t> www.cpregister.com</a:t>
            </a:r>
            <a:endParaRPr/>
          </a:p>
          <a:p>
            <a:pPr indent="-228600" lvl="0" marL="228600" rtl="0" algn="l">
              <a:lnSpc>
                <a:spcPct val="90000"/>
              </a:lnSpc>
              <a:spcBef>
                <a:spcPts val="1000"/>
              </a:spcBef>
              <a:spcAft>
                <a:spcPts val="0"/>
              </a:spcAft>
              <a:buSzPts val="1600"/>
              <a:buChar char="•"/>
            </a:pPr>
            <a:r>
              <a:rPr b="0" i="0" lang="en-AU" sz="1600" u="none"/>
              <a:t>Eliasson, A.-C., Krumlinde-Sundholm, L., Rösblad, B., Beckung, E., Arner, M., Öhrvall, A.-M., &amp; Rosenbaum, P. (2007). The manual ability classification system (MACS) for children with cerebral palsy: Scale development and evidence of validity and reliability. </a:t>
            </a:r>
            <a:r>
              <a:rPr b="0" i="1" lang="en-AU" sz="1600" u="none"/>
              <a:t>Developmental Medicine &amp; Child Neurology</a:t>
            </a:r>
            <a:r>
              <a:rPr b="0" i="0" lang="en-AU" sz="1600" u="none"/>
              <a:t>, </a:t>
            </a:r>
            <a:r>
              <a:rPr b="0" i="1" lang="en-AU" sz="1600" u="none"/>
              <a:t>48</a:t>
            </a:r>
            <a:r>
              <a:rPr b="0" i="0" lang="en-AU" sz="1600" u="none"/>
              <a:t>(7), 549–554. doi:10.1111/j.1469-8749.2006.tb01313.x</a:t>
            </a:r>
            <a:endParaRPr/>
          </a:p>
          <a:p>
            <a:pPr indent="-228600" lvl="0" marL="228600" rtl="0" algn="l">
              <a:lnSpc>
                <a:spcPct val="90000"/>
              </a:lnSpc>
              <a:spcBef>
                <a:spcPts val="1000"/>
              </a:spcBef>
              <a:spcAft>
                <a:spcPts val="0"/>
              </a:spcAft>
              <a:buSzPts val="1600"/>
              <a:buChar char="•"/>
            </a:pPr>
            <a:r>
              <a:rPr b="0" i="0" lang="en-AU" sz="1600" u="none"/>
              <a:t>Novak, I. (2014). Evidence-based diagnosis, health care, and rehabilitation for children with cerebral palsy. </a:t>
            </a:r>
            <a:r>
              <a:rPr b="0" i="1" lang="en-AU" sz="1600" u="none"/>
              <a:t>Journal of Child Neurology</a:t>
            </a:r>
            <a:r>
              <a:rPr b="0" i="0" lang="en-AU" sz="1600" u="none"/>
              <a:t>, </a:t>
            </a:r>
            <a:r>
              <a:rPr b="0" i="1" lang="en-AU" sz="1600" u="none"/>
              <a:t>29</a:t>
            </a:r>
            <a:r>
              <a:rPr b="0" i="0" lang="en-AU" sz="1600" u="none"/>
              <a:t>(8), 1141–1156. doi:10.1177/0883073814535503</a:t>
            </a:r>
            <a:endParaRPr/>
          </a:p>
          <a:p>
            <a:pPr indent="-228600" lvl="0" marL="228600" rtl="0" algn="l">
              <a:lnSpc>
                <a:spcPct val="90000"/>
              </a:lnSpc>
              <a:spcBef>
                <a:spcPts val="1000"/>
              </a:spcBef>
              <a:spcAft>
                <a:spcPts val="0"/>
              </a:spcAft>
              <a:buSzPts val="1600"/>
              <a:buChar char="•"/>
            </a:pPr>
            <a:r>
              <a:rPr b="0" i="0" lang="en-AU" sz="1600" u="none"/>
              <a:t>Novak, I., Hines, M., Goldsmith, S., &amp; Barclay, R. (2012). Clinical Prognostic messages from a systematic review on cerebral palsy. </a:t>
            </a:r>
            <a:r>
              <a:rPr b="0" i="1" lang="en-AU" sz="1600" u="none"/>
              <a:t>PEDIATRICS</a:t>
            </a:r>
            <a:r>
              <a:rPr b="0" i="0" lang="en-AU" sz="1600" u="none"/>
              <a:t>, </a:t>
            </a:r>
            <a:r>
              <a:rPr b="0" i="1" lang="en-AU" sz="1600" u="none"/>
              <a:t>130</a:t>
            </a:r>
            <a:r>
              <a:rPr b="0" i="0" lang="en-AU" sz="1600" u="none"/>
              <a:t>(5), e1285–e1312. doi:10.1542/peds.2012-0924</a:t>
            </a:r>
            <a:endParaRPr/>
          </a:p>
          <a:p>
            <a:pPr indent="-228600" lvl="0" marL="228600" rtl="0" algn="l">
              <a:lnSpc>
                <a:spcPct val="90000"/>
              </a:lnSpc>
              <a:spcBef>
                <a:spcPts val="1000"/>
              </a:spcBef>
              <a:spcAft>
                <a:spcPts val="0"/>
              </a:spcAft>
              <a:buSzPts val="1600"/>
              <a:buChar char="•"/>
            </a:pPr>
            <a:r>
              <a:rPr b="0" i="0" lang="en-AU" sz="1600" u="none"/>
              <a:t>McIntyre, S., Morgan, C., Walker, K., &amp; Novak, I. (2011). Cerebral palsy-don’t delay. </a:t>
            </a:r>
            <a:r>
              <a:rPr b="0" i="1" lang="en-AU" sz="1600" u="none"/>
              <a:t>Developmental Disabilities Research Reviews</a:t>
            </a:r>
            <a:r>
              <a:rPr b="0" i="0" lang="en-AU" sz="1600" u="none"/>
              <a:t>, </a:t>
            </a:r>
            <a:r>
              <a:rPr b="0" i="1" lang="en-AU" sz="1600" u="none"/>
              <a:t>17</a:t>
            </a:r>
            <a:r>
              <a:rPr b="0" i="0" lang="en-AU" sz="1600" u="none"/>
              <a:t>(2), 114–129. doi:10.1002/ddrr.1106</a:t>
            </a:r>
            <a:endParaRPr/>
          </a:p>
          <a:p>
            <a:pPr indent="-228600" lvl="0" marL="228600" rtl="0" algn="l">
              <a:lnSpc>
                <a:spcPct val="90000"/>
              </a:lnSpc>
              <a:spcBef>
                <a:spcPts val="1000"/>
              </a:spcBef>
              <a:spcAft>
                <a:spcPts val="0"/>
              </a:spcAft>
              <a:buSzPts val="1600"/>
              <a:buChar char="•"/>
            </a:pPr>
            <a:r>
              <a:rPr b="0" i="0" lang="en-AU" sz="1600" u="none"/>
              <a:t>Palisano, R., Rosenbaum, P., Walter, S., Russell, D., Wood, E., &amp; Galuppi, B. (2008). Development and reliability of a system to classify gross motor function in children with cerebral palsy. </a:t>
            </a:r>
            <a:r>
              <a:rPr b="0" i="1" lang="en-AU" sz="1600" u="none"/>
              <a:t>Developmental Medicine &amp; Child Neurology</a:t>
            </a:r>
            <a:r>
              <a:rPr b="0" i="0" lang="en-AU" sz="1600" u="none"/>
              <a:t>, </a:t>
            </a:r>
            <a:r>
              <a:rPr b="0" i="1" lang="en-AU" sz="1600" u="none"/>
              <a:t>39</a:t>
            </a:r>
            <a:r>
              <a:rPr b="0" i="0" lang="en-AU" sz="1600" u="none"/>
              <a:t>(4), 214–223. doi:10.1111/j.1469-8749.1997.tb07414.x  www.canchild.ca. </a:t>
            </a:r>
            <a:endParaRPr/>
          </a:p>
          <a:p>
            <a:pPr indent="-228600" lvl="0" marL="228600" rtl="0" algn="l">
              <a:lnSpc>
                <a:spcPct val="90000"/>
              </a:lnSpc>
              <a:spcBef>
                <a:spcPts val="1000"/>
              </a:spcBef>
              <a:spcAft>
                <a:spcPts val="0"/>
              </a:spcAft>
              <a:buSzPts val="1600"/>
              <a:buChar char="•"/>
            </a:pPr>
            <a:r>
              <a:rPr b="0" i="1" lang="en-AU" sz="1600" u="none"/>
              <a:t>Report of the Australian Cerebral Palsy Register, Birth Years 1993-2009</a:t>
            </a:r>
            <a:r>
              <a:rPr b="0" i="0" lang="en-AU" sz="1600" u="none"/>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7" name="Google Shape;287;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u="none"/>
              <a:t>Références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Aujourd’hui…</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Faits en bref sur la paralysie cérébrale (PC)</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Définition</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Causes de la PC</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Facteurs de risque</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Diagnostic</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Types de handicaps moteurs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Parties du corps affectées par la PC</a:t>
            </a:r>
            <a:endParaRPr b="0" i="0" sz="2800" u="none" cap="none" strike="noStrike">
              <a:solidFill>
                <a:schemeClr val="dk1"/>
              </a:solidFill>
              <a:latin typeface="Arial"/>
              <a:ea typeface="Arial"/>
              <a:cs typeface="Arial"/>
              <a:sym typeface="Arial"/>
            </a:endParaRPr>
          </a:p>
        </p:txBody>
      </p:sp>
      <p:sp>
        <p:nvSpPr>
          <p:cNvPr id="50" name="Google Shape;50;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Le contenu de cette présentation est fourni à titre indicatif uniquement. Il n’est pas destiné à tenir lieu de conseils professionnels, et ne doit pas être considéré comme un substitut aux consultations auprès de professionnels qualifiés aptes à déterminer vos besoins individuels. Ce contenu est protégé par un droit d’auteur dans le cadre de la Journée mondiale de la paralysie cérébrale. Vous pouvez utiliser le contenu de cette présentation à des fins privées ou non commerciales uniquement. </a:t>
            </a:r>
            <a:endParaRPr b="0" i="1" sz="1700" u="none" cap="none" strike="noStrike">
              <a:solidFill>
                <a:schemeClr val="dk1"/>
              </a:solidFill>
              <a:latin typeface="Arial"/>
              <a:ea typeface="Arial"/>
              <a:cs typeface="Arial"/>
              <a:sym typeface="Arial"/>
            </a:endParaRPr>
          </a:p>
        </p:txBody>
      </p:sp>
      <p:sp>
        <p:nvSpPr>
          <p:cNvPr id="51" name="Google Shape;51;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Fonction motrice globale</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Habileté manuelle</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Troubles associés</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Traitements factuels</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Le futur</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Références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659497"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b="0" i="0" lang="en-AU" sz="1800" u="none"/>
              <a:t>La PC représente </a:t>
            </a:r>
            <a:r>
              <a:rPr b="1" i="0" lang="en-AU" sz="1800" u="none"/>
              <a:t>le type le plus commun de handicap moteur </a:t>
            </a:r>
            <a:r>
              <a:rPr b="0" i="0" lang="en-AU" sz="1800" u="none"/>
              <a:t>chez les enfants.</a:t>
            </a:r>
            <a:endParaRPr sz="1800"/>
          </a:p>
          <a:p>
            <a:pPr indent="-228600" lvl="0" marL="228600" rtl="0" algn="l">
              <a:lnSpc>
                <a:spcPct val="100000"/>
              </a:lnSpc>
              <a:spcBef>
                <a:spcPts val="1200"/>
              </a:spcBef>
              <a:spcAft>
                <a:spcPts val="0"/>
              </a:spcAft>
              <a:buSzPts val="2200"/>
              <a:buChar char="•"/>
            </a:pPr>
            <a:r>
              <a:rPr b="0" i="0" lang="en-AU" sz="1800" u="none"/>
              <a:t>Environ </a:t>
            </a:r>
            <a:r>
              <a:rPr b="1" i="0" lang="en-AU" sz="1800" u="none"/>
              <a:t>1 naissance vivante sur 700 </a:t>
            </a:r>
            <a:r>
              <a:rPr b="0" i="0" lang="en-AU" sz="1800" u="none"/>
              <a:t>est touchée par la PC dans les pays à haut revenu</a:t>
            </a:r>
            <a:endParaRPr sz="1800"/>
          </a:p>
          <a:p>
            <a:pPr indent="-228600" lvl="0" marL="228600" rtl="0" algn="l">
              <a:lnSpc>
                <a:spcPct val="100000"/>
              </a:lnSpc>
              <a:spcBef>
                <a:spcPts val="1200"/>
              </a:spcBef>
              <a:spcAft>
                <a:spcPts val="0"/>
              </a:spcAft>
              <a:buSzPts val="2200"/>
              <a:buChar char="•"/>
            </a:pPr>
            <a:r>
              <a:rPr b="0" i="0" lang="en-AU" sz="1800" u="none"/>
              <a:t>Elle est causée par une lésion du cerveau en développement du bébé, qui se produit le plus souvent </a:t>
            </a:r>
            <a:r>
              <a:rPr b="1" i="0" lang="en-AU" sz="1800" u="none"/>
              <a:t>avant la naissance</a:t>
            </a:r>
            <a:r>
              <a:rPr b="0" i="0" lang="en-AU" sz="1800" u="none"/>
              <a:t>.</a:t>
            </a:r>
            <a:endParaRPr sz="1800"/>
          </a:p>
          <a:p>
            <a:pPr indent="-228600" lvl="0" marL="228600" rtl="0" algn="l">
              <a:lnSpc>
                <a:spcPct val="100000"/>
              </a:lnSpc>
              <a:spcBef>
                <a:spcPts val="1200"/>
              </a:spcBef>
              <a:spcAft>
                <a:spcPts val="0"/>
              </a:spcAft>
              <a:buSzPts val="2200"/>
              <a:buChar char="•"/>
            </a:pPr>
            <a:r>
              <a:rPr b="0" i="0" lang="en-AU" sz="1800" u="none"/>
              <a:t>Les </a:t>
            </a:r>
            <a:r>
              <a:rPr b="1" i="0" lang="en-AU" sz="1800" u="none"/>
              <a:t>causes en sont multiples </a:t>
            </a:r>
            <a:r>
              <a:rPr b="0" i="0" lang="en-AU" sz="1800" u="none"/>
              <a:t>et les chercheurs peuvent identifier un certain nombre de </a:t>
            </a:r>
            <a:r>
              <a:rPr b="1" i="0" lang="en-AU" sz="1800" u="none"/>
              <a:t>facteurs </a:t>
            </a:r>
            <a:r>
              <a:rPr i="0" lang="en-AU" sz="1800" u="none"/>
              <a:t>susceptibles d’entraîner </a:t>
            </a:r>
            <a:r>
              <a:rPr b="0" i="0" lang="en-AU" sz="1800" u="none"/>
              <a:t>la lésion cérébrale</a:t>
            </a:r>
            <a:endParaRPr b="1" sz="1800"/>
          </a:p>
          <a:p>
            <a:pPr indent="-228600" lvl="0" marL="228600" rtl="0" algn="l">
              <a:lnSpc>
                <a:spcPct val="100000"/>
              </a:lnSpc>
              <a:spcBef>
                <a:spcPts val="1200"/>
              </a:spcBef>
              <a:spcAft>
                <a:spcPts val="0"/>
              </a:spcAft>
              <a:buSzPts val="2200"/>
              <a:buChar char="•"/>
            </a:pPr>
            <a:r>
              <a:rPr b="0" i="0" lang="en-AU" sz="1800" u="none"/>
              <a:t>Un </a:t>
            </a:r>
            <a:r>
              <a:rPr b="1" i="0" lang="en-AU" sz="1800" u="none"/>
              <a:t>diagnostic</a:t>
            </a:r>
            <a:r>
              <a:rPr b="0" i="0" lang="en-AU" sz="1800" u="none"/>
              <a:t> de « haut risque de PC » peut maintenant être établi chez les bébés de trois mois</a:t>
            </a:r>
            <a:endParaRPr sz="1800"/>
          </a:p>
          <a:p>
            <a:pPr indent="-228600" lvl="0" marL="228600" rtl="0" algn="l">
              <a:lnSpc>
                <a:spcPct val="100000"/>
              </a:lnSpc>
              <a:spcBef>
                <a:spcPts val="1200"/>
              </a:spcBef>
              <a:spcAft>
                <a:spcPts val="0"/>
              </a:spcAft>
              <a:buSzPts val="2200"/>
              <a:buChar char="•"/>
            </a:pPr>
            <a:r>
              <a:rPr b="0" i="0" lang="en-AU" sz="1800" u="none"/>
              <a:t>De nombreuses </a:t>
            </a:r>
            <a:r>
              <a:rPr b="1" i="0" lang="en-AU" sz="1800" u="none"/>
              <a:t>interventions fondées sur des preuves </a:t>
            </a:r>
            <a:r>
              <a:rPr b="0" i="0" lang="en-AU" sz="1800" u="none"/>
              <a:t>ont été mises en œuvre dans la prise en charge de la PC, et de nouvelles lignes directrices cliniques internationales seront bientôt disponibles.</a:t>
            </a:r>
            <a:endParaRPr sz="1800"/>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Faits en bref</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492784"/>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i="0" lang="en-AU" sz="2000" u="none"/>
              <a:t>La paralysie cérébrale (PC) est un handicap moteur qui affecte les mouvements et la posture.</a:t>
            </a:r>
            <a:endParaRPr sz="2000"/>
          </a:p>
          <a:p>
            <a:pPr indent="-228600" lvl="0" marL="228600" rtl="0" algn="l">
              <a:lnSpc>
                <a:spcPct val="90000"/>
              </a:lnSpc>
              <a:spcBef>
                <a:spcPts val="1600"/>
              </a:spcBef>
              <a:spcAft>
                <a:spcPts val="0"/>
              </a:spcAft>
              <a:buSzPts val="2200"/>
              <a:buChar char="•"/>
            </a:pPr>
            <a:r>
              <a:rPr b="0" i="0" lang="en-AU" sz="2000" u="none"/>
              <a:t>La PC est une expression générique qui englobe un groupe de troubles affectant les mouvements d’une personne.</a:t>
            </a:r>
            <a:endParaRPr sz="2000"/>
          </a:p>
          <a:p>
            <a:pPr indent="-228600" lvl="0" marL="228600" rtl="0" algn="l">
              <a:lnSpc>
                <a:spcPct val="90000"/>
              </a:lnSpc>
              <a:spcBef>
                <a:spcPts val="1600"/>
              </a:spcBef>
              <a:spcAft>
                <a:spcPts val="0"/>
              </a:spcAft>
              <a:buSzPts val="2200"/>
              <a:buChar char="•"/>
            </a:pPr>
            <a:r>
              <a:rPr b="0" i="0" lang="en-AU" sz="2000" u="none"/>
              <a:t>La PC est due à des dommages sur le cerveau en développement du bébé avant, pendant ou après la naissance.</a:t>
            </a:r>
            <a:endParaRPr sz="2000"/>
          </a:p>
          <a:p>
            <a:pPr indent="-228600" lvl="0" marL="228600" rtl="0" algn="l">
              <a:lnSpc>
                <a:spcPct val="90000"/>
              </a:lnSpc>
              <a:spcBef>
                <a:spcPts val="1600"/>
              </a:spcBef>
              <a:spcAft>
                <a:spcPts val="0"/>
              </a:spcAft>
              <a:buSzPts val="2200"/>
              <a:buChar char="•"/>
            </a:pPr>
            <a:r>
              <a:rPr b="0" i="0" lang="en-AU" sz="2000" u="none"/>
              <a:t>La PC touche les personnes de différentes façons. Elle peut affecter les mouvements du corps ainsi que le contrôle, la coordination et le tonus des muscles, les réflexes, la posture et l’équilibre. </a:t>
            </a:r>
            <a:endParaRPr sz="2000"/>
          </a:p>
          <a:p>
            <a:pPr indent="-228600" lvl="0" marL="228600" rtl="0" algn="l">
              <a:lnSpc>
                <a:spcPct val="90000"/>
              </a:lnSpc>
              <a:spcBef>
                <a:spcPts val="1600"/>
              </a:spcBef>
              <a:spcAft>
                <a:spcPts val="0"/>
              </a:spcAft>
              <a:buSzPts val="2200"/>
              <a:buChar char="•"/>
            </a:pPr>
            <a:r>
              <a:rPr b="0" i="0" lang="en-AU" sz="2000" u="none"/>
              <a:t>Bien que la PC soit un handicap permanent tout au long de la vie, certains signes de paralysie cérébrale peuvent s’améliorer ou s’aggraver au fil du temps.</a:t>
            </a:r>
            <a:endParaRPr sz="2000"/>
          </a:p>
          <a:p>
            <a:pPr indent="-228600" lvl="0" marL="228600" rtl="0" algn="l">
              <a:lnSpc>
                <a:spcPct val="90000"/>
              </a:lnSpc>
              <a:spcBef>
                <a:spcPts val="1600"/>
              </a:spcBef>
              <a:spcAft>
                <a:spcPts val="0"/>
              </a:spcAft>
              <a:buSzPts val="2200"/>
              <a:buChar char="•"/>
            </a:pPr>
            <a:r>
              <a:rPr b="0" i="0" lang="en-AU" sz="2000" u="none"/>
              <a:t>Les personnes atteintes de PC peuvent également présenter des troubles de la vision, de l’ouïe, de la parole, d’apprentissage, une épilepsie et une déficience intellectuelle.</a:t>
            </a:r>
            <a:endParaRPr sz="2000"/>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Paralysie cérébrale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56708" y="1334253"/>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i="0" lang="en-AU" sz="2000" u="none"/>
              <a:t>La paralysie cérébrale (PC) est la conséquence d’une combinaison d’événements </a:t>
            </a:r>
            <a:r>
              <a:rPr i="0" lang="en-AU" sz="2000" u="none"/>
              <a:t>survenus </a:t>
            </a:r>
            <a:r>
              <a:rPr b="0" i="0" lang="en-AU" sz="2000" u="none"/>
              <a:t>avant, pendant ou après la naissance et susceptibles d’entraîner une lésion du cerveau en développement d’un bébé.</a:t>
            </a:r>
            <a:endParaRPr sz="2000"/>
          </a:p>
          <a:p>
            <a:pPr indent="-228600" lvl="0" marL="228600" rtl="0" algn="l">
              <a:lnSpc>
                <a:spcPct val="90000"/>
              </a:lnSpc>
              <a:spcBef>
                <a:spcPts val="1600"/>
              </a:spcBef>
              <a:spcAft>
                <a:spcPts val="0"/>
              </a:spcAft>
              <a:buSzPts val="2200"/>
              <a:buChar char="•"/>
            </a:pPr>
            <a:r>
              <a:rPr b="0" i="0" lang="en-AU" sz="2000" u="none"/>
              <a:t>Les causes de la PC sont multiples – un ensemble de « voies causales », c’est-à-dire, une séquence d’événements qui se combinent pour provoquer ou accélérer la survenue d’une lésion du cerveau en développement.</a:t>
            </a:r>
            <a:endParaRPr sz="2000"/>
          </a:p>
          <a:p>
            <a:pPr indent="-228600" lvl="0" marL="228600" rtl="0" algn="l">
              <a:lnSpc>
                <a:spcPct val="90000"/>
              </a:lnSpc>
              <a:spcBef>
                <a:spcPts val="1600"/>
              </a:spcBef>
              <a:spcAft>
                <a:spcPts val="0"/>
              </a:spcAft>
              <a:buSzPts val="2200"/>
              <a:buChar char="•"/>
            </a:pPr>
            <a:r>
              <a:rPr b="0" i="0" lang="en-AU" sz="2000" u="none"/>
              <a:t>Environ 45 % des enfants chez qui une PC a été diagnostiquée sont nés prématurément.</a:t>
            </a:r>
            <a:endParaRPr sz="2000"/>
          </a:p>
          <a:p>
            <a:pPr indent="-228600" lvl="0" marL="228600" rtl="0" algn="l">
              <a:lnSpc>
                <a:spcPct val="90000"/>
              </a:lnSpc>
              <a:spcBef>
                <a:spcPts val="1600"/>
              </a:spcBef>
              <a:spcAft>
                <a:spcPts val="0"/>
              </a:spcAft>
              <a:buSzPts val="2200"/>
              <a:buChar char="•"/>
            </a:pPr>
            <a:r>
              <a:rPr b="0" i="0" lang="en-AU" sz="2000" u="none"/>
              <a:t>Chez la plupart des bébés paralysés cérébraux nés à terme, la cause de la maladie demeure inconnue.</a:t>
            </a:r>
            <a:endParaRPr sz="2000"/>
          </a:p>
          <a:p>
            <a:pPr indent="-228600" lvl="0" marL="228600" rtl="0" algn="l">
              <a:lnSpc>
                <a:spcPct val="90000"/>
              </a:lnSpc>
              <a:spcBef>
                <a:spcPts val="1600"/>
              </a:spcBef>
              <a:spcAft>
                <a:spcPts val="0"/>
              </a:spcAft>
              <a:buSzPts val="2200"/>
              <a:buChar char="•"/>
            </a:pPr>
            <a:r>
              <a:rPr b="0" i="0" lang="en-AU" sz="2000" u="none"/>
              <a:t>Seul un petit pourcentage de PC résulte de complications au moment de l’accouchement (par exemple, une asphyxie ou un manque d’apport d’oxygène).</a:t>
            </a:r>
            <a:endParaRPr sz="2000"/>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Causes de paralysie cérébrale</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0" i="0" lang="en-AU" sz="2400" u="none"/>
              <a:t>Les facteurs de risque ne provoquent pas nécessairement la PC. Toutefois, la présence de certains facteurs de risque </a:t>
            </a:r>
            <a:br>
              <a:rPr lang="en-AU" sz="2400"/>
            </a:br>
            <a:r>
              <a:rPr b="0" i="0" lang="en-AU" sz="2400" u="none"/>
              <a:t>peut accroître le risque de naissance d’un enfant paralysé cérébral.</a:t>
            </a:r>
            <a:endParaRPr/>
          </a:p>
          <a:p>
            <a:pPr indent="0" lvl="0" marL="0" rtl="0" algn="l">
              <a:lnSpc>
                <a:spcPct val="90000"/>
              </a:lnSpc>
              <a:spcBef>
                <a:spcPts val="1000"/>
              </a:spcBef>
              <a:spcAft>
                <a:spcPts val="0"/>
              </a:spcAft>
              <a:buSzPts val="2000"/>
              <a:buNone/>
            </a:pPr>
            <a:br>
              <a:rPr lang="en-AU" sz="2000"/>
            </a:br>
            <a:r>
              <a:rPr b="0" i="0" lang="en-AU" sz="2000" u="none"/>
              <a:t>Plusieurs facteurs de risque de paralysie cérébrale ont été identifiés, notamment :</a:t>
            </a:r>
            <a:endParaRPr/>
          </a:p>
          <a:p>
            <a:pPr indent="-228600" lvl="0" marL="228600" rtl="0" algn="l">
              <a:lnSpc>
                <a:spcPct val="90000"/>
              </a:lnSpc>
              <a:spcBef>
                <a:spcPts val="1000"/>
              </a:spcBef>
              <a:spcAft>
                <a:spcPts val="0"/>
              </a:spcAft>
              <a:buSzPts val="1800"/>
              <a:buChar char="•"/>
            </a:pPr>
            <a:r>
              <a:rPr b="0" i="0" lang="en-AU" sz="1800" u="none"/>
              <a:t>naissance prématurée (moins de 37 semaines)</a:t>
            </a:r>
            <a:endParaRPr/>
          </a:p>
          <a:p>
            <a:pPr indent="-228600" lvl="0" marL="228600" rtl="0" algn="l">
              <a:lnSpc>
                <a:spcPct val="90000"/>
              </a:lnSpc>
              <a:spcBef>
                <a:spcPts val="1000"/>
              </a:spcBef>
              <a:spcAft>
                <a:spcPts val="0"/>
              </a:spcAft>
              <a:buSzPts val="1800"/>
              <a:buChar char="•"/>
            </a:pPr>
            <a:r>
              <a:rPr b="0" i="0" lang="en-AU" sz="1800" u="none"/>
              <a:t>petit poids à la naissance (insuffisant pour l’âge gestationnel)</a:t>
            </a:r>
            <a:endParaRPr/>
          </a:p>
          <a:p>
            <a:pPr indent="-228600" lvl="0" marL="228600" rtl="0" algn="l">
              <a:lnSpc>
                <a:spcPct val="90000"/>
              </a:lnSpc>
              <a:spcBef>
                <a:spcPts val="1000"/>
              </a:spcBef>
              <a:spcAft>
                <a:spcPts val="0"/>
              </a:spcAft>
              <a:buSzPts val="1800"/>
              <a:buChar char="•"/>
            </a:pPr>
            <a:r>
              <a:rPr b="0" i="0" lang="en-AU" sz="1800" u="none"/>
              <a:t>troubles de la coagulation (thrombophilie)</a:t>
            </a:r>
            <a:endParaRPr/>
          </a:p>
          <a:p>
            <a:pPr indent="-228600" lvl="0" marL="228600" rtl="0" algn="l">
              <a:lnSpc>
                <a:spcPct val="90000"/>
              </a:lnSpc>
              <a:spcBef>
                <a:spcPts val="1000"/>
              </a:spcBef>
              <a:spcAft>
                <a:spcPts val="0"/>
              </a:spcAft>
              <a:buSzPts val="1800"/>
              <a:buChar char="•"/>
            </a:pPr>
            <a:r>
              <a:rPr b="0" i="0" lang="en-AU" sz="1800" u="none"/>
              <a:t>problème au niveau du placenta qui prive le fœtus de l’oxygène et des nutriments nécessaires à son développement</a:t>
            </a:r>
            <a:endParaRPr/>
          </a:p>
          <a:p>
            <a:pPr indent="-228600" lvl="0" marL="228600" rtl="0" algn="l">
              <a:lnSpc>
                <a:spcPct val="90000"/>
              </a:lnSpc>
              <a:spcBef>
                <a:spcPts val="1000"/>
              </a:spcBef>
              <a:spcAft>
                <a:spcPts val="0"/>
              </a:spcAft>
              <a:buSzPts val="1800"/>
              <a:buChar char="•"/>
            </a:pPr>
            <a:r>
              <a:rPr b="0" i="0" lang="en-AU" sz="1800" u="none"/>
              <a:t>infection bactérienne ou virale de la mère, du fœtus ou du bébé qui porte directement ou indirectement atteinte au système nerveux central du nourrisson</a:t>
            </a:r>
            <a:endParaRPr/>
          </a:p>
          <a:p>
            <a:pPr indent="-228600" lvl="0" marL="228600" rtl="0" algn="l">
              <a:lnSpc>
                <a:spcPct val="90000"/>
              </a:lnSpc>
              <a:spcBef>
                <a:spcPts val="1000"/>
              </a:spcBef>
              <a:spcAft>
                <a:spcPts val="0"/>
              </a:spcAft>
              <a:buSzPts val="1800"/>
              <a:buChar char="•"/>
            </a:pPr>
            <a:r>
              <a:rPr b="0" i="0" lang="en-AU" sz="1800" u="none"/>
              <a:t>manque d’oxygène prolongé pendant la grossesse ou au moment de l’accouchement, ou une un ictère (jaunisse) grave peu de temps après la naissance</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Facteurs de risque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169901"/>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i="0" lang="en-AU" sz="2400" u="none"/>
              <a:t>Actuellement, il est parfois possible de poser un diagnostic précoce de la PC et les interventions peuvent donc commencer </a:t>
            </a:r>
            <a:br>
              <a:rPr b="1" lang="en-AU" sz="2400"/>
            </a:br>
            <a:r>
              <a:rPr b="1" i="0" lang="en-AU" sz="2400" u="none"/>
              <a:t>très rapidement. </a:t>
            </a:r>
            <a:br>
              <a:rPr b="1" lang="en-AU" sz="2400"/>
            </a:br>
            <a:br>
              <a:rPr b="1" lang="en-AU" sz="1100"/>
            </a:br>
            <a:r>
              <a:rPr b="0" i="0" lang="en-AU" sz="2000" u="none"/>
              <a:t>Les bébés à haut risque de paralysie cérébrale peuvent être identifiés dès l’âge de 3 à 5 mois.</a:t>
            </a:r>
            <a:endParaRPr/>
          </a:p>
          <a:p>
            <a:pPr indent="0" lvl="0" marL="0" rtl="0" algn="l">
              <a:lnSpc>
                <a:spcPct val="110000"/>
              </a:lnSpc>
              <a:spcBef>
                <a:spcPts val="1600"/>
              </a:spcBef>
              <a:spcAft>
                <a:spcPts val="0"/>
              </a:spcAft>
              <a:buSzPts val="2000"/>
              <a:buNone/>
            </a:pPr>
            <a:r>
              <a:rPr b="0" i="0" lang="en-AU" sz="2000" u="none"/>
              <a:t>Les outils les plus sensibles sont :</a:t>
            </a:r>
            <a:endParaRPr/>
          </a:p>
          <a:p>
            <a:pPr indent="-228600" lvl="0" marL="228600" rtl="0" algn="l">
              <a:lnSpc>
                <a:spcPct val="110000"/>
              </a:lnSpc>
              <a:spcBef>
                <a:spcPts val="600"/>
              </a:spcBef>
              <a:spcAft>
                <a:spcPts val="0"/>
              </a:spcAft>
              <a:buSzPts val="2000"/>
              <a:buChar char="•"/>
            </a:pPr>
            <a:r>
              <a:rPr b="0" i="0" lang="en-AU" sz="2000" u="none"/>
              <a:t>Évaluation des mouvements généraux (GMs) des bébés de moins de 20 semaines (âge corrigé) - prédictibilité de 95 %</a:t>
            </a:r>
            <a:endParaRPr/>
          </a:p>
          <a:p>
            <a:pPr indent="-228600" lvl="0" marL="228600" rtl="0" algn="l">
              <a:lnSpc>
                <a:spcPct val="110000"/>
              </a:lnSpc>
              <a:spcBef>
                <a:spcPts val="600"/>
              </a:spcBef>
              <a:spcAft>
                <a:spcPts val="0"/>
              </a:spcAft>
              <a:buSzPts val="2000"/>
              <a:buChar char="•"/>
            </a:pPr>
            <a:r>
              <a:rPr b="0" i="0" lang="en-AU" sz="2000" u="none"/>
              <a:t>Imagerie cérébrale</a:t>
            </a:r>
            <a:endParaRPr/>
          </a:p>
          <a:p>
            <a:pPr indent="-228600" lvl="0" marL="228600" rtl="0" algn="l">
              <a:lnSpc>
                <a:spcPct val="110000"/>
              </a:lnSpc>
              <a:spcBef>
                <a:spcPts val="600"/>
              </a:spcBef>
              <a:spcAft>
                <a:spcPts val="0"/>
              </a:spcAft>
              <a:buSzPts val="2000"/>
              <a:buChar char="•"/>
            </a:pPr>
            <a:r>
              <a:rPr b="0" i="0" lang="en-AU" sz="2000" u="none"/>
              <a:t>Évaluation neurologique infantile de Hammersmith (échelle HINE) - prédictibilité de 90 %</a:t>
            </a:r>
            <a:endParaRPr/>
          </a:p>
          <a:p>
            <a:pPr indent="0" lvl="0" marL="0" rtl="0" algn="r">
              <a:lnSpc>
                <a:spcPct val="90000"/>
              </a:lnSpc>
              <a:spcBef>
                <a:spcPts val="1600"/>
              </a:spcBef>
              <a:spcAft>
                <a:spcPts val="0"/>
              </a:spcAft>
              <a:buSzPts val="1600"/>
              <a:buNone/>
            </a:pPr>
            <a:r>
              <a:t/>
            </a:r>
            <a:endParaRPr sz="1600"/>
          </a:p>
          <a:p>
            <a:pPr indent="0" lvl="0" marL="0" rtl="0" algn="l">
              <a:lnSpc>
                <a:spcPct val="90000"/>
              </a:lnSpc>
              <a:spcBef>
                <a:spcPts val="1000"/>
              </a:spcBef>
              <a:spcAft>
                <a:spcPts val="0"/>
              </a:spcAft>
              <a:buSzPts val="1600"/>
              <a:buNone/>
            </a:pPr>
            <a:r>
              <a:rPr b="0" i="0" lang="en-AU" sz="1600" u="none"/>
              <a:t>Voir </a:t>
            </a:r>
            <a:r>
              <a:rPr b="0" i="1" lang="en-AU" sz="1600" u="none"/>
              <a:t>PC</a:t>
            </a:r>
            <a:r>
              <a:rPr b="0" i="0" lang="en-AU" sz="1600" u="none"/>
              <a:t> :</a:t>
            </a:r>
            <a:r>
              <a:rPr b="0" i="1" lang="en-AU" sz="1600" u="none"/>
              <a:t> </a:t>
            </a:r>
            <a:r>
              <a:rPr b="0" i="0" lang="en-AU" sz="1600" u="none"/>
              <a:t>poster intitulé </a:t>
            </a:r>
            <a:r>
              <a:rPr b="0" i="1" lang="en-AU" sz="1600" u="none"/>
              <a:t>Diagnostic et traitement</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Diagnostic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Diagnostic </a:t>
            </a:r>
            <a:r>
              <a:rPr b="0" i="0" lang="en-AU" u="none"/>
              <a:t>(suite)</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Y a-t-il des risques de paralysie cérébrale chez le bébé ?</a:t>
            </a:r>
            <a:endParaRPr b="0" i="0" sz="1200" u="none" cap="none" strike="noStrike">
              <a:solidFill>
                <a:srgbClr val="000000"/>
              </a:solidFill>
              <a:latin typeface="Arial"/>
              <a:ea typeface="Arial"/>
              <a:cs typeface="Arial"/>
              <a:sym typeface="Arial"/>
            </a:endParaRPr>
          </a:p>
        </p:txBody>
      </p:sp>
      <p:sp>
        <p:nvSpPr>
          <p:cNvPr id="100" name="Google Shape;100;ge5917adf84_0_28"/>
          <p:cNvSpPr/>
          <p:nvPr/>
        </p:nvSpPr>
        <p:spPr>
          <a:xfrm>
            <a:off x="2487531" y="3650026"/>
            <a:ext cx="655741"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Non</a:t>
            </a:r>
            <a:endParaRPr b="0" i="0" sz="1100" u="none" cap="none" strike="noStrike">
              <a:solidFill>
                <a:srgbClr val="000000"/>
              </a:solidFill>
              <a:latin typeface="Arial"/>
              <a:ea typeface="Arial"/>
              <a:cs typeface="Arial"/>
              <a:sym typeface="Arial"/>
            </a:endParaRPr>
          </a:p>
        </p:txBody>
      </p:sp>
      <p:sp>
        <p:nvSpPr>
          <p:cNvPr id="101" name="Google Shape;101;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Oui</a:t>
            </a:r>
            <a:endParaRPr b="0" i="0" sz="1100" u="none" cap="none" strike="noStrike">
              <a:solidFill>
                <a:srgbClr val="000000"/>
              </a:solidFill>
              <a:latin typeface="Arial"/>
              <a:ea typeface="Arial"/>
              <a:cs typeface="Arial"/>
              <a:sym typeface="Arial"/>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Le développement moteur du bébé est-il anormal ?</a:t>
            </a:r>
            <a:endParaRPr b="0" i="0" sz="1200" u="none" cap="none" strike="noStrike">
              <a:solidFill>
                <a:srgbClr val="000000"/>
              </a:solidFill>
              <a:latin typeface="Arial"/>
              <a:ea typeface="Arial"/>
              <a:cs typeface="Arial"/>
              <a:sym typeface="Arial"/>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631877"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Non</a:t>
            </a:r>
            <a:endParaRPr b="0" i="0" sz="1100" u="none" cap="none" strike="noStrike">
              <a:solidFill>
                <a:srgbClr val="000000"/>
              </a:solidFill>
              <a:latin typeface="Arial"/>
              <a:ea typeface="Arial"/>
              <a:cs typeface="Arial"/>
              <a:sym typeface="Arial"/>
            </a:endParaRPr>
          </a:p>
        </p:txBody>
      </p:sp>
      <p:sp>
        <p:nvSpPr>
          <p:cNvPr id="108" name="Google Shape;108;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Oui</a:t>
            </a:r>
            <a:endParaRPr b="0" i="0" sz="11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L’imagerie cérébrale du bébé est-elle anormale ?</a:t>
            </a:r>
            <a:endParaRPr b="0" i="0" sz="1200" u="none" cap="none" strike="noStrike">
              <a:solidFill>
                <a:srgbClr val="000000"/>
              </a:solidFill>
              <a:latin typeface="Arial"/>
              <a:ea typeface="Arial"/>
              <a:cs typeface="Arial"/>
              <a:sym typeface="Arial"/>
            </a:endParaRPr>
          </a:p>
        </p:txBody>
      </p:sp>
      <p:sp>
        <p:nvSpPr>
          <p:cNvPr id="111" name="Google Shape;111;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Pas de paralysie cérébrale</a:t>
            </a:r>
            <a:endParaRPr b="0" i="0" sz="1200" u="none" cap="none" strike="noStrike">
              <a:solidFill>
                <a:srgbClr val="000000"/>
              </a:solidFill>
              <a:latin typeface="Arial"/>
              <a:ea typeface="Arial"/>
              <a:cs typeface="Arial"/>
              <a:sym typeface="Arial"/>
            </a:endParaRPr>
          </a:p>
        </p:txBody>
      </p:sp>
      <p:sp>
        <p:nvSpPr>
          <p:cNvPr id="120" name="Google Shape;120;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Paralysie cérébrale</a:t>
            </a:r>
            <a:endParaRPr b="0" i="0" sz="1200" u="none" cap="none" strike="noStrike">
              <a:solidFill>
                <a:srgbClr val="000000"/>
              </a:solidFill>
              <a:latin typeface="Arial"/>
              <a:ea typeface="Arial"/>
              <a:cs typeface="Arial"/>
              <a:sym typeface="Arial"/>
            </a:endParaRPr>
          </a:p>
        </p:txBody>
      </p:sp>
      <p:sp>
        <p:nvSpPr>
          <p:cNvPr id="121" name="Google Shape;121;ge5917adf84_0_28"/>
          <p:cNvSpPr/>
          <p:nvPr/>
        </p:nvSpPr>
        <p:spPr>
          <a:xfrm>
            <a:off x="8763099" y="3713256"/>
            <a:ext cx="639534"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Non</a:t>
            </a:r>
            <a:endParaRPr b="0" i="0" sz="1100" u="none" cap="none" strike="noStrike">
              <a:solidFill>
                <a:srgbClr val="000000"/>
              </a:solidFill>
              <a:latin typeface="Arial"/>
              <a:ea typeface="Arial"/>
              <a:cs typeface="Arial"/>
              <a:sym typeface="Arial"/>
            </a:endParaRPr>
          </a:p>
        </p:txBody>
      </p:sp>
      <p:sp>
        <p:nvSpPr>
          <p:cNvPr id="122" name="Google Shape;122;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Oui</a:t>
            </a:r>
            <a:endParaRPr b="0" i="0" sz="1100" u="none" cap="none" strike="noStrike">
              <a:solidFill>
                <a:srgbClr val="000000"/>
              </a:solidFill>
              <a:latin typeface="Arial"/>
              <a:ea typeface="Arial"/>
              <a:cs typeface="Arial"/>
              <a:sym typeface="Arial"/>
            </a:endParaRPr>
          </a:p>
        </p:txBody>
      </p:sp>
      <p:sp>
        <p:nvSpPr>
          <p:cNvPr id="123" name="Google Shape;123;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Rechercher d’autres pathologies</a:t>
            </a:r>
            <a:endParaRPr b="0" i="0" sz="1200" u="none" cap="none" strike="noStrike">
              <a:solidFill>
                <a:srgbClr val="000000"/>
              </a:solidFill>
              <a:latin typeface="Arial"/>
              <a:ea typeface="Arial"/>
              <a:cs typeface="Arial"/>
              <a:sym typeface="Arial"/>
            </a:endParaRPr>
          </a:p>
        </p:txBody>
      </p:sp>
      <p:sp>
        <p:nvSpPr>
          <p:cNvPr id="124" name="Google Shape;124;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Traiter précocement</a:t>
            </a:r>
            <a:endParaRPr b="0" i="0" sz="1200" u="none" cap="none" strike="noStrike">
              <a:solidFill>
                <a:srgbClr val="000000"/>
              </a:solidFill>
              <a:latin typeface="Arial"/>
              <a:ea typeface="Arial"/>
              <a:cs typeface="Arial"/>
              <a:sym typeface="Arial"/>
            </a:endParaRPr>
          </a:p>
        </p:txBody>
      </p:sp>
      <p:cxnSp>
        <p:nvCxnSpPr>
          <p:cNvPr id="125" name="Google Shape;125;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0" lang="en-AU" u="none"/>
              <a:t>Diagnostic </a:t>
            </a:r>
            <a:r>
              <a:rPr b="0" i="0" lang="en-AU" u="none"/>
              <a:t>(suite)</a:t>
            </a:r>
            <a:endParaRPr/>
          </a:p>
        </p:txBody>
      </p:sp>
      <p:sp>
        <p:nvSpPr>
          <p:cNvPr id="135" name="Google Shape;135;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Risques de paralysie cérébrale</a:t>
            </a:r>
            <a:endParaRPr b="0" i="0" sz="1400" u="none" cap="none" strike="noStrike">
              <a:solidFill>
                <a:schemeClr val="dk1"/>
              </a:solidFill>
              <a:latin typeface="Arial"/>
              <a:ea typeface="Arial"/>
              <a:cs typeface="Arial"/>
              <a:sym typeface="Arial"/>
            </a:endParaRPr>
          </a:p>
        </p:txBody>
      </p:sp>
      <p:sp>
        <p:nvSpPr>
          <p:cNvPr id="136" name="Google Shape;136;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Imagerie cérébrale</a:t>
            </a:r>
            <a:endParaRPr b="0" i="0" sz="1400" u="none" cap="none" strike="noStrike">
              <a:solidFill>
                <a:srgbClr val="000000"/>
              </a:solidFill>
              <a:latin typeface="Arial"/>
              <a:ea typeface="Arial"/>
              <a:cs typeface="Arial"/>
              <a:sym typeface="Arial"/>
            </a:endParaRPr>
          </a:p>
        </p:txBody>
      </p:sp>
      <p:graphicFrame>
        <p:nvGraphicFramePr>
          <p:cNvPr id="137" name="Google Shape;137;p8"/>
          <p:cNvGraphicFramePr/>
          <p:nvPr/>
        </p:nvGraphicFramePr>
        <p:xfrm>
          <a:off x="9062375" y="2362370"/>
          <a:ext cx="3000000" cy="3000000"/>
        </p:xfrm>
        <a:graphic>
          <a:graphicData uri="http://schemas.openxmlformats.org/drawingml/2006/table">
            <a:tbl>
              <a:tblPr>
                <a:noFill/>
                <a:tableStyleId>{41CB9283-16A4-4253-860A-2B68B9A497D3}</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chemeClr val="lt1"/>
                          </a:solidFill>
                        </a:rPr>
                        <a:t>Anomalies de l’imagerie cérébrale</a:t>
                      </a:r>
                      <a:endParaRPr sz="1100" u="none" cap="none" strike="noStrike">
                        <a:solidFill>
                          <a:schemeClr val="lt1"/>
                        </a:solidFill>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Lésion de la substance blanche périventriculaire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19 %</a:t>
                      </a:r>
                      <a:endParaRPr sz="10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Malformation cérébrale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11 %</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AVC</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11 %</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Lésion de la substance grise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22 %</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Hémorragie intracrânienne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3 %</a:t>
                      </a:r>
                      <a:endParaRPr sz="10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Infection</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2 %</a:t>
                      </a:r>
                      <a:endParaRPr sz="10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Imagerie non spécifique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19 %</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Imagerie normale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t>13 %</a:t>
                      </a:r>
                      <a:endParaRPr sz="1000" u="none" cap="none" strike="noStrike"/>
                    </a:p>
                  </a:txBody>
                  <a:tcPr marT="91425" marB="91425" marR="91425" marL="91425"/>
                </a:tc>
              </a:tr>
            </a:tbl>
          </a:graphicData>
        </a:graphic>
      </p:graphicFrame>
      <p:sp>
        <p:nvSpPr>
          <p:cNvPr id="138" name="Google Shape;138;p8"/>
          <p:cNvSpPr txBox="1"/>
          <p:nvPr/>
        </p:nvSpPr>
        <p:spPr>
          <a:xfrm>
            <a:off x="4714040" y="1942220"/>
            <a:ext cx="386317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Évaluation du développement moteur</a:t>
            </a:r>
            <a:endParaRPr b="0" i="0" sz="1400" u="none" cap="none" strike="noStrike">
              <a:solidFill>
                <a:schemeClr val="dk1"/>
              </a:solidFill>
              <a:latin typeface="Arial"/>
              <a:ea typeface="Arial"/>
              <a:cs typeface="Arial"/>
              <a:sym typeface="Arial"/>
            </a:endParaRPr>
          </a:p>
        </p:txBody>
      </p:sp>
      <p:graphicFrame>
        <p:nvGraphicFramePr>
          <p:cNvPr id="139" name="Google Shape;139;p8"/>
          <p:cNvGraphicFramePr/>
          <p:nvPr/>
        </p:nvGraphicFramePr>
        <p:xfrm>
          <a:off x="519725" y="2258445"/>
          <a:ext cx="3000000" cy="3000000"/>
        </p:xfrm>
        <a:graphic>
          <a:graphicData uri="http://schemas.openxmlformats.org/drawingml/2006/table">
            <a:tbl>
              <a:tblPr>
                <a:noFill/>
                <a:tableStyleId>{41CB9283-16A4-4253-860A-2B68B9A497D3}</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chemeClr val="lt1"/>
                          </a:solidFill>
                        </a:rPr>
                        <a:t>Facteur de risque</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chemeClr val="lt1"/>
                          </a:solidFill>
                        </a:rPr>
                        <a:t>Risque de PC</a:t>
                      </a:r>
                      <a:endParaRPr sz="1100" u="none" cap="none" strike="noStrike">
                        <a:solidFill>
                          <a:schemeClr val="lt1"/>
                        </a:solidFill>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Risques maternels (thyroïde, pré-éclampsie, saignements, infection, retard de croissance intra-utérin (RCIU), anomalies placentaires, grossesse multiple) +/-</a:t>
                      </a:r>
                      <a:endParaRPr sz="10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Naissance prématurée</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t>&lt; 28 semaines</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t>28-31 semaines</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t>31-37 semaines</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t>10,0 %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t>5,0 %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t>0,7 %</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Naissance à terme</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t>Encéphalopathie</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b="0" i="0" lang="en-AU" sz="1000" u="none" cap="none" strike="noStrike"/>
                        <a:t>Enfant sain, sans risques connus</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solidFill>
                            <a:schemeClr val="dk1"/>
                          </a:solidFill>
                        </a:rPr>
                        <a:t>12,0 %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b="0" i="0" lang="en-AU" sz="1000" u="none" cap="none" strike="noStrike">
                          <a:solidFill>
                            <a:schemeClr val="dk1"/>
                          </a:solidFill>
                        </a:rPr>
                        <a:t>0,1 %</a:t>
                      </a:r>
                      <a:endParaRPr sz="1000" u="none" cap="none" strike="noStrike">
                        <a:solidFill>
                          <a:schemeClr val="dk1"/>
                        </a:solidFill>
                      </a:endParaRPr>
                    </a:p>
                  </a:txBody>
                  <a:tcPr marT="91425" marB="91425" marR="91425" marL="91425"/>
                </a:tc>
              </a:tr>
            </a:tbl>
          </a:graphicData>
        </a:graphic>
      </p:graphicFrame>
      <p:graphicFrame>
        <p:nvGraphicFramePr>
          <p:cNvPr id="140" name="Google Shape;140;p8"/>
          <p:cNvGraphicFramePr/>
          <p:nvPr/>
        </p:nvGraphicFramePr>
        <p:xfrm>
          <a:off x="4643225" y="2382995"/>
          <a:ext cx="3000000" cy="3000000"/>
        </p:xfrm>
        <a:graphic>
          <a:graphicData uri="http://schemas.openxmlformats.org/drawingml/2006/table">
            <a:tbl>
              <a:tblPr>
                <a:noFill/>
                <a:tableStyleId>{41CB9283-16A4-4253-860A-2B68B9A497D3}</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chemeClr val="lt1"/>
                          </a:solidFill>
                        </a:rPr>
                        <a:t>Âge : &lt; 20 semaines (corrigé)</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chemeClr val="lt1"/>
                          </a:solidFill>
                        </a:rPr>
                        <a:t>Âge : 6-12 mois</a:t>
                      </a:r>
                      <a:endParaRPr sz="1100" u="none" cap="none" strike="noStrike">
                        <a:solidFill>
                          <a:schemeClr val="lt1"/>
                        </a:solidFill>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Évaluation des mouvements généraux. Prédictibilité de 95 %.</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Évaluation du développement des jeunes enfants (échelle DAYC). Prédictibilité de 83 %.</a:t>
                      </a:r>
                      <a:endParaRPr sz="10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Évaluation neurologique infantile de Hammersmith (échelle HINE). Aide à prédire la sévérité de l’atteinte</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t>Évaluation neurologique infantile de Hammersmith (échelle HINE). Prédictibilité de 90 %.</a:t>
                      </a:r>
                      <a:endParaRPr sz="10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