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hr9Ji0cPzXAjEGxAtDOniKs3mE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E3740A9-0CA4-4026-A9E2-24E8CF42EF25}">
  <a:tblStyle styleId="{7E3740A9-0CA4-4026-A9E2-24E8CF42EF2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D977C19-B7EA-480D-912E-BDBBAA6646A6}"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 name="Google Shape;4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5917adf8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e5917adf8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e5917adf8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20"/>
          <p:cNvSpPr txBox="1"/>
          <p:nvPr/>
        </p:nvSpPr>
        <p:spPr>
          <a:xfrm>
            <a:off x="2432331" y="3196192"/>
            <a:ext cx="8783100" cy="923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5400"/>
              <a:buFont typeface="Arial"/>
              <a:buNone/>
            </a:pPr>
            <a:r>
              <a:rPr b="1" i="0" lang="en-AU" sz="5400" u="none" cap="none" strike="noStrike">
                <a:solidFill>
                  <a:srgbClr val="00C165"/>
                </a:solidFill>
                <a:latin typeface="Arial"/>
                <a:ea typeface="Arial"/>
                <a:cs typeface="Arial"/>
                <a:sym typeface="Arial"/>
              </a:rPr>
              <a:t>प्रमस्तिष्क पक्षाघात (CEREBRAL PALSY) क्या है?</a:t>
            </a:r>
            <a:endParaRPr b="1" i="0" sz="5400" u="none" cap="none" strike="noStrike">
              <a:solidFill>
                <a:srgbClr val="00C165"/>
              </a:solidFill>
              <a:latin typeface="Arial"/>
              <a:ea typeface="Arial"/>
              <a:cs typeface="Arial"/>
              <a:sym typeface="Arial"/>
            </a:endParaRPr>
          </a:p>
        </p:txBody>
      </p:sp>
      <p:pic>
        <p:nvPicPr>
          <p:cNvPr id="12" name="Google Shape;12;p20"/>
          <p:cNvPicPr preferRelativeResize="0"/>
          <p:nvPr/>
        </p:nvPicPr>
        <p:blipFill rotWithShape="1">
          <a:blip r:embed="rId2">
            <a:alphaModFix/>
          </a:blip>
          <a:srcRect b="0" l="0" r="0" t="0"/>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p:spTree>
      <p:nvGrpSpPr>
        <p:cNvPr id="13" name="Shape 13"/>
        <p:cNvGrpSpPr/>
        <p:nvPr/>
      </p:nvGrpSpPr>
      <p:grpSpPr>
        <a:xfrm>
          <a:off x="0" y="0"/>
          <a:ext cx="0" cy="0"/>
          <a:chOff x="0" y="0"/>
          <a:chExt cx="0" cy="0"/>
        </a:xfrm>
      </p:grpSpPr>
      <p:sp>
        <p:nvSpPr>
          <p:cNvPr id="14" name="Google Shape;14;p2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 name="Google Shape;15;p21"/>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grpSp>
        <p:nvGrpSpPr>
          <p:cNvPr id="16" name="Google Shape;16;p21"/>
          <p:cNvGrpSpPr/>
          <p:nvPr/>
        </p:nvGrpSpPr>
        <p:grpSpPr>
          <a:xfrm>
            <a:off x="0" y="6345565"/>
            <a:ext cx="12192000" cy="512400"/>
            <a:chOff x="0" y="6345565"/>
            <a:chExt cx="12192000" cy="512400"/>
          </a:xfrm>
        </p:grpSpPr>
        <p:sp>
          <p:nvSpPr>
            <p:cNvPr id="17" name="Google Shape;17;p21"/>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21"/>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_TextContent">
  <p:cSld name="Heading_TextContent">
    <p:spTree>
      <p:nvGrpSpPr>
        <p:cNvPr id="19" name="Shape 19"/>
        <p:cNvGrpSpPr/>
        <p:nvPr/>
      </p:nvGrpSpPr>
      <p:grpSpPr>
        <a:xfrm>
          <a:off x="0" y="0"/>
          <a:ext cx="0" cy="0"/>
          <a:chOff x="0" y="0"/>
          <a:chExt cx="0" cy="0"/>
        </a:xfrm>
      </p:grpSpPr>
      <p:sp>
        <p:nvSpPr>
          <p:cNvPr id="20" name="Google Shape;20;p22"/>
          <p:cNvSpPr txBox="1"/>
          <p:nvPr>
            <p:ph idx="1" type="body"/>
          </p:nvPr>
        </p:nvSpPr>
        <p:spPr>
          <a:xfrm>
            <a:off x="598670" y="1764797"/>
            <a:ext cx="10112873"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2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2" name="Google Shape;22;p22"/>
          <p:cNvGrpSpPr/>
          <p:nvPr/>
        </p:nvGrpSpPr>
        <p:grpSpPr>
          <a:xfrm>
            <a:off x="0" y="6345565"/>
            <a:ext cx="12192000" cy="512400"/>
            <a:chOff x="0" y="6345565"/>
            <a:chExt cx="12192000" cy="512400"/>
          </a:xfrm>
        </p:grpSpPr>
        <p:sp>
          <p:nvSpPr>
            <p:cNvPr id="23" name="Google Shape;23;p22"/>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22"/>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pic>
        <p:nvPicPr>
          <p:cNvPr id="25" name="Google Shape;25;p22"/>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extContent_Image">
  <p:cSld name="Title_TextContent_Image">
    <p:spTree>
      <p:nvGrpSpPr>
        <p:cNvPr id="26" name="Shape 26"/>
        <p:cNvGrpSpPr/>
        <p:nvPr/>
      </p:nvGrpSpPr>
      <p:grpSpPr>
        <a:xfrm>
          <a:off x="0" y="0"/>
          <a:ext cx="0" cy="0"/>
          <a:chOff x="0" y="0"/>
          <a:chExt cx="0" cy="0"/>
        </a:xfrm>
      </p:grpSpPr>
      <p:sp>
        <p:nvSpPr>
          <p:cNvPr id="27" name="Google Shape;27;p23"/>
          <p:cNvSpPr txBox="1"/>
          <p:nvPr>
            <p:ph idx="1" type="body"/>
          </p:nvPr>
        </p:nvSpPr>
        <p:spPr>
          <a:xfrm>
            <a:off x="598670" y="1764797"/>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23"/>
          <p:cNvSpPr/>
          <p:nvPr>
            <p:ph idx="2" type="pic"/>
          </p:nvPr>
        </p:nvSpPr>
        <p:spPr>
          <a:xfrm>
            <a:off x="6690784" y="1774085"/>
            <a:ext cx="4907902" cy="3950907"/>
          </a:xfrm>
          <a:prstGeom prst="rect">
            <a:avLst/>
          </a:prstGeom>
          <a:noFill/>
          <a:ln>
            <a:noFill/>
          </a:ln>
        </p:spPr>
      </p:sp>
      <p:sp>
        <p:nvSpPr>
          <p:cNvPr id="29" name="Google Shape;29;p23"/>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 name="Google Shape;30;p2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 name="Google Shape;31;p23"/>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Image_TextContent">
  <p:cSld name="Title_Image_TextContent">
    <p:spTree>
      <p:nvGrpSpPr>
        <p:cNvPr id="32" name="Shape 32"/>
        <p:cNvGrpSpPr/>
        <p:nvPr/>
      </p:nvGrpSpPr>
      <p:grpSpPr>
        <a:xfrm>
          <a:off x="0" y="0"/>
          <a:ext cx="0" cy="0"/>
          <a:chOff x="0" y="0"/>
          <a:chExt cx="0" cy="0"/>
        </a:xfrm>
      </p:grpSpPr>
      <p:sp>
        <p:nvSpPr>
          <p:cNvPr id="33" name="Google Shape;33;p24"/>
          <p:cNvSpPr txBox="1"/>
          <p:nvPr>
            <p:ph idx="1" type="body"/>
          </p:nvPr>
        </p:nvSpPr>
        <p:spPr>
          <a:xfrm>
            <a:off x="6065387" y="1760806"/>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24"/>
          <p:cNvSpPr/>
          <p:nvPr>
            <p:ph idx="2" type="pic"/>
          </p:nvPr>
        </p:nvSpPr>
        <p:spPr>
          <a:xfrm>
            <a:off x="635217" y="1774085"/>
            <a:ext cx="4907902" cy="3950907"/>
          </a:xfrm>
          <a:prstGeom prst="rect">
            <a:avLst/>
          </a:prstGeom>
          <a:noFill/>
          <a:ln>
            <a:noFill/>
          </a:ln>
        </p:spPr>
      </p:sp>
      <p:sp>
        <p:nvSpPr>
          <p:cNvPr id="35" name="Google Shape;35;p24"/>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 name="Google Shape;36;p2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 name="Google Shape;37;p24"/>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9.jpg"/><Relationship Id="rId5"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21.jpg"/><Relationship Id="rId6" Type="http://schemas.openxmlformats.org/officeDocument/2006/relationships/image" Target="../media/image6.jpg"/><Relationship Id="rId7"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8.jpg"/><Relationship Id="rId5" Type="http://schemas.openxmlformats.org/officeDocument/2006/relationships/image" Target="../media/image7.jpg"/><Relationship Id="rId6"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jpg"/><Relationship Id="rId4" Type="http://schemas.openxmlformats.org/officeDocument/2006/relationships/image" Target="../media/image11.jpg"/><Relationship Id="rId11" Type="http://schemas.openxmlformats.org/officeDocument/2006/relationships/image" Target="../media/image33.jpg"/><Relationship Id="rId10" Type="http://schemas.openxmlformats.org/officeDocument/2006/relationships/image" Target="../media/image12.jpg"/><Relationship Id="rId12" Type="http://schemas.openxmlformats.org/officeDocument/2006/relationships/image" Target="../media/image25.jpg"/><Relationship Id="rId9" Type="http://schemas.openxmlformats.org/officeDocument/2006/relationships/image" Target="../media/image38.jpg"/><Relationship Id="rId5" Type="http://schemas.openxmlformats.org/officeDocument/2006/relationships/image" Target="../media/image15.jpg"/><Relationship Id="rId6" Type="http://schemas.openxmlformats.org/officeDocument/2006/relationships/image" Target="../media/image30.jpg"/><Relationship Id="rId7" Type="http://schemas.openxmlformats.org/officeDocument/2006/relationships/image" Target="../media/image13.jpg"/><Relationship Id="rId8" Type="http://schemas.openxmlformats.org/officeDocument/2006/relationships/image" Target="../media/image4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3.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39.png"/><Relationship Id="rId7" Type="http://schemas.openxmlformats.org/officeDocument/2006/relationships/image" Target="../media/image20.png"/><Relationship Id="rId8"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jpg"/><Relationship Id="rId4" Type="http://schemas.openxmlformats.org/officeDocument/2006/relationships/image" Target="../media/image24.jpg"/><Relationship Id="rId5" Type="http://schemas.openxmlformats.org/officeDocument/2006/relationships/image" Target="../media/image40.jpg"/><Relationship Id="rId6" Type="http://schemas.openxmlformats.org/officeDocument/2006/relationships/image" Target="../media/image45.jpg"/><Relationship Id="rId7" Type="http://schemas.openxmlformats.org/officeDocument/2006/relationships/image" Target="../media/image29.jpg"/><Relationship Id="rId8"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7.jpg"/><Relationship Id="rId4" Type="http://schemas.openxmlformats.org/officeDocument/2006/relationships/image" Target="../media/image32.jpg"/><Relationship Id="rId5" Type="http://schemas.openxmlformats.org/officeDocument/2006/relationships/image" Target="../media/image41.jpg"/><Relationship Id="rId6" Type="http://schemas.openxmlformats.org/officeDocument/2006/relationships/image" Target="../media/image36.jpg"/><Relationship Id="rId7" Type="http://schemas.openxmlformats.org/officeDocument/2006/relationships/image" Target="../media/image34.jpg"/><Relationship Id="rId8" Type="http://schemas.openxmlformats.org/officeDocument/2006/relationships/image" Target="../media/image4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चलने-फिरने संबंधी प्रकार</a:t>
            </a:r>
            <a:endParaRPr/>
          </a:p>
        </p:txBody>
      </p:sp>
      <p:pic>
        <p:nvPicPr>
          <p:cNvPr id="147" name="Google Shape;147;p9"/>
          <p:cNvPicPr preferRelativeResize="0"/>
          <p:nvPr/>
        </p:nvPicPr>
        <p:blipFill rotWithShape="1">
          <a:blip r:embed="rId3">
            <a:alphaModFix/>
          </a:blip>
          <a:srcRect b="0" l="0" r="0" t="0"/>
          <a:stretch/>
        </p:blipFill>
        <p:spPr>
          <a:xfrm>
            <a:off x="4304059" y="2140147"/>
            <a:ext cx="2825154" cy="3112154"/>
          </a:xfrm>
          <a:prstGeom prst="rect">
            <a:avLst/>
          </a:prstGeom>
          <a:noFill/>
          <a:ln>
            <a:noFill/>
          </a:ln>
        </p:spPr>
      </p:pic>
      <p:sp>
        <p:nvSpPr>
          <p:cNvPr id="148" name="Google Shape;148;p9"/>
          <p:cNvSpPr/>
          <p:nvPr/>
        </p:nvSpPr>
        <p:spPr>
          <a:xfrm>
            <a:off x="581574" y="1535154"/>
            <a:ext cx="3635597" cy="2062063"/>
          </a:xfrm>
          <a:prstGeom prst="rect">
            <a:avLst/>
          </a:prstGeom>
          <a:noFill/>
          <a:ln>
            <a:noFill/>
          </a:ln>
        </p:spPr>
        <p:txBody>
          <a:bodyPr anchorCtr="0" anchor="t" bIns="45700" lIns="91425" spcFirstLastPara="1" rIns="91425" wrap="square" tIns="45700">
            <a:spAutoFit/>
          </a:bodyPr>
          <a:lstStyle/>
          <a:p>
            <a:pPr indent="0" lvl="0" marL="0" marR="40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ऐंठा होना (SPASTIC):</a:t>
            </a:r>
            <a:r>
              <a:rPr b="0" i="0" lang="en-AU" sz="1400" u="none" cap="none" strike="noStrike">
                <a:solidFill>
                  <a:srgbClr val="000000"/>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80-90% </a:t>
            </a:r>
            <a:br>
              <a:rPr b="0" i="0" lang="en-AU" sz="1400" u="none" cap="none" strike="noStrike">
                <a:solidFill>
                  <a:srgbClr val="000000"/>
                </a:solidFill>
                <a:latin typeface="Arial"/>
                <a:ea typeface="Arial"/>
                <a:cs typeface="Arial"/>
                <a:sym typeface="Arial"/>
              </a:rPr>
            </a:br>
            <a:r>
              <a:rPr b="0" i="0" lang="en-AU" sz="2000" u="none" cap="none" strike="noStrike">
                <a:solidFill>
                  <a:schemeClr val="dk1"/>
                </a:solidFill>
                <a:latin typeface="Arial"/>
                <a:ea typeface="Arial"/>
                <a:cs typeface="Arial"/>
                <a:sym typeface="Arial"/>
              </a:rPr>
              <a:t>CP का सबसे प्रचलित रूप। मांसपेशियां अकड़ी हुईं और कड़ी दिखती हैं। ऐसा मोटर कॉर्टेक्स को नुकसान पहुँचने के कारण होता है। </a:t>
            </a:r>
            <a:endParaRPr b="0" i="0" sz="2200" u="none" cap="none" strike="noStrike">
              <a:solidFill>
                <a:schemeClr val="dk1"/>
              </a:solidFill>
              <a:latin typeface="Arial"/>
              <a:ea typeface="Arial"/>
              <a:cs typeface="Arial"/>
              <a:sym typeface="Arial"/>
            </a:endParaRPr>
          </a:p>
        </p:txBody>
      </p:sp>
      <p:cxnSp>
        <p:nvCxnSpPr>
          <p:cNvPr id="149" name="Google Shape;149;p9"/>
          <p:cNvCxnSpPr/>
          <p:nvPr/>
        </p:nvCxnSpPr>
        <p:spPr>
          <a:xfrm>
            <a:off x="3369835" y="1810016"/>
            <a:ext cx="2182553" cy="556112"/>
          </a:xfrm>
          <a:prstGeom prst="straightConnector1">
            <a:avLst/>
          </a:prstGeom>
          <a:noFill/>
          <a:ln cap="flat" cmpd="sng" w="28575">
            <a:solidFill>
              <a:srgbClr val="595959"/>
            </a:solidFill>
            <a:prstDash val="dash"/>
            <a:miter lim="800000"/>
            <a:headEnd len="sm" w="sm" type="none"/>
            <a:tailEnd len="med" w="med" type="triangle"/>
          </a:ln>
        </p:spPr>
      </p:cxnSp>
      <p:sp>
        <p:nvSpPr>
          <p:cNvPr id="150" name="Google Shape;150;p9"/>
          <p:cNvSpPr/>
          <p:nvPr/>
        </p:nvSpPr>
        <p:spPr>
          <a:xfrm>
            <a:off x="7459581" y="1535153"/>
            <a:ext cx="4266807"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दुर्गतिक (DYSKINETIC):</a:t>
            </a:r>
            <a:r>
              <a:rPr b="0" i="0" lang="en-AU" sz="1400" u="none" cap="none" strike="noStrike">
                <a:solidFill>
                  <a:srgbClr val="000000"/>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6%</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इसमें व्यक्ति डायस्टोनिया, एथेटोसिस और/या कॉरिया जैसी बिना अपनी मर्जी वाली हरकतें करता हैं। यह बेसल गैंग्लिया को नुकसान पहुँचने के कारण होता है।</a:t>
            </a:r>
            <a:endParaRPr b="0" i="0" sz="1400" u="none" cap="none" strike="noStrike">
              <a:solidFill>
                <a:schemeClr val="dk1"/>
              </a:solidFill>
              <a:latin typeface="Arial"/>
              <a:ea typeface="Arial"/>
              <a:cs typeface="Arial"/>
              <a:sym typeface="Arial"/>
            </a:endParaRPr>
          </a:p>
        </p:txBody>
      </p:sp>
      <p:cxnSp>
        <p:nvCxnSpPr>
          <p:cNvPr id="151" name="Google Shape;151;p9"/>
          <p:cNvCxnSpPr/>
          <p:nvPr/>
        </p:nvCxnSpPr>
        <p:spPr>
          <a:xfrm flipH="1">
            <a:off x="5904408" y="1913021"/>
            <a:ext cx="1470952" cy="1143000"/>
          </a:xfrm>
          <a:prstGeom prst="straightConnector1">
            <a:avLst/>
          </a:prstGeom>
          <a:noFill/>
          <a:ln cap="flat" cmpd="sng" w="28575">
            <a:solidFill>
              <a:srgbClr val="595959"/>
            </a:solidFill>
            <a:prstDash val="dash"/>
            <a:miter lim="800000"/>
            <a:headEnd len="sm" w="sm" type="none"/>
            <a:tailEnd len="med" w="med" type="triangle"/>
          </a:ln>
        </p:spPr>
      </p:cxnSp>
      <p:sp>
        <p:nvSpPr>
          <p:cNvPr id="152" name="Google Shape;152;p9"/>
          <p:cNvSpPr/>
          <p:nvPr/>
        </p:nvSpPr>
        <p:spPr>
          <a:xfrm>
            <a:off x="7459581" y="3926944"/>
            <a:ext cx="4266807" cy="16927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मिश्रित प्रकार:</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प्रमस्तिष्क पक्षाघात (CP) वाले बहुत से बच्चों में चलने-फिरने संबंधी दो प्रकार मौजूद होंगे अर्थात ऐंठन और डाइसटोनिया।</a:t>
            </a:r>
            <a:endParaRPr b="0" i="0" sz="1400" u="none" cap="none" strike="noStrike">
              <a:solidFill>
                <a:schemeClr val="dk1"/>
              </a:solidFill>
              <a:latin typeface="Arial"/>
              <a:ea typeface="Arial"/>
              <a:cs typeface="Arial"/>
              <a:sym typeface="Arial"/>
            </a:endParaRPr>
          </a:p>
        </p:txBody>
      </p:sp>
      <p:sp>
        <p:nvSpPr>
          <p:cNvPr id="153" name="Google Shape;153;p9"/>
          <p:cNvSpPr/>
          <p:nvPr/>
        </p:nvSpPr>
        <p:spPr>
          <a:xfrm>
            <a:off x="581574" y="3926944"/>
            <a:ext cx="3302270" cy="20620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000" u="none" cap="none" strike="noStrike">
                <a:solidFill>
                  <a:schemeClr val="dk1"/>
                </a:solidFill>
                <a:latin typeface="Arial"/>
                <a:ea typeface="Arial"/>
                <a:cs typeface="Arial"/>
                <a:sym typeface="Arial"/>
              </a:rPr>
              <a:t>गतिविभ्रम (ATAXIC):</a:t>
            </a:r>
            <a:r>
              <a:rPr b="0" i="0" lang="en-AU" sz="1200" u="none" cap="none" strike="noStrike">
                <a:solidFill>
                  <a:srgbClr val="000000"/>
                </a:solidFill>
                <a:latin typeface="Arial"/>
                <a:ea typeface="Arial"/>
                <a:cs typeface="Arial"/>
                <a:sym typeface="Arial"/>
              </a:rPr>
              <a:t> </a:t>
            </a:r>
            <a:r>
              <a:rPr b="0" i="0" lang="en-AU" sz="2000" u="none" cap="none" strike="noStrike">
                <a:solidFill>
                  <a:schemeClr val="dk1"/>
                </a:solidFill>
                <a:latin typeface="Arial"/>
                <a:ea typeface="Arial"/>
                <a:cs typeface="Arial"/>
                <a:sym typeface="Arial"/>
              </a:rPr>
              <a:t>5% </a:t>
            </a:r>
            <a:br>
              <a:rPr b="0" i="0" lang="en-AU" sz="1200" u="none" cap="none" strike="noStrike">
                <a:solidFill>
                  <a:srgbClr val="000000"/>
                </a:solidFill>
                <a:latin typeface="Arial"/>
                <a:ea typeface="Arial"/>
                <a:cs typeface="Arial"/>
                <a:sym typeface="Arial"/>
              </a:rPr>
            </a:br>
            <a:r>
              <a:rPr b="0" i="0" lang="en-AU" sz="1800" u="none" cap="none" strike="noStrike">
                <a:solidFill>
                  <a:schemeClr val="dk1"/>
                </a:solidFill>
                <a:latin typeface="Arial"/>
                <a:ea typeface="Arial"/>
                <a:cs typeface="Arial"/>
                <a:sym typeface="Arial"/>
              </a:rPr>
              <a:t>इसमें व्यक्ति अस्थिर रूप से चलता-फिरता है। यह जगह में संतुलन और स्थिति के बोध को प्रभावित करता है। ऐसा अनुमस्तिष्क (Cerebellum) को नुकसान पहुँचने के कारण होता है।</a:t>
            </a:r>
            <a:endParaRPr b="0" i="0" sz="1200" u="none" cap="none" strike="noStrike">
              <a:solidFill>
                <a:schemeClr val="dk1"/>
              </a:solidFill>
              <a:latin typeface="Arial"/>
              <a:ea typeface="Arial"/>
              <a:cs typeface="Arial"/>
              <a:sym typeface="Arial"/>
            </a:endParaRPr>
          </a:p>
        </p:txBody>
      </p:sp>
      <p:cxnSp>
        <p:nvCxnSpPr>
          <p:cNvPr id="154" name="Google Shape;154;p9"/>
          <p:cNvCxnSpPr/>
          <p:nvPr/>
        </p:nvCxnSpPr>
        <p:spPr>
          <a:xfrm flipH="1" rot="10800000">
            <a:off x="2646947" y="3790458"/>
            <a:ext cx="2259932" cy="381643"/>
          </a:xfrm>
          <a:prstGeom prst="straightConnector1">
            <a:avLst/>
          </a:prstGeom>
          <a:noFill/>
          <a:ln cap="flat" cmpd="sng" w="28575">
            <a:solidFill>
              <a:srgbClr val="595959"/>
            </a:solidFill>
            <a:prstDash val="dash"/>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शरीर के अंग</a:t>
            </a:r>
            <a:endParaRPr/>
          </a:p>
        </p:txBody>
      </p:sp>
      <p:sp>
        <p:nvSpPr>
          <p:cNvPr id="161" name="Google Shape;161;p10"/>
          <p:cNvSpPr/>
          <p:nvPr/>
        </p:nvSpPr>
        <p:spPr>
          <a:xfrm>
            <a:off x="596225" y="1153500"/>
            <a:ext cx="625710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AU" sz="2000" u="none" cap="none" strike="noStrike">
                <a:solidFill>
                  <a:schemeClr val="dk1"/>
                </a:solidFill>
                <a:latin typeface="Arial"/>
                <a:ea typeface="Arial"/>
                <a:cs typeface="Arial"/>
                <a:sym typeface="Arial"/>
              </a:rPr>
              <a:t>प्रमस्तिष्क पक्षाघात शरीर के विभिन्न भागों को प्रभावित कर सकता है। </a:t>
            </a:r>
            <a:br>
              <a:rPr b="0" i="0" lang="en-AU" sz="1200" u="none" cap="none" strike="noStrike">
                <a:solidFill>
                  <a:srgbClr val="000000"/>
                </a:solidFill>
                <a:latin typeface="Arial"/>
                <a:ea typeface="Arial"/>
                <a:cs typeface="Arial"/>
                <a:sym typeface="Arial"/>
              </a:rPr>
            </a:br>
            <a:r>
              <a:rPr b="0" i="0" lang="en-AU" sz="2000" u="none" cap="none" strike="noStrike">
                <a:solidFill>
                  <a:schemeClr val="dk1"/>
                </a:solidFill>
                <a:latin typeface="Arial"/>
                <a:ea typeface="Arial"/>
                <a:cs typeface="Arial"/>
                <a:sym typeface="Arial"/>
              </a:rPr>
              <a:t>उदाहरण के लिए, </a:t>
            </a:r>
            <a:r>
              <a:rPr b="1" i="0" lang="en-AU" sz="2000" u="none" cap="none" strike="noStrike">
                <a:solidFill>
                  <a:schemeClr val="dk1"/>
                </a:solidFill>
                <a:latin typeface="Arial"/>
                <a:ea typeface="Arial"/>
                <a:cs typeface="Arial"/>
                <a:sym typeface="Arial"/>
              </a:rPr>
              <a:t>ऐंठन</a:t>
            </a:r>
            <a:r>
              <a:rPr b="0" i="0" lang="en-AU" sz="2000" u="none" cap="none" strike="noStrike">
                <a:solidFill>
                  <a:schemeClr val="dk1"/>
                </a:solidFill>
                <a:latin typeface="Arial"/>
                <a:ea typeface="Arial"/>
                <a:cs typeface="Arial"/>
                <a:sym typeface="Arial"/>
              </a:rPr>
              <a:t> से ग्रस्त लोग:</a:t>
            </a:r>
            <a:endParaRPr b="0" i="0" sz="1200" u="none" cap="none" strike="noStrike">
              <a:solidFill>
                <a:schemeClr val="dk1"/>
              </a:solidFill>
              <a:latin typeface="Arial"/>
              <a:ea typeface="Arial"/>
              <a:cs typeface="Arial"/>
              <a:sym typeface="Arial"/>
            </a:endParaRPr>
          </a:p>
        </p:txBody>
      </p:sp>
      <p:pic>
        <p:nvPicPr>
          <p:cNvPr id="162" name="Google Shape;162;p10"/>
          <p:cNvPicPr preferRelativeResize="0"/>
          <p:nvPr/>
        </p:nvPicPr>
        <p:blipFill rotWithShape="1">
          <a:blip r:embed="rId3">
            <a:alphaModFix/>
          </a:blip>
          <a:srcRect b="0" l="0" r="0" t="0"/>
          <a:stretch/>
        </p:blipFill>
        <p:spPr>
          <a:xfrm>
            <a:off x="1370685" y="3776652"/>
            <a:ext cx="2217627" cy="2474350"/>
          </a:xfrm>
          <a:prstGeom prst="rect">
            <a:avLst/>
          </a:prstGeom>
          <a:noFill/>
          <a:ln>
            <a:noFill/>
          </a:ln>
        </p:spPr>
      </p:pic>
      <p:pic>
        <p:nvPicPr>
          <p:cNvPr id="163" name="Google Shape;163;p10"/>
          <p:cNvPicPr preferRelativeResize="0"/>
          <p:nvPr/>
        </p:nvPicPr>
        <p:blipFill rotWithShape="1">
          <a:blip r:embed="rId4">
            <a:alphaModFix/>
          </a:blip>
          <a:srcRect b="0" l="0" r="0" t="0"/>
          <a:stretch/>
        </p:blipFill>
        <p:spPr>
          <a:xfrm>
            <a:off x="5074246" y="3721102"/>
            <a:ext cx="2257607" cy="2585450"/>
          </a:xfrm>
          <a:prstGeom prst="rect">
            <a:avLst/>
          </a:prstGeom>
          <a:noFill/>
          <a:ln>
            <a:noFill/>
          </a:ln>
        </p:spPr>
      </p:pic>
      <p:sp>
        <p:nvSpPr>
          <p:cNvPr id="164" name="Google Shape;164;p10"/>
          <p:cNvSpPr txBox="1"/>
          <p:nvPr/>
        </p:nvSpPr>
        <p:spPr>
          <a:xfrm>
            <a:off x="662999" y="2160789"/>
            <a:ext cx="3438900" cy="11387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ऐंठन चतुरंगघात/ द्विपक्षीय</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बाँहें और टाँगे - दोनों प्रभावित होते हैं।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अकसर धड़, चेहरे और मुंह की मांसपेशियाँ भी प्रभावित होती हैं।</a:t>
            </a:r>
            <a:endParaRPr b="0" i="0" sz="1400" u="none" cap="none" strike="noStrike">
              <a:solidFill>
                <a:schemeClr val="dk1"/>
              </a:solidFill>
              <a:latin typeface="Arial"/>
              <a:ea typeface="Arial"/>
              <a:cs typeface="Arial"/>
              <a:sym typeface="Arial"/>
            </a:endParaRPr>
          </a:p>
        </p:txBody>
      </p:sp>
      <p:sp>
        <p:nvSpPr>
          <p:cNvPr id="165" name="Google Shape;165;p10"/>
          <p:cNvSpPr txBox="1"/>
          <p:nvPr/>
        </p:nvSpPr>
        <p:spPr>
          <a:xfrm>
            <a:off x="4483600" y="2172738"/>
            <a:ext cx="3438900" cy="8925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द्विपक्षाघात/ द्विपक्षीय ऐंठन</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दोनों टाँगे प्रभावित होती हैं। कुछ हद तक बाँहें भी प्रभावित हो सकती हैं।</a:t>
            </a:r>
            <a:endParaRPr b="0" i="0" sz="1400" u="none" cap="none" strike="noStrike">
              <a:solidFill>
                <a:schemeClr val="dk1"/>
              </a:solidFill>
              <a:latin typeface="Arial"/>
              <a:ea typeface="Arial"/>
              <a:cs typeface="Arial"/>
              <a:sym typeface="Arial"/>
            </a:endParaRPr>
          </a:p>
        </p:txBody>
      </p:sp>
      <p:sp>
        <p:nvSpPr>
          <p:cNvPr id="166" name="Google Shape;166;p10"/>
          <p:cNvSpPr txBox="1"/>
          <p:nvPr/>
        </p:nvSpPr>
        <p:spPr>
          <a:xfrm>
            <a:off x="8151003" y="2160789"/>
            <a:ext cx="3438900" cy="8925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अर्धांगघात/एकपक्षीय ऐंठन</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शरीर का एक तरफ का हिस्सा (एक बाँह और एक टाँग) प्रभावित होता है।</a:t>
            </a:r>
            <a:endParaRPr b="0" i="0" sz="1400" u="none" cap="none" strike="noStrike">
              <a:solidFill>
                <a:schemeClr val="dk1"/>
              </a:solidFill>
              <a:latin typeface="Arial"/>
              <a:ea typeface="Arial"/>
              <a:cs typeface="Arial"/>
              <a:sym typeface="Arial"/>
            </a:endParaRPr>
          </a:p>
        </p:txBody>
      </p:sp>
      <p:pic>
        <p:nvPicPr>
          <p:cNvPr id="167" name="Google Shape;167;p10"/>
          <p:cNvPicPr preferRelativeResize="0"/>
          <p:nvPr/>
        </p:nvPicPr>
        <p:blipFill rotWithShape="1">
          <a:blip r:embed="rId5">
            <a:alphaModFix/>
          </a:blip>
          <a:srcRect b="0" l="0" r="0" t="0"/>
          <a:stretch/>
        </p:blipFill>
        <p:spPr>
          <a:xfrm>
            <a:off x="8979929" y="3842863"/>
            <a:ext cx="2005626" cy="2408139"/>
          </a:xfrm>
          <a:prstGeom prst="rect">
            <a:avLst/>
          </a:prstGeom>
          <a:noFill/>
          <a:ln>
            <a:noFill/>
          </a:ln>
        </p:spPr>
      </p:pic>
      <p:sp>
        <p:nvSpPr>
          <p:cNvPr id="168" name="Google Shape;168;p10"/>
          <p:cNvSpPr txBox="1"/>
          <p:nvPr/>
        </p:nvSpPr>
        <p:spPr>
          <a:xfrm>
            <a:off x="1950335" y="3597991"/>
            <a:ext cx="131156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प्रभावित अग्र अंग</a:t>
            </a:r>
            <a:endParaRPr/>
          </a:p>
        </p:txBody>
      </p:sp>
      <p:sp>
        <p:nvSpPr>
          <p:cNvPr id="169" name="Google Shape;169;p10"/>
          <p:cNvSpPr txBox="1"/>
          <p:nvPr/>
        </p:nvSpPr>
        <p:spPr>
          <a:xfrm>
            <a:off x="5731994" y="3530431"/>
            <a:ext cx="131156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प्रभावित अग्र अंग</a:t>
            </a:r>
            <a:endParaRPr/>
          </a:p>
        </p:txBody>
      </p:sp>
      <p:sp>
        <p:nvSpPr>
          <p:cNvPr id="170" name="Google Shape;170;p10"/>
          <p:cNvSpPr txBox="1"/>
          <p:nvPr/>
        </p:nvSpPr>
        <p:spPr>
          <a:xfrm>
            <a:off x="9509751" y="3596642"/>
            <a:ext cx="131156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प्रभावित अग्र अंग</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चलने-फिरने संबंधी सकल कौशल</a:t>
            </a:r>
            <a:endParaRPr/>
          </a:p>
        </p:txBody>
      </p:sp>
      <p:sp>
        <p:nvSpPr>
          <p:cNvPr id="177" name="Google Shape;177;p11"/>
          <p:cNvSpPr/>
          <p:nvPr/>
        </p:nvSpPr>
        <p:spPr>
          <a:xfrm>
            <a:off x="513350" y="1146600"/>
            <a:ext cx="87870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प्रमस्तिष्क पक्षाघात वाले बच्चों और युवाओं के चलने-फिरने संबधी सकल कौशलों (जैसे बैठना और चलना) को कनाडा में CanChild द्वारा विकसित चलने-फिरने के कार्य संबंधी सकल कौशल वर्गीकरण प्रणाली (Gross Motor Function Classification System - GMFCS) नामक साधन का उपयोग करके 5 अलग-अलग स्तरों में वर्गीकृत किया जा सकता है।</a:t>
            </a:r>
            <a:endParaRPr b="0" i="0" sz="1800" u="none" cap="none" strike="noStrike">
              <a:solidFill>
                <a:schemeClr val="dk1"/>
              </a:solidFill>
              <a:latin typeface="Arial"/>
              <a:ea typeface="Arial"/>
              <a:cs typeface="Arial"/>
              <a:sym typeface="Arial"/>
            </a:endParaRPr>
          </a:p>
        </p:txBody>
      </p:sp>
      <p:pic>
        <p:nvPicPr>
          <p:cNvPr id="178" name="Google Shape;178;p11"/>
          <p:cNvPicPr preferRelativeResize="0"/>
          <p:nvPr/>
        </p:nvPicPr>
        <p:blipFill rotWithShape="1">
          <a:blip r:embed="rId3">
            <a:alphaModFix/>
          </a:blip>
          <a:srcRect b="0" l="0" r="0" t="0"/>
          <a:stretch/>
        </p:blipFill>
        <p:spPr>
          <a:xfrm>
            <a:off x="1046481" y="2224451"/>
            <a:ext cx="2081528" cy="1826012"/>
          </a:xfrm>
          <a:prstGeom prst="rect">
            <a:avLst/>
          </a:prstGeom>
          <a:noFill/>
          <a:ln>
            <a:noFill/>
          </a:ln>
        </p:spPr>
      </p:pic>
      <p:pic>
        <p:nvPicPr>
          <p:cNvPr id="179" name="Google Shape;179;p11"/>
          <p:cNvPicPr preferRelativeResize="0"/>
          <p:nvPr/>
        </p:nvPicPr>
        <p:blipFill rotWithShape="1">
          <a:blip r:embed="rId4">
            <a:alphaModFix/>
          </a:blip>
          <a:srcRect b="0" l="0" r="0" t="0"/>
          <a:stretch/>
        </p:blipFill>
        <p:spPr>
          <a:xfrm>
            <a:off x="4227228" y="2250815"/>
            <a:ext cx="1950051" cy="1799648"/>
          </a:xfrm>
          <a:prstGeom prst="rect">
            <a:avLst/>
          </a:prstGeom>
          <a:noFill/>
          <a:ln>
            <a:noFill/>
          </a:ln>
        </p:spPr>
      </p:pic>
      <p:pic>
        <p:nvPicPr>
          <p:cNvPr id="180" name="Google Shape;180;p11"/>
          <p:cNvPicPr preferRelativeResize="0"/>
          <p:nvPr/>
        </p:nvPicPr>
        <p:blipFill rotWithShape="1">
          <a:blip r:embed="rId5">
            <a:alphaModFix/>
          </a:blip>
          <a:srcRect b="0" l="0" r="0" t="0"/>
          <a:stretch/>
        </p:blipFill>
        <p:spPr>
          <a:xfrm>
            <a:off x="7588320" y="2265553"/>
            <a:ext cx="2206705" cy="1784910"/>
          </a:xfrm>
          <a:prstGeom prst="rect">
            <a:avLst/>
          </a:prstGeom>
          <a:noFill/>
          <a:ln>
            <a:noFill/>
          </a:ln>
        </p:spPr>
      </p:pic>
      <p:pic>
        <p:nvPicPr>
          <p:cNvPr id="181" name="Google Shape;181;p11"/>
          <p:cNvPicPr preferRelativeResize="0"/>
          <p:nvPr/>
        </p:nvPicPr>
        <p:blipFill rotWithShape="1">
          <a:blip r:embed="rId6">
            <a:alphaModFix/>
          </a:blip>
          <a:srcRect b="0" l="0" r="0" t="0"/>
          <a:stretch/>
        </p:blipFill>
        <p:spPr>
          <a:xfrm>
            <a:off x="5809624" y="4230825"/>
            <a:ext cx="3935296" cy="1691058"/>
          </a:xfrm>
          <a:prstGeom prst="rect">
            <a:avLst/>
          </a:prstGeom>
          <a:noFill/>
          <a:ln>
            <a:noFill/>
          </a:ln>
        </p:spPr>
      </p:pic>
      <p:pic>
        <p:nvPicPr>
          <p:cNvPr id="182" name="Google Shape;182;p11"/>
          <p:cNvPicPr preferRelativeResize="0"/>
          <p:nvPr/>
        </p:nvPicPr>
        <p:blipFill rotWithShape="1">
          <a:blip r:embed="rId7">
            <a:alphaModFix/>
          </a:blip>
          <a:srcRect b="0" l="0" r="0" t="0"/>
          <a:stretch/>
        </p:blipFill>
        <p:spPr>
          <a:xfrm>
            <a:off x="1021080" y="4180857"/>
            <a:ext cx="3837846" cy="1790995"/>
          </a:xfrm>
          <a:prstGeom prst="rect">
            <a:avLst/>
          </a:prstGeom>
          <a:noFill/>
          <a:ln>
            <a:noFill/>
          </a:ln>
        </p:spPr>
      </p:pic>
      <p:sp>
        <p:nvSpPr>
          <p:cNvPr id="183" name="Google Shape;183;p11"/>
          <p:cNvSpPr txBox="1"/>
          <p:nvPr/>
        </p:nvSpPr>
        <p:spPr>
          <a:xfrm>
            <a:off x="1249680" y="3756379"/>
            <a:ext cx="15747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स्तर I</a:t>
            </a:r>
            <a:endParaRPr b="0" i="0" sz="1400" u="none" cap="none" strike="noStrike">
              <a:solidFill>
                <a:schemeClr val="dk1"/>
              </a:solidFill>
              <a:latin typeface="Arial"/>
              <a:ea typeface="Arial"/>
              <a:cs typeface="Arial"/>
              <a:sym typeface="Arial"/>
            </a:endParaRPr>
          </a:p>
        </p:txBody>
      </p:sp>
      <p:sp>
        <p:nvSpPr>
          <p:cNvPr id="184" name="Google Shape;184;p11"/>
          <p:cNvSpPr txBox="1"/>
          <p:nvPr/>
        </p:nvSpPr>
        <p:spPr>
          <a:xfrm>
            <a:off x="4414853" y="3756379"/>
            <a:ext cx="15747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स्तर II</a:t>
            </a:r>
            <a:endParaRPr b="0" i="0" sz="1400" u="none" cap="none" strike="noStrike">
              <a:solidFill>
                <a:schemeClr val="dk1"/>
              </a:solidFill>
              <a:latin typeface="Arial"/>
              <a:ea typeface="Arial"/>
              <a:cs typeface="Arial"/>
              <a:sym typeface="Arial"/>
            </a:endParaRPr>
          </a:p>
        </p:txBody>
      </p:sp>
      <p:sp>
        <p:nvSpPr>
          <p:cNvPr id="185" name="Google Shape;185;p11"/>
          <p:cNvSpPr txBox="1"/>
          <p:nvPr/>
        </p:nvSpPr>
        <p:spPr>
          <a:xfrm>
            <a:off x="7616046" y="3756379"/>
            <a:ext cx="18519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स्तर III</a:t>
            </a:r>
            <a:endParaRPr b="0" i="0" sz="1400" u="none" cap="none" strike="noStrike">
              <a:solidFill>
                <a:schemeClr val="dk1"/>
              </a:solidFill>
              <a:latin typeface="Arial"/>
              <a:ea typeface="Arial"/>
              <a:cs typeface="Arial"/>
              <a:sym typeface="Arial"/>
            </a:endParaRPr>
          </a:p>
        </p:txBody>
      </p:sp>
      <p:sp>
        <p:nvSpPr>
          <p:cNvPr id="186" name="Google Shape;186;p11"/>
          <p:cNvSpPr txBox="1"/>
          <p:nvPr/>
        </p:nvSpPr>
        <p:spPr>
          <a:xfrm>
            <a:off x="1998128" y="5936458"/>
            <a:ext cx="1664700"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600" u="none" cap="none" strike="noStrike">
                <a:solidFill>
                  <a:schemeClr val="dk1"/>
                </a:solidFill>
                <a:latin typeface="Arial"/>
                <a:ea typeface="Arial"/>
                <a:cs typeface="Arial"/>
                <a:sym typeface="Arial"/>
              </a:rPr>
              <a:t>GMFCS स्तर IV</a:t>
            </a:r>
            <a:endParaRPr b="0" i="0" sz="1200" u="none" cap="none" strike="noStrike">
              <a:solidFill>
                <a:schemeClr val="dk1"/>
              </a:solidFill>
              <a:latin typeface="Arial"/>
              <a:ea typeface="Arial"/>
              <a:cs typeface="Arial"/>
              <a:sym typeface="Arial"/>
            </a:endParaRPr>
          </a:p>
        </p:txBody>
      </p:sp>
      <p:sp>
        <p:nvSpPr>
          <p:cNvPr id="187" name="Google Shape;187;p11"/>
          <p:cNvSpPr txBox="1"/>
          <p:nvPr/>
        </p:nvSpPr>
        <p:spPr>
          <a:xfrm>
            <a:off x="6979061" y="5936458"/>
            <a:ext cx="1664700"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600" u="none" cap="none" strike="noStrike">
                <a:solidFill>
                  <a:schemeClr val="dk1"/>
                </a:solidFill>
                <a:latin typeface="Arial"/>
                <a:ea typeface="Arial"/>
                <a:cs typeface="Arial"/>
                <a:sym typeface="Arial"/>
              </a:rPr>
              <a:t>GMFCS स्तर V</a:t>
            </a:r>
            <a:endParaRPr b="0" i="0" sz="1200" u="none" cap="none" strike="noStrike">
              <a:solidFill>
                <a:schemeClr val="dk1"/>
              </a:solidFill>
              <a:latin typeface="Arial"/>
              <a:ea typeface="Arial"/>
              <a:cs typeface="Arial"/>
              <a:sym typeface="Arial"/>
            </a:endParaRPr>
          </a:p>
        </p:txBody>
      </p:sp>
      <p:sp>
        <p:nvSpPr>
          <p:cNvPr id="188" name="Google Shape;188;p11"/>
          <p:cNvSpPr/>
          <p:nvPr/>
        </p:nvSpPr>
        <p:spPr>
          <a:xfrm>
            <a:off x="10242000" y="5285546"/>
            <a:ext cx="1950000" cy="1107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AU" sz="1100" u="none" cap="none" strike="noStrike">
                <a:solidFill>
                  <a:schemeClr val="dk1"/>
                </a:solidFill>
                <a:latin typeface="Arial"/>
                <a:ea typeface="Arial"/>
                <a:cs typeface="Arial"/>
                <a:sym typeface="Arial"/>
              </a:rPr>
              <a:t>GMFCS चित्र 6-12: © Bill Reid, Kate Willoughby, Adrienne Harvey और Kerr Graham, The Royal Children’s Hospital Melbourne.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मैनुअल क्षमता</a:t>
            </a:r>
            <a:endParaRPr/>
          </a:p>
        </p:txBody>
      </p:sp>
      <p:pic>
        <p:nvPicPr>
          <p:cNvPr id="195" name="Google Shape;195;p12"/>
          <p:cNvPicPr preferRelativeResize="0"/>
          <p:nvPr/>
        </p:nvPicPr>
        <p:blipFill rotWithShape="1">
          <a:blip r:embed="rId3">
            <a:alphaModFix/>
          </a:blip>
          <a:srcRect b="0" l="0" r="0" t="0"/>
          <a:stretch/>
        </p:blipFill>
        <p:spPr>
          <a:xfrm>
            <a:off x="9287698" y="2348297"/>
            <a:ext cx="2323990" cy="2233863"/>
          </a:xfrm>
          <a:prstGeom prst="rect">
            <a:avLst/>
          </a:prstGeom>
          <a:noFill/>
          <a:ln>
            <a:noFill/>
          </a:ln>
        </p:spPr>
      </p:pic>
      <p:pic>
        <p:nvPicPr>
          <p:cNvPr id="196" name="Google Shape;196;p12"/>
          <p:cNvPicPr preferRelativeResize="0"/>
          <p:nvPr/>
        </p:nvPicPr>
        <p:blipFill rotWithShape="1">
          <a:blip r:embed="rId4">
            <a:alphaModFix/>
          </a:blip>
          <a:srcRect b="0" l="0" r="0" t="0"/>
          <a:stretch/>
        </p:blipFill>
        <p:spPr>
          <a:xfrm>
            <a:off x="662166" y="2348297"/>
            <a:ext cx="2323990" cy="2233863"/>
          </a:xfrm>
          <a:prstGeom prst="rect">
            <a:avLst/>
          </a:prstGeom>
          <a:noFill/>
          <a:ln>
            <a:noFill/>
          </a:ln>
        </p:spPr>
      </p:pic>
      <p:pic>
        <p:nvPicPr>
          <p:cNvPr id="197" name="Google Shape;197;p12"/>
          <p:cNvPicPr preferRelativeResize="0"/>
          <p:nvPr/>
        </p:nvPicPr>
        <p:blipFill rotWithShape="1">
          <a:blip r:embed="rId5">
            <a:alphaModFix/>
          </a:blip>
          <a:srcRect b="0" l="0" r="0" t="0"/>
          <a:stretch/>
        </p:blipFill>
        <p:spPr>
          <a:xfrm>
            <a:off x="6388164" y="2348297"/>
            <a:ext cx="2330269" cy="2239899"/>
          </a:xfrm>
          <a:prstGeom prst="rect">
            <a:avLst/>
          </a:prstGeom>
          <a:noFill/>
          <a:ln>
            <a:noFill/>
          </a:ln>
        </p:spPr>
      </p:pic>
      <p:pic>
        <p:nvPicPr>
          <p:cNvPr id="198" name="Google Shape;198;p12"/>
          <p:cNvPicPr preferRelativeResize="0"/>
          <p:nvPr/>
        </p:nvPicPr>
        <p:blipFill rotWithShape="1">
          <a:blip r:embed="rId6">
            <a:alphaModFix/>
          </a:blip>
          <a:srcRect b="0" l="0" r="0" t="0"/>
          <a:stretch/>
        </p:blipFill>
        <p:spPr>
          <a:xfrm>
            <a:off x="3488218" y="2348297"/>
            <a:ext cx="2324532" cy="2234384"/>
          </a:xfrm>
          <a:prstGeom prst="rect">
            <a:avLst/>
          </a:prstGeom>
          <a:noFill/>
          <a:ln>
            <a:noFill/>
          </a:ln>
        </p:spPr>
      </p:pic>
      <p:sp>
        <p:nvSpPr>
          <p:cNvPr id="199" name="Google Shape;199;p12"/>
          <p:cNvSpPr/>
          <p:nvPr/>
        </p:nvSpPr>
        <p:spPr>
          <a:xfrm>
            <a:off x="513347" y="1298999"/>
            <a:ext cx="8935500"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प्रमस्तिष्क पक्षाघात वाले कम से कम दो-तिहाई बच्चों को एक या दोनों बाँहों को हिलाने-डुलाने में कठिनाइयां होंगी। इससे लगभग प्रत्येक दैनिक गतिविधि प्रभावित हो सकती है।</a:t>
            </a:r>
            <a:endParaRPr b="0" i="0" sz="2000" u="none" cap="none" strike="noStrike">
              <a:solidFill>
                <a:schemeClr val="dk1"/>
              </a:solidFill>
              <a:latin typeface="Arial"/>
              <a:ea typeface="Arial"/>
              <a:cs typeface="Arial"/>
              <a:sym typeface="Arial"/>
            </a:endParaRPr>
          </a:p>
        </p:txBody>
      </p:sp>
      <p:sp>
        <p:nvSpPr>
          <p:cNvPr id="200" name="Google Shape;200;p12"/>
          <p:cNvSpPr txBox="1"/>
          <p:nvPr/>
        </p:nvSpPr>
        <p:spPr>
          <a:xfrm>
            <a:off x="10335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खाना</a:t>
            </a:r>
            <a:endParaRPr b="0" i="0" sz="1400" u="none" cap="none" strike="noStrike">
              <a:solidFill>
                <a:schemeClr val="dk1"/>
              </a:solidFill>
              <a:latin typeface="Arial"/>
              <a:ea typeface="Arial"/>
              <a:cs typeface="Arial"/>
              <a:sym typeface="Arial"/>
            </a:endParaRPr>
          </a:p>
        </p:txBody>
      </p:sp>
      <p:sp>
        <p:nvSpPr>
          <p:cNvPr id="201" name="Google Shape;201;p12"/>
          <p:cNvSpPr txBox="1"/>
          <p:nvPr/>
        </p:nvSpPr>
        <p:spPr>
          <a:xfrm>
            <a:off x="38630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कपड़े पहनना</a:t>
            </a:r>
            <a:endParaRPr b="0" i="0" sz="1400" u="none" cap="none" strike="noStrike">
              <a:solidFill>
                <a:schemeClr val="dk1"/>
              </a:solidFill>
              <a:latin typeface="Arial"/>
              <a:ea typeface="Arial"/>
              <a:cs typeface="Arial"/>
              <a:sym typeface="Arial"/>
            </a:endParaRPr>
          </a:p>
        </p:txBody>
      </p:sp>
      <p:sp>
        <p:nvSpPr>
          <p:cNvPr id="202" name="Google Shape;202;p12"/>
          <p:cNvSpPr txBox="1"/>
          <p:nvPr/>
        </p:nvSpPr>
        <p:spPr>
          <a:xfrm>
            <a:off x="6760798"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लिखना</a:t>
            </a:r>
            <a:endParaRPr b="0" i="0" sz="1400" u="none" cap="none" strike="noStrike">
              <a:solidFill>
                <a:schemeClr val="dk1"/>
              </a:solidFill>
              <a:latin typeface="Arial"/>
              <a:ea typeface="Arial"/>
              <a:cs typeface="Arial"/>
              <a:sym typeface="Arial"/>
            </a:endParaRPr>
          </a:p>
        </p:txBody>
      </p:sp>
      <p:sp>
        <p:nvSpPr>
          <p:cNvPr id="203" name="Google Shape;203;p12"/>
          <p:cNvSpPr txBox="1"/>
          <p:nvPr/>
        </p:nvSpPr>
        <p:spPr>
          <a:xfrm>
            <a:off x="9668672"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गेंद पकड़ना</a:t>
            </a:r>
            <a:endParaRPr b="0" i="0" sz="1400" u="none" cap="none" strike="noStrike">
              <a:solidFill>
                <a:schemeClr val="dk1"/>
              </a:solidFill>
              <a:latin typeface="Arial"/>
              <a:ea typeface="Arial"/>
              <a:cs typeface="Arial"/>
              <a:sym typeface="Arial"/>
            </a:endParaRPr>
          </a:p>
        </p:txBody>
      </p:sp>
      <p:sp>
        <p:nvSpPr>
          <p:cNvPr id="204" name="Google Shape;204;p12"/>
          <p:cNvSpPr/>
          <p:nvPr/>
        </p:nvSpPr>
        <p:spPr>
          <a:xfrm>
            <a:off x="589547" y="5108999"/>
            <a:ext cx="8437500" cy="9694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1900" u="none" cap="none" strike="noStrike">
                <a:solidFill>
                  <a:schemeClr val="dk1"/>
                </a:solidFill>
                <a:latin typeface="Arial"/>
                <a:ea typeface="Arial"/>
                <a:cs typeface="Arial"/>
                <a:sym typeface="Arial"/>
              </a:rPr>
              <a:t>मैनुअल क्षमता वर्गीकरण प्रणाली (MACS) का उपयोग करके प्रमस्तिष्क पक्षाघात से पीड़ित 4-18 वर्ष के बच्चों द्वारा रोजमर्रा की गतिविधियों में वस्तुओं को संभालने की क्षमता को 5 स्तरों में वर्गीकृत किया जा सकता है। Www.macs.nu/index.php पर अधिक विवरण देखें</a:t>
            </a:r>
            <a:endParaRPr b="0" i="0" sz="19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संबद्ध अक्षमताएं</a:t>
            </a:r>
            <a:endParaRPr/>
          </a:p>
        </p:txBody>
      </p:sp>
      <p:sp>
        <p:nvSpPr>
          <p:cNvPr id="211" name="Google Shape;211;p13"/>
          <p:cNvSpPr/>
          <p:nvPr/>
        </p:nvSpPr>
        <p:spPr>
          <a:xfrm>
            <a:off x="513347" y="1123616"/>
            <a:ext cx="8935453"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प्रमस्तिष्क पक्षाघात वाले बच्चों में विभिन्न शारीरिक और संज्ञानात्मक अक्षमताएं भी हो सकती है।</a:t>
            </a:r>
            <a:endParaRPr b="0" i="0" sz="2000" u="none" cap="none" strike="noStrike">
              <a:solidFill>
                <a:schemeClr val="dk1"/>
              </a:solidFill>
              <a:latin typeface="Arial"/>
              <a:ea typeface="Arial"/>
              <a:cs typeface="Arial"/>
              <a:sym typeface="Arial"/>
            </a:endParaRPr>
          </a:p>
        </p:txBody>
      </p:sp>
      <p:graphicFrame>
        <p:nvGraphicFramePr>
          <p:cNvPr id="212" name="Google Shape;212;p13"/>
          <p:cNvGraphicFramePr/>
          <p:nvPr/>
        </p:nvGraphicFramePr>
        <p:xfrm>
          <a:off x="449343" y="1868038"/>
          <a:ext cx="3000000" cy="3000000"/>
        </p:xfrm>
        <a:graphic>
          <a:graphicData uri="http://schemas.openxmlformats.org/drawingml/2006/table">
            <a:tbl>
              <a:tblPr bandRow="1" firstRow="1">
                <a:noFill/>
                <a:tableStyleId>{6D977C19-B7EA-480D-912E-BDBBAA6646A6}</a:tableStyleId>
              </a:tblPr>
              <a:tblGrid>
                <a:gridCol w="2188150"/>
                <a:gridCol w="2188150"/>
                <a:gridCol w="2188150"/>
                <a:gridCol w="2188150"/>
                <a:gridCol w="2464875"/>
              </a:tblGrid>
              <a:tr h="11475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b="1" lang="en-AU" sz="2300">
                          <a:latin typeface="Arial"/>
                          <a:ea typeface="Arial"/>
                          <a:cs typeface="Arial"/>
                          <a:sym typeface="Arial"/>
                        </a:rPr>
                        <a:t>3</a:t>
                      </a:r>
                      <a:r>
                        <a:rPr b="1" lang="en-AU" sz="2300" u="none" cap="none" strike="noStrike">
                          <a:latin typeface="Arial"/>
                          <a:ea typeface="Arial"/>
                          <a:cs typeface="Arial"/>
                          <a:sym typeface="Arial"/>
                        </a:rPr>
                        <a:t> में से 1</a:t>
                      </a:r>
                      <a:r>
                        <a:rPr lang="en-AU" sz="2300" u="none" cap="none" strike="noStrike">
                          <a:latin typeface="Arial"/>
                          <a:ea typeface="Arial"/>
                          <a:cs typeface="Arial"/>
                          <a:sym typeface="Arial"/>
                        </a:rPr>
                        <a:t> </a:t>
                      </a:r>
                      <a:br>
                        <a:rPr lang="en-AU" sz="1300" u="none" cap="none" strike="noStrike"/>
                      </a:br>
                      <a:r>
                        <a:rPr lang="en-AU" sz="1500" u="none" cap="none" strike="noStrike"/>
                        <a:t>चलने-फिरन में असमर्थ होते हैं</a:t>
                      </a:r>
                      <a:endParaRPr sz="17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300" u="none" cap="none" strike="noStrike">
                          <a:latin typeface="Arial"/>
                          <a:ea typeface="Arial"/>
                          <a:cs typeface="Arial"/>
                          <a:sym typeface="Arial"/>
                        </a:rPr>
                        <a:t>4 में से 1 </a:t>
                      </a:r>
                      <a:br>
                        <a:rPr lang="en-AU" sz="1300" u="none" cap="none" strike="noStrike"/>
                      </a:br>
                      <a:r>
                        <a:rPr lang="en-AU" sz="1500" u="none" cap="none" strike="noStrike"/>
                        <a:t>बोलने में असमर्थ होते हैं</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300" u="none" cap="none" strike="noStrike">
                          <a:latin typeface="Arial"/>
                          <a:ea typeface="Arial"/>
                          <a:cs typeface="Arial"/>
                          <a:sym typeface="Arial"/>
                        </a:rPr>
                        <a:t>4 में से 3 </a:t>
                      </a:r>
                      <a:br>
                        <a:rPr lang="en-AU" sz="1300" u="none" cap="none" strike="noStrike"/>
                      </a:br>
                      <a:r>
                        <a:rPr lang="en-AU" sz="1500" u="none" cap="none" strike="noStrike"/>
                        <a:t>दर्द अनुभव करते हैं</a:t>
                      </a:r>
                      <a:endParaRPr sz="1300"/>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300" u="none" cap="none" strike="noStrike">
                          <a:latin typeface="Arial"/>
                          <a:ea typeface="Arial"/>
                          <a:cs typeface="Arial"/>
                          <a:sym typeface="Arial"/>
                        </a:rPr>
                        <a:t>4 में से 1</a:t>
                      </a:r>
                      <a:br>
                        <a:rPr lang="en-AU" sz="1300" u="none" cap="none" strike="noStrike"/>
                      </a:br>
                      <a:r>
                        <a:rPr lang="en-AU" sz="1500" u="none" cap="none" strike="noStrike"/>
                        <a:t>मिरगी से पीड़ित होते हैं</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300" u="none" cap="none" strike="noStrike">
                          <a:latin typeface="Arial"/>
                          <a:ea typeface="Arial"/>
                          <a:cs typeface="Arial"/>
                          <a:sym typeface="Arial"/>
                        </a:rPr>
                        <a:t>4 में से 1</a:t>
                      </a:r>
                      <a:br>
                        <a:rPr lang="en-AU" sz="1300" u="none" cap="none" strike="noStrike"/>
                      </a:br>
                      <a:r>
                        <a:rPr lang="en-AU" sz="1500" u="none" cap="none" strike="noStrike"/>
                        <a:t>को व्यवहार विकार होते है</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0000">
                <a:tc>
                  <a:txBody>
                    <a:bodyPr/>
                    <a:lstStyle/>
                    <a:p>
                      <a:pPr indent="0" lvl="0" marL="0" marR="0" rtl="0" algn="ctr">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r h="1148400">
                <a:tc>
                  <a:txBody>
                    <a:bodyPr/>
                    <a:lstStyle/>
                    <a:p>
                      <a:pPr indent="0" lvl="0" marL="0" marR="0" rtl="0" algn="l">
                        <a:lnSpc>
                          <a:spcPct val="100000"/>
                        </a:lnSpc>
                        <a:spcBef>
                          <a:spcPts val="0"/>
                        </a:spcBef>
                        <a:spcAft>
                          <a:spcPts val="0"/>
                        </a:spcAft>
                        <a:buClr>
                          <a:srgbClr val="000000"/>
                        </a:buClr>
                        <a:buSzPts val="1800"/>
                        <a:buFont typeface="Arial"/>
                        <a:buNone/>
                      </a:pPr>
                      <a:r>
                        <a:t/>
                      </a:r>
                      <a:endParaRPr sz="17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b="1" lang="en-AU" sz="2300" u="none" cap="none" strike="noStrike">
                          <a:latin typeface="Arial"/>
                          <a:ea typeface="Arial"/>
                          <a:cs typeface="Arial"/>
                          <a:sym typeface="Arial"/>
                        </a:rPr>
                        <a:t>2 में से 1 </a:t>
                      </a:r>
                      <a:br>
                        <a:rPr b="0" i="0" lang="en-AU" sz="1300" u="none" cap="none" strike="noStrike">
                          <a:solidFill>
                            <a:srgbClr val="000000"/>
                          </a:solidFill>
                          <a:latin typeface="Arial"/>
                          <a:ea typeface="Arial"/>
                          <a:cs typeface="Arial"/>
                          <a:sym typeface="Arial"/>
                        </a:rPr>
                      </a:br>
                      <a:r>
                        <a:rPr lang="en-AU" sz="1300" u="none" cap="none" strike="noStrike"/>
                        <a:t>को बौद्धिक अक्षमता होती है</a:t>
                      </a:r>
                      <a:endParaRPr sz="15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300" u="none" cap="none" strike="noStrike">
                          <a:latin typeface="Arial"/>
                          <a:ea typeface="Arial"/>
                          <a:cs typeface="Arial"/>
                          <a:sym typeface="Arial"/>
                        </a:rPr>
                        <a:t>10 में से 1</a:t>
                      </a:r>
                      <a:br>
                        <a:rPr b="1" lang="en-AU" sz="1300" u="none" cap="none" strike="noStrike"/>
                      </a:br>
                      <a:r>
                        <a:rPr lang="en-AU" sz="1500" u="none" cap="none" strike="noStrike"/>
                        <a:t>को नज़र संबंधी गंभीर अक्षमता होती है</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300" u="none" cap="none" strike="noStrike">
                          <a:latin typeface="Arial"/>
                          <a:ea typeface="Arial"/>
                          <a:cs typeface="Arial"/>
                          <a:sym typeface="Arial"/>
                        </a:rPr>
                        <a:t>4 में से 1</a:t>
                      </a:r>
                      <a:br>
                        <a:rPr lang="en-AU" sz="1300" u="none" cap="none" strike="noStrike"/>
                      </a:br>
                      <a:r>
                        <a:rPr lang="en-AU" sz="1500" u="none" cap="none" strike="noStrike"/>
                        <a:t>को मूत्राशय नियंत्रण समस्याएं होती हैं</a:t>
                      </a:r>
                      <a:endParaRPr sz="1300"/>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300" u="none" cap="none" strike="noStrike">
                          <a:latin typeface="Arial"/>
                          <a:ea typeface="Arial"/>
                          <a:cs typeface="Arial"/>
                          <a:sym typeface="Arial"/>
                        </a:rPr>
                        <a:t>5 में से 1</a:t>
                      </a:r>
                      <a:br>
                        <a:rPr lang="en-AU" sz="1300" u="none" cap="none" strike="noStrike"/>
                      </a:br>
                      <a:r>
                        <a:rPr lang="en-AU" sz="1500" u="none" cap="none" strike="noStrike"/>
                        <a:t>को नींद संबंधी विकार होते है</a:t>
                      </a:r>
                      <a:endParaRPr sz="1300"/>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300" u="none" cap="none" strike="noStrike">
                          <a:latin typeface="Arial"/>
                          <a:ea typeface="Arial"/>
                          <a:cs typeface="Arial"/>
                          <a:sym typeface="Arial"/>
                        </a:rPr>
                        <a:t>5 में से 1</a:t>
                      </a:r>
                      <a:br>
                        <a:rPr lang="en-AU" sz="1300" u="none" cap="none" strike="noStrike"/>
                      </a:br>
                      <a:r>
                        <a:rPr lang="en-AU" sz="1500" u="none" cap="none" strike="noStrike"/>
                        <a:t>को लार नियंत्रण समस्याएं होती हैं</a:t>
                      </a:r>
                      <a:endParaRPr sz="1300"/>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3" name="Google Shape;213;p13"/>
          <p:cNvPicPr preferRelativeResize="0"/>
          <p:nvPr/>
        </p:nvPicPr>
        <p:blipFill rotWithShape="1">
          <a:blip r:embed="rId3">
            <a:alphaModFix/>
          </a:blip>
          <a:srcRect b="0" l="0" r="0" t="0"/>
          <a:stretch/>
        </p:blipFill>
        <p:spPr>
          <a:xfrm>
            <a:off x="982744" y="1889458"/>
            <a:ext cx="1179094" cy="1088153"/>
          </a:xfrm>
          <a:prstGeom prst="rect">
            <a:avLst/>
          </a:prstGeom>
          <a:noFill/>
          <a:ln>
            <a:noFill/>
          </a:ln>
        </p:spPr>
      </p:pic>
      <p:pic>
        <p:nvPicPr>
          <p:cNvPr id="214" name="Google Shape;214;p13"/>
          <p:cNvPicPr preferRelativeResize="0"/>
          <p:nvPr/>
        </p:nvPicPr>
        <p:blipFill rotWithShape="1">
          <a:blip r:embed="rId4">
            <a:alphaModFix/>
          </a:blip>
          <a:srcRect b="0" l="0" r="0" t="0"/>
          <a:stretch/>
        </p:blipFill>
        <p:spPr>
          <a:xfrm>
            <a:off x="3148908" y="1889458"/>
            <a:ext cx="1212046" cy="1118564"/>
          </a:xfrm>
          <a:prstGeom prst="rect">
            <a:avLst/>
          </a:prstGeom>
          <a:noFill/>
          <a:ln>
            <a:noFill/>
          </a:ln>
        </p:spPr>
      </p:pic>
      <p:pic>
        <p:nvPicPr>
          <p:cNvPr id="215" name="Google Shape;215;p13"/>
          <p:cNvPicPr preferRelativeResize="0"/>
          <p:nvPr/>
        </p:nvPicPr>
        <p:blipFill rotWithShape="1">
          <a:blip r:embed="rId5">
            <a:alphaModFix/>
          </a:blip>
          <a:srcRect b="0" l="0" r="0" t="0"/>
          <a:stretch/>
        </p:blipFill>
        <p:spPr>
          <a:xfrm>
            <a:off x="5346676" y="1904706"/>
            <a:ext cx="1195524" cy="1103316"/>
          </a:xfrm>
          <a:prstGeom prst="rect">
            <a:avLst/>
          </a:prstGeom>
          <a:noFill/>
          <a:ln>
            <a:noFill/>
          </a:ln>
        </p:spPr>
      </p:pic>
      <p:pic>
        <p:nvPicPr>
          <p:cNvPr id="216" name="Google Shape;216;p13"/>
          <p:cNvPicPr preferRelativeResize="0"/>
          <p:nvPr/>
        </p:nvPicPr>
        <p:blipFill rotWithShape="1">
          <a:blip r:embed="rId6">
            <a:alphaModFix/>
          </a:blip>
          <a:srcRect b="0" l="0" r="0" t="0"/>
          <a:stretch/>
        </p:blipFill>
        <p:spPr>
          <a:xfrm>
            <a:off x="7479794" y="1889457"/>
            <a:ext cx="1179094" cy="1088153"/>
          </a:xfrm>
          <a:prstGeom prst="rect">
            <a:avLst/>
          </a:prstGeom>
          <a:noFill/>
          <a:ln>
            <a:noFill/>
          </a:ln>
        </p:spPr>
      </p:pic>
      <p:pic>
        <p:nvPicPr>
          <p:cNvPr id="217" name="Google Shape;217;p13"/>
          <p:cNvPicPr preferRelativeResize="0"/>
          <p:nvPr/>
        </p:nvPicPr>
        <p:blipFill rotWithShape="1">
          <a:blip r:embed="rId7">
            <a:alphaModFix/>
          </a:blip>
          <a:srcRect b="0" l="0" r="0" t="0"/>
          <a:stretch/>
        </p:blipFill>
        <p:spPr>
          <a:xfrm>
            <a:off x="949717" y="3928958"/>
            <a:ext cx="1179075" cy="1088136"/>
          </a:xfrm>
          <a:prstGeom prst="rect">
            <a:avLst/>
          </a:prstGeom>
          <a:noFill/>
          <a:ln>
            <a:noFill/>
          </a:ln>
        </p:spPr>
      </p:pic>
      <p:pic>
        <p:nvPicPr>
          <p:cNvPr id="218" name="Google Shape;218;p13"/>
          <p:cNvPicPr preferRelativeResize="0"/>
          <p:nvPr/>
        </p:nvPicPr>
        <p:blipFill rotWithShape="1">
          <a:blip r:embed="rId8">
            <a:alphaModFix/>
          </a:blip>
          <a:srcRect b="0" l="0" r="0" t="0"/>
          <a:stretch/>
        </p:blipFill>
        <p:spPr>
          <a:xfrm>
            <a:off x="3148908" y="3939668"/>
            <a:ext cx="1146048" cy="1057656"/>
          </a:xfrm>
          <a:prstGeom prst="rect">
            <a:avLst/>
          </a:prstGeom>
          <a:noFill/>
          <a:ln>
            <a:noFill/>
          </a:ln>
        </p:spPr>
      </p:pic>
      <p:pic>
        <p:nvPicPr>
          <p:cNvPr id="219" name="Google Shape;219;p13"/>
          <p:cNvPicPr preferRelativeResize="0"/>
          <p:nvPr/>
        </p:nvPicPr>
        <p:blipFill rotWithShape="1">
          <a:blip r:embed="rId9">
            <a:alphaModFix/>
          </a:blip>
          <a:srcRect b="0" l="0" r="0" t="0"/>
          <a:stretch/>
        </p:blipFill>
        <p:spPr>
          <a:xfrm>
            <a:off x="5315072" y="3939668"/>
            <a:ext cx="1167470" cy="1077426"/>
          </a:xfrm>
          <a:prstGeom prst="rect">
            <a:avLst/>
          </a:prstGeom>
          <a:noFill/>
          <a:ln>
            <a:noFill/>
          </a:ln>
        </p:spPr>
      </p:pic>
      <p:pic>
        <p:nvPicPr>
          <p:cNvPr id="220" name="Google Shape;220;p13"/>
          <p:cNvPicPr preferRelativeResize="0"/>
          <p:nvPr/>
        </p:nvPicPr>
        <p:blipFill rotWithShape="1">
          <a:blip r:embed="rId10">
            <a:alphaModFix/>
          </a:blip>
          <a:srcRect b="0" l="0" r="0" t="0"/>
          <a:stretch/>
        </p:blipFill>
        <p:spPr>
          <a:xfrm>
            <a:off x="7552899" y="3959438"/>
            <a:ext cx="1146048" cy="1057656"/>
          </a:xfrm>
          <a:prstGeom prst="rect">
            <a:avLst/>
          </a:prstGeom>
          <a:noFill/>
          <a:ln>
            <a:noFill/>
          </a:ln>
        </p:spPr>
      </p:pic>
      <p:pic>
        <p:nvPicPr>
          <p:cNvPr id="221" name="Google Shape;221;p13"/>
          <p:cNvPicPr preferRelativeResize="0"/>
          <p:nvPr/>
        </p:nvPicPr>
        <p:blipFill rotWithShape="1">
          <a:blip r:embed="rId11">
            <a:alphaModFix/>
          </a:blip>
          <a:srcRect b="0" l="0" r="0" t="0"/>
          <a:stretch/>
        </p:blipFill>
        <p:spPr>
          <a:xfrm>
            <a:off x="9840450" y="1875810"/>
            <a:ext cx="1208666" cy="1115445"/>
          </a:xfrm>
          <a:prstGeom prst="rect">
            <a:avLst/>
          </a:prstGeom>
          <a:noFill/>
          <a:ln>
            <a:noFill/>
          </a:ln>
        </p:spPr>
      </p:pic>
      <p:pic>
        <p:nvPicPr>
          <p:cNvPr id="222" name="Google Shape;222;p13"/>
          <p:cNvPicPr preferRelativeResize="0"/>
          <p:nvPr/>
        </p:nvPicPr>
        <p:blipFill rotWithShape="1">
          <a:blip r:embed="rId12">
            <a:alphaModFix/>
          </a:blip>
          <a:srcRect b="0" l="0" r="0" t="0"/>
          <a:stretch/>
        </p:blipFill>
        <p:spPr>
          <a:xfrm>
            <a:off x="9870041" y="3928958"/>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बाल विकास पर ध्यान</a:t>
            </a:r>
            <a:endParaRPr/>
          </a:p>
        </p:txBody>
      </p:sp>
      <p:sp>
        <p:nvSpPr>
          <p:cNvPr id="229" name="Google Shape;229;p14"/>
          <p:cNvSpPr/>
          <p:nvPr/>
        </p:nvSpPr>
        <p:spPr>
          <a:xfrm>
            <a:off x="513347" y="1123616"/>
            <a:ext cx="688313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'F-शब्द' बाल विकास के ऐसे छह प्रमुख क्षेत्रों पर ध्यान केंद्रित करते हैं जो CP से पीड़ित सभी बच्चों के लिए महत्वपूर्ण हैं। </a:t>
            </a:r>
            <a:endParaRPr b="0" i="0" sz="1400" u="none" cap="none" strike="noStrike">
              <a:solidFill>
                <a:srgbClr val="000000"/>
              </a:solidFill>
              <a:latin typeface="Arial"/>
              <a:ea typeface="Arial"/>
              <a:cs typeface="Arial"/>
              <a:sym typeface="Arial"/>
            </a:endParaRPr>
          </a:p>
        </p:txBody>
      </p:sp>
      <p:sp>
        <p:nvSpPr>
          <p:cNvPr id="230" name="Google Shape;230;p14"/>
          <p:cNvSpPr/>
          <p:nvPr/>
        </p:nvSpPr>
        <p:spPr>
          <a:xfrm>
            <a:off x="5933281" y="6021755"/>
            <a:ext cx="6167119"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Arial"/>
                <a:ea typeface="Arial"/>
                <a:cs typeface="Arial"/>
                <a:sym typeface="Arial"/>
              </a:rPr>
              <a:t>अधिक विवरण https://www.canchild.ca/en/research-in-practice/f-words-in-childhood-disability पर मौजूद है।</a:t>
            </a:r>
            <a:endParaRPr b="0" i="0" sz="1400" u="none" cap="none" strike="noStrike">
              <a:solidFill>
                <a:srgbClr val="000000"/>
              </a:solidFill>
              <a:latin typeface="Arial"/>
              <a:ea typeface="Arial"/>
              <a:cs typeface="Arial"/>
              <a:sym typeface="Arial"/>
            </a:endParaRPr>
          </a:p>
        </p:txBody>
      </p:sp>
      <p:pic>
        <p:nvPicPr>
          <p:cNvPr id="231" name="Google Shape;231;p14"/>
          <p:cNvPicPr preferRelativeResize="0"/>
          <p:nvPr/>
        </p:nvPicPr>
        <p:blipFill rotWithShape="1">
          <a:blip r:embed="rId3">
            <a:alphaModFix/>
          </a:blip>
          <a:srcRect b="0" l="0" r="0" t="0"/>
          <a:stretch/>
        </p:blipFill>
        <p:spPr>
          <a:xfrm>
            <a:off x="4245830" y="1996232"/>
            <a:ext cx="3635586" cy="1788155"/>
          </a:xfrm>
          <a:prstGeom prst="rect">
            <a:avLst/>
          </a:prstGeom>
          <a:noFill/>
          <a:ln>
            <a:noFill/>
          </a:ln>
        </p:spPr>
      </p:pic>
      <p:pic>
        <p:nvPicPr>
          <p:cNvPr id="232" name="Google Shape;232;p14"/>
          <p:cNvPicPr preferRelativeResize="0"/>
          <p:nvPr/>
        </p:nvPicPr>
        <p:blipFill rotWithShape="1">
          <a:blip r:embed="rId4">
            <a:alphaModFix/>
          </a:blip>
          <a:srcRect b="0" l="0" r="0" t="0"/>
          <a:stretch/>
        </p:blipFill>
        <p:spPr>
          <a:xfrm>
            <a:off x="1431359" y="1996233"/>
            <a:ext cx="2476669" cy="1788155"/>
          </a:xfrm>
          <a:prstGeom prst="rect">
            <a:avLst/>
          </a:prstGeom>
          <a:noFill/>
          <a:ln>
            <a:noFill/>
          </a:ln>
        </p:spPr>
      </p:pic>
      <p:pic>
        <p:nvPicPr>
          <p:cNvPr id="233" name="Google Shape;233;p14"/>
          <p:cNvPicPr preferRelativeResize="0"/>
          <p:nvPr/>
        </p:nvPicPr>
        <p:blipFill rotWithShape="1">
          <a:blip r:embed="rId5">
            <a:alphaModFix/>
          </a:blip>
          <a:srcRect b="0" l="0" r="0" t="0"/>
          <a:stretch/>
        </p:blipFill>
        <p:spPr>
          <a:xfrm>
            <a:off x="4860904" y="4006831"/>
            <a:ext cx="2926397" cy="1792480"/>
          </a:xfrm>
          <a:prstGeom prst="rect">
            <a:avLst/>
          </a:prstGeom>
          <a:noFill/>
          <a:ln>
            <a:noFill/>
          </a:ln>
        </p:spPr>
      </p:pic>
      <p:pic>
        <p:nvPicPr>
          <p:cNvPr id="234" name="Google Shape;234;p14"/>
          <p:cNvPicPr preferRelativeResize="0"/>
          <p:nvPr/>
        </p:nvPicPr>
        <p:blipFill rotWithShape="1">
          <a:blip r:embed="rId6">
            <a:alphaModFix/>
          </a:blip>
          <a:srcRect b="0" l="0" r="0" t="0"/>
          <a:stretch/>
        </p:blipFill>
        <p:spPr>
          <a:xfrm>
            <a:off x="343964" y="3990769"/>
            <a:ext cx="4202656" cy="1808541"/>
          </a:xfrm>
          <a:prstGeom prst="rect">
            <a:avLst/>
          </a:prstGeom>
          <a:noFill/>
          <a:ln>
            <a:noFill/>
          </a:ln>
        </p:spPr>
      </p:pic>
      <p:pic>
        <p:nvPicPr>
          <p:cNvPr id="235" name="Google Shape;235;p14"/>
          <p:cNvPicPr preferRelativeResize="0"/>
          <p:nvPr/>
        </p:nvPicPr>
        <p:blipFill rotWithShape="1">
          <a:blip r:embed="rId7">
            <a:alphaModFix/>
          </a:blip>
          <a:srcRect b="0" l="0" r="0" t="0"/>
          <a:stretch/>
        </p:blipFill>
        <p:spPr>
          <a:xfrm>
            <a:off x="8219218" y="1985530"/>
            <a:ext cx="2421539" cy="1798857"/>
          </a:xfrm>
          <a:prstGeom prst="rect">
            <a:avLst/>
          </a:prstGeom>
          <a:noFill/>
          <a:ln>
            <a:noFill/>
          </a:ln>
        </p:spPr>
      </p:pic>
      <p:pic>
        <p:nvPicPr>
          <p:cNvPr id="236" name="Google Shape;236;p14"/>
          <p:cNvPicPr preferRelativeResize="0"/>
          <p:nvPr/>
        </p:nvPicPr>
        <p:blipFill rotWithShape="1">
          <a:blip r:embed="rId8">
            <a:alphaModFix/>
          </a:blip>
          <a:srcRect b="0" l="0" r="0" t="0"/>
          <a:stretch/>
        </p:blipFill>
        <p:spPr>
          <a:xfrm>
            <a:off x="8122508" y="4006831"/>
            <a:ext cx="3710243" cy="1812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उपचार संबंधी ध्यान रखने योग्य बातें</a:t>
            </a:r>
            <a:endParaRPr/>
          </a:p>
        </p:txBody>
      </p:sp>
      <p:graphicFrame>
        <p:nvGraphicFramePr>
          <p:cNvPr id="243" name="Google Shape;243;p15"/>
          <p:cNvGraphicFramePr/>
          <p:nvPr/>
        </p:nvGraphicFramePr>
        <p:xfrm>
          <a:off x="702817" y="1702150"/>
          <a:ext cx="3000000" cy="3000000"/>
        </p:xfrm>
        <a:graphic>
          <a:graphicData uri="http://schemas.openxmlformats.org/drawingml/2006/table">
            <a:tbl>
              <a:tblPr bandRow="1" firstRow="1">
                <a:noFill/>
                <a:tableStyleId>{6D977C19-B7EA-480D-912E-BDBBAA6646A6}</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दर्द</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में 3</a:t>
                      </a:r>
                      <a:r>
                        <a:rPr lang="en-AU" sz="1800" u="none" cap="none" strike="noStrike"/>
                        <a:t>: नींद संबंधी एवं व्यवहारजन्य विकारों की रोकथाम करने के लिए उपचार</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4" name="Google Shape;244;p15"/>
          <p:cNvPicPr preferRelativeResize="0"/>
          <p:nvPr/>
        </p:nvPicPr>
        <p:blipFill rotWithShape="1">
          <a:blip r:embed="rId3">
            <a:alphaModFix/>
          </a:blip>
          <a:srcRect b="0" l="0" r="0" t="0"/>
          <a:stretch/>
        </p:blipFill>
        <p:spPr>
          <a:xfrm>
            <a:off x="712244" y="1727830"/>
            <a:ext cx="1146048" cy="1057656"/>
          </a:xfrm>
          <a:prstGeom prst="rect">
            <a:avLst/>
          </a:prstGeom>
          <a:noFill/>
          <a:ln>
            <a:noFill/>
          </a:ln>
        </p:spPr>
      </p:pic>
      <p:graphicFrame>
        <p:nvGraphicFramePr>
          <p:cNvPr id="245" name="Google Shape;245;p15"/>
          <p:cNvGraphicFramePr/>
          <p:nvPr/>
        </p:nvGraphicFramePr>
        <p:xfrm>
          <a:off x="693390" y="3138962"/>
          <a:ext cx="3000000" cy="3000000"/>
        </p:xfrm>
        <a:graphic>
          <a:graphicData uri="http://schemas.openxmlformats.org/drawingml/2006/table">
            <a:tbl>
              <a:tblPr bandRow="1" firstRow="1">
                <a:noFill/>
                <a:tableStyleId>{6D977C19-B7EA-480D-912E-BDBBAA6646A6}</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बौद्धिक अक्षमता</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2 में 1</a:t>
                      </a:r>
                      <a:r>
                        <a:rPr b="0" lang="en-AU" sz="1800" u="none" cap="none" strike="noStrike"/>
                        <a:t>: चलने-फिरने</a:t>
                      </a:r>
                      <a:r>
                        <a:rPr lang="en-AU" sz="1400" u="none" cap="none" strike="noStrike"/>
                        <a:t>, </a:t>
                      </a:r>
                      <a:r>
                        <a:rPr lang="en-AU" sz="1800" u="none" cap="none" strike="noStrike"/>
                        <a:t>मल-मूत्र नियंत्रण, शिक्षा संबंधी खराब रोगनिदान</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6" name="Google Shape;246;p15"/>
          <p:cNvGraphicFramePr/>
          <p:nvPr/>
        </p:nvGraphicFramePr>
        <p:xfrm>
          <a:off x="712244" y="4552934"/>
          <a:ext cx="3000000" cy="3000000"/>
        </p:xfrm>
        <a:graphic>
          <a:graphicData uri="http://schemas.openxmlformats.org/drawingml/2006/table">
            <a:tbl>
              <a:tblPr bandRow="1" firstRow="1">
                <a:noFill/>
                <a:tableStyleId>{6D977C19-B7EA-480D-912E-BDBBAA6646A6}</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चलने-फिरने में अक्षम</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में 1</a:t>
                      </a:r>
                      <a:r>
                        <a:rPr b="0" lang="en-AU" sz="1800" u="none" cap="none" strike="noStrike"/>
                        <a:t>: 2 वर्ष की आयु में बिना सहारे बैठने से चलने-फिरने का पूर्वानुमान लगता है</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7" name="Google Shape;247;p15"/>
          <p:cNvPicPr preferRelativeResize="0"/>
          <p:nvPr/>
        </p:nvPicPr>
        <p:blipFill rotWithShape="1">
          <a:blip r:embed="rId4">
            <a:alphaModFix/>
          </a:blip>
          <a:srcRect b="0" l="0" r="0" t="0"/>
          <a:stretch/>
        </p:blipFill>
        <p:spPr>
          <a:xfrm>
            <a:off x="785113" y="3151566"/>
            <a:ext cx="1063752" cy="1146341"/>
          </a:xfrm>
          <a:prstGeom prst="rect">
            <a:avLst/>
          </a:prstGeom>
          <a:noFill/>
          <a:ln>
            <a:noFill/>
          </a:ln>
        </p:spPr>
      </p:pic>
      <p:pic>
        <p:nvPicPr>
          <p:cNvPr id="248" name="Google Shape;248;p15"/>
          <p:cNvPicPr preferRelativeResize="0"/>
          <p:nvPr/>
        </p:nvPicPr>
        <p:blipFill rotWithShape="1">
          <a:blip r:embed="rId5">
            <a:alphaModFix/>
          </a:blip>
          <a:srcRect b="0" l="0" r="0" t="0"/>
          <a:stretch/>
        </p:blipFill>
        <p:spPr>
          <a:xfrm>
            <a:off x="782423" y="4568713"/>
            <a:ext cx="1034340" cy="1114646"/>
          </a:xfrm>
          <a:prstGeom prst="rect">
            <a:avLst/>
          </a:prstGeom>
          <a:noFill/>
          <a:ln>
            <a:noFill/>
          </a:ln>
        </p:spPr>
      </p:pic>
      <p:graphicFrame>
        <p:nvGraphicFramePr>
          <p:cNvPr id="249" name="Google Shape;249;p15"/>
          <p:cNvGraphicFramePr/>
          <p:nvPr/>
        </p:nvGraphicFramePr>
        <p:xfrm>
          <a:off x="6266206" y="1702150"/>
          <a:ext cx="3000000" cy="3000000"/>
        </p:xfrm>
        <a:graphic>
          <a:graphicData uri="http://schemas.openxmlformats.org/drawingml/2006/table">
            <a:tbl>
              <a:tblPr bandRow="1" firstRow="1">
                <a:noFill/>
                <a:tableStyleId>{6D977C19-B7EA-480D-912E-BDBBAA6646A6}</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कूल्हा सरक जाना</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3 में 1</a:t>
                      </a:r>
                      <a:r>
                        <a:rPr lang="en-AU" sz="1800" u="none" cap="none" strike="noStrike"/>
                        <a:t>: एक्सरे के उपयोग से 6-12 माह में कूल्हों का निरीक्षण</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0" name="Google Shape;250;p15"/>
          <p:cNvGraphicFramePr/>
          <p:nvPr/>
        </p:nvGraphicFramePr>
        <p:xfrm>
          <a:off x="6256779" y="3138962"/>
          <a:ext cx="3000000" cy="3000000"/>
        </p:xfrm>
        <a:graphic>
          <a:graphicData uri="http://schemas.openxmlformats.org/drawingml/2006/table">
            <a:tbl>
              <a:tblPr bandRow="1" firstRow="1">
                <a:noFill/>
                <a:tableStyleId>{6D977C19-B7EA-480D-912E-BDBBAA6646A6}</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गैर-शाब्दिक</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में 1</a:t>
                      </a:r>
                      <a:r>
                        <a:rPr lang="en-AU" sz="1800" u="none" cap="none" strike="noStrike"/>
                        <a:t>: बोलने में शीघ्र संवर्धन करना</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1" name="Google Shape;251;p15"/>
          <p:cNvGraphicFramePr/>
          <p:nvPr/>
        </p:nvGraphicFramePr>
        <p:xfrm>
          <a:off x="6275633" y="4552934"/>
          <a:ext cx="3000000" cy="3000000"/>
        </p:xfrm>
        <a:graphic>
          <a:graphicData uri="http://schemas.openxmlformats.org/drawingml/2006/table">
            <a:tbl>
              <a:tblPr bandRow="1" firstRow="1">
                <a:noFill/>
                <a:tableStyleId>{6D977C19-B7EA-480D-912E-BDBBAA6646A6}</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मिरगी</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में 1</a:t>
                      </a:r>
                      <a:r>
                        <a:rPr lang="en-AU" sz="1800" u="none" cap="none" strike="noStrike"/>
                        <a:t>: 10-20% मामलों में दौरे दूर हो जाएंगे</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52" name="Google Shape;252;p15"/>
          <p:cNvPicPr preferRelativeResize="0"/>
          <p:nvPr/>
        </p:nvPicPr>
        <p:blipFill rotWithShape="1">
          <a:blip r:embed="rId6">
            <a:alphaModFix/>
          </a:blip>
          <a:srcRect b="0" l="0" r="0" t="0"/>
          <a:stretch/>
        </p:blipFill>
        <p:spPr>
          <a:xfrm>
            <a:off x="6353667" y="1724762"/>
            <a:ext cx="1034340" cy="1114646"/>
          </a:xfrm>
          <a:prstGeom prst="rect">
            <a:avLst/>
          </a:prstGeom>
          <a:noFill/>
          <a:ln>
            <a:noFill/>
          </a:ln>
        </p:spPr>
      </p:pic>
      <p:pic>
        <p:nvPicPr>
          <p:cNvPr id="253" name="Google Shape;253;p15"/>
          <p:cNvPicPr preferRelativeResize="0"/>
          <p:nvPr/>
        </p:nvPicPr>
        <p:blipFill rotWithShape="1">
          <a:blip r:embed="rId7">
            <a:alphaModFix/>
          </a:blip>
          <a:srcRect b="0" l="0" r="0" t="0"/>
          <a:stretch/>
        </p:blipFill>
        <p:spPr>
          <a:xfrm>
            <a:off x="6324255" y="3151566"/>
            <a:ext cx="1063752" cy="1146341"/>
          </a:xfrm>
          <a:prstGeom prst="rect">
            <a:avLst/>
          </a:prstGeom>
          <a:noFill/>
          <a:ln>
            <a:noFill/>
          </a:ln>
        </p:spPr>
      </p:pic>
      <p:pic>
        <p:nvPicPr>
          <p:cNvPr id="254" name="Google Shape;254;p15"/>
          <p:cNvPicPr preferRelativeResize="0"/>
          <p:nvPr/>
        </p:nvPicPr>
        <p:blipFill rotWithShape="1">
          <a:blip r:embed="rId8">
            <a:alphaModFix/>
          </a:blip>
          <a:srcRect b="0" l="0" r="0" t="0"/>
          <a:stretch/>
        </p:blipFill>
        <p:spPr>
          <a:xfrm>
            <a:off x="6297813" y="4607089"/>
            <a:ext cx="1146048" cy="10576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उपचार संबंधी ध्यान रखने योग्य बातें </a:t>
            </a:r>
            <a:r>
              <a:rPr b="0" lang="en-AU"/>
              <a:t>(जारी)</a:t>
            </a:r>
            <a:endParaRPr/>
          </a:p>
        </p:txBody>
      </p:sp>
      <p:graphicFrame>
        <p:nvGraphicFramePr>
          <p:cNvPr id="261" name="Google Shape;261;p16"/>
          <p:cNvGraphicFramePr/>
          <p:nvPr/>
        </p:nvGraphicFramePr>
        <p:xfrm>
          <a:off x="702817" y="1702150"/>
          <a:ext cx="3000000" cy="3000000"/>
        </p:xfrm>
        <a:graphic>
          <a:graphicData uri="http://schemas.openxmlformats.org/drawingml/2006/table">
            <a:tbl>
              <a:tblPr bandRow="1" firstRow="1">
                <a:noFill/>
                <a:tableStyleId>{6D977C19-B7EA-480D-912E-BDBBAA6646A6}</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व्यवहार विकार</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में 1</a:t>
                      </a:r>
                      <a:r>
                        <a:rPr lang="en-AU" sz="1800" u="none" cap="none" strike="noStrike"/>
                        <a:t>: शीघ्र उपचार करें एवं दर्द प्रबंधन सुनिश्चित करें</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2" name="Google Shape;262;p16"/>
          <p:cNvGraphicFramePr/>
          <p:nvPr/>
        </p:nvGraphicFramePr>
        <p:xfrm>
          <a:off x="693390" y="3138962"/>
          <a:ext cx="3000000" cy="3000000"/>
        </p:xfrm>
        <a:graphic>
          <a:graphicData uri="http://schemas.openxmlformats.org/drawingml/2006/table">
            <a:tbl>
              <a:tblPr bandRow="1" firstRow="1">
                <a:noFill/>
                <a:tableStyleId>{6D977C19-B7EA-480D-912E-BDBBAA6646A6}</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मूत्र अनियंत्रण</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में 1</a:t>
                      </a:r>
                      <a:r>
                        <a:rPr lang="en-AU" sz="1800" u="none" cap="none" strike="noStrike"/>
                        <a:t>: </a:t>
                      </a:r>
                      <a:r>
                        <a:rPr b="0" i="0" lang="en-AU" sz="1800" u="none" cap="none" strike="noStrike">
                          <a:solidFill>
                            <a:schemeClr val="dk1"/>
                          </a:solidFill>
                          <a:latin typeface="Calibri"/>
                          <a:ea typeface="Calibri"/>
                          <a:cs typeface="Calibri"/>
                          <a:sym typeface="Calibri"/>
                        </a:rPr>
                        <a:t>जाँच करें एवं और अतिरिक्त समय दें</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3" name="Google Shape;263;p16"/>
          <p:cNvGraphicFramePr/>
          <p:nvPr/>
        </p:nvGraphicFramePr>
        <p:xfrm>
          <a:off x="712244" y="4552934"/>
          <a:ext cx="3000000" cy="3000000"/>
        </p:xfrm>
        <a:graphic>
          <a:graphicData uri="http://schemas.openxmlformats.org/drawingml/2006/table">
            <a:tbl>
              <a:tblPr bandRow="1" firstRow="1">
                <a:noFill/>
                <a:tableStyleId>{6D977C19-B7EA-480D-912E-BDBBAA6646A6}</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नींद संबंधी विकार</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5 में 1</a:t>
                      </a:r>
                      <a:r>
                        <a:rPr lang="en-AU" sz="1800" u="none" cap="none" strike="noStrike"/>
                        <a:t>: जाँच करें एवं दर्द प्रबंधन सुनिश्चित करें</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4" name="Google Shape;264;p16"/>
          <p:cNvGraphicFramePr/>
          <p:nvPr/>
        </p:nvGraphicFramePr>
        <p:xfrm>
          <a:off x="6266206" y="1702150"/>
          <a:ext cx="3000000" cy="3000000"/>
        </p:xfrm>
        <a:graphic>
          <a:graphicData uri="http://schemas.openxmlformats.org/drawingml/2006/table">
            <a:tbl>
              <a:tblPr bandRow="1" firstRow="1">
                <a:noFill/>
                <a:tableStyleId>{6D977C19-B7EA-480D-912E-BDBBAA6646A6}</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दृष्टिहीनता</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10 में 1</a:t>
                      </a:r>
                      <a:r>
                        <a:rPr lang="en-AU" sz="1800" u="none" cap="none" strike="noStrike"/>
                        <a:t>: शीघ्र आकलन करें एवं व्यवस्था करें</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5" name="Google Shape;265;p16"/>
          <p:cNvGraphicFramePr/>
          <p:nvPr/>
        </p:nvGraphicFramePr>
        <p:xfrm>
          <a:off x="6256779" y="3138962"/>
          <a:ext cx="3000000" cy="3000000"/>
        </p:xfrm>
        <a:graphic>
          <a:graphicData uri="http://schemas.openxmlformats.org/drawingml/2006/table">
            <a:tbl>
              <a:tblPr bandRow="1" firstRow="1">
                <a:noFill/>
                <a:tableStyleId>{6D977C19-B7EA-480D-912E-BDBBAA6646A6}</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गैर-मौखिक आहार</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15 में 1</a:t>
                      </a:r>
                      <a:r>
                        <a:rPr lang="en-AU" sz="1800" u="none" cap="none" strike="noStrike"/>
                        <a:t>: निगलने की सुरक्षा का आकलन करें एवं बढ़ने की निगरानी करें</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6" name="Google Shape;266;p16"/>
          <p:cNvGraphicFramePr/>
          <p:nvPr/>
        </p:nvGraphicFramePr>
        <p:xfrm>
          <a:off x="6275633" y="4552934"/>
          <a:ext cx="3000000" cy="3000000"/>
        </p:xfrm>
        <a:graphic>
          <a:graphicData uri="http://schemas.openxmlformats.org/drawingml/2006/table">
            <a:tbl>
              <a:tblPr bandRow="1" firstRow="1">
                <a:noFill/>
                <a:tableStyleId>{6D977C19-B7EA-480D-912E-BDBBAA6646A6}</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बहरा होना</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25 में 1</a:t>
                      </a:r>
                      <a:r>
                        <a:rPr lang="en-AU" sz="1800" u="none" cap="none" strike="noStrike"/>
                        <a:t>: शीघ्र आकलन करें एवं व्यवस्था करें</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67" name="Google Shape;267;p16"/>
          <p:cNvPicPr preferRelativeResize="0"/>
          <p:nvPr/>
        </p:nvPicPr>
        <p:blipFill rotWithShape="1">
          <a:blip r:embed="rId3">
            <a:alphaModFix/>
          </a:blip>
          <a:srcRect b="0" l="0" r="0" t="0"/>
          <a:stretch/>
        </p:blipFill>
        <p:spPr>
          <a:xfrm>
            <a:off x="782423" y="1780170"/>
            <a:ext cx="981457" cy="955544"/>
          </a:xfrm>
          <a:prstGeom prst="rect">
            <a:avLst/>
          </a:prstGeom>
          <a:noFill/>
          <a:ln>
            <a:noFill/>
          </a:ln>
        </p:spPr>
      </p:pic>
      <p:pic>
        <p:nvPicPr>
          <p:cNvPr id="268" name="Google Shape;268;p16"/>
          <p:cNvPicPr preferRelativeResize="0"/>
          <p:nvPr/>
        </p:nvPicPr>
        <p:blipFill rotWithShape="1">
          <a:blip r:embed="rId4">
            <a:alphaModFix/>
          </a:blip>
          <a:srcRect b="0" l="0" r="0" t="0"/>
          <a:stretch/>
        </p:blipFill>
        <p:spPr>
          <a:xfrm>
            <a:off x="782423" y="3167238"/>
            <a:ext cx="1029485" cy="1109414"/>
          </a:xfrm>
          <a:prstGeom prst="rect">
            <a:avLst/>
          </a:prstGeom>
          <a:noFill/>
          <a:ln>
            <a:noFill/>
          </a:ln>
        </p:spPr>
      </p:pic>
      <p:pic>
        <p:nvPicPr>
          <p:cNvPr id="269" name="Google Shape;269;p16"/>
          <p:cNvPicPr preferRelativeResize="0"/>
          <p:nvPr/>
        </p:nvPicPr>
        <p:blipFill rotWithShape="1">
          <a:blip r:embed="rId5">
            <a:alphaModFix/>
          </a:blip>
          <a:srcRect b="0" l="0" r="0" t="0"/>
          <a:stretch/>
        </p:blipFill>
        <p:spPr>
          <a:xfrm>
            <a:off x="830451" y="4575774"/>
            <a:ext cx="1032397" cy="1112552"/>
          </a:xfrm>
          <a:prstGeom prst="rect">
            <a:avLst/>
          </a:prstGeom>
          <a:noFill/>
          <a:ln>
            <a:noFill/>
          </a:ln>
        </p:spPr>
      </p:pic>
      <p:pic>
        <p:nvPicPr>
          <p:cNvPr id="270" name="Google Shape;270;p16"/>
          <p:cNvPicPr preferRelativeResize="0"/>
          <p:nvPr/>
        </p:nvPicPr>
        <p:blipFill rotWithShape="1">
          <a:blip r:embed="rId6">
            <a:alphaModFix/>
          </a:blip>
          <a:srcRect b="0" l="0" r="0" t="0"/>
          <a:stretch/>
        </p:blipFill>
        <p:spPr>
          <a:xfrm>
            <a:off x="6380109" y="1702150"/>
            <a:ext cx="1020334" cy="1099552"/>
          </a:xfrm>
          <a:prstGeom prst="rect">
            <a:avLst/>
          </a:prstGeom>
          <a:noFill/>
          <a:ln>
            <a:noFill/>
          </a:ln>
        </p:spPr>
      </p:pic>
      <p:pic>
        <p:nvPicPr>
          <p:cNvPr id="271" name="Google Shape;271;p16"/>
          <p:cNvPicPr preferRelativeResize="0"/>
          <p:nvPr/>
        </p:nvPicPr>
        <p:blipFill rotWithShape="1">
          <a:blip r:embed="rId7">
            <a:alphaModFix/>
          </a:blip>
          <a:srcRect b="0" l="0" r="0" t="6812"/>
          <a:stretch/>
        </p:blipFill>
        <p:spPr>
          <a:xfrm>
            <a:off x="6370958" y="3167238"/>
            <a:ext cx="1076588" cy="1081138"/>
          </a:xfrm>
          <a:prstGeom prst="rect">
            <a:avLst/>
          </a:prstGeom>
          <a:noFill/>
          <a:ln>
            <a:noFill/>
          </a:ln>
        </p:spPr>
      </p:pic>
      <p:pic>
        <p:nvPicPr>
          <p:cNvPr id="272" name="Google Shape;272;p16"/>
          <p:cNvPicPr preferRelativeResize="0"/>
          <p:nvPr/>
        </p:nvPicPr>
        <p:blipFill rotWithShape="1">
          <a:blip r:embed="rId8">
            <a:alphaModFix/>
          </a:blip>
          <a:srcRect b="0" l="0" r="0" t="0"/>
          <a:stretch/>
        </p:blipFill>
        <p:spPr>
          <a:xfrm>
            <a:off x="6466089" y="4575774"/>
            <a:ext cx="1032397" cy="111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भविष्य</a:t>
            </a:r>
            <a:endParaRPr b="0"/>
          </a:p>
        </p:txBody>
      </p:sp>
      <p:sp>
        <p:nvSpPr>
          <p:cNvPr id="279" name="Google Shape;279;p17"/>
          <p:cNvSpPr txBox="1"/>
          <p:nvPr/>
        </p:nvSpPr>
        <p:spPr>
          <a:xfrm>
            <a:off x="4368911" y="1555424"/>
            <a:ext cx="7028095" cy="466626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2200"/>
              <a:buFont typeface="Arial"/>
              <a:buChar char="•"/>
            </a:pPr>
            <a:r>
              <a:rPr b="1" i="0" lang="en-AU" sz="2200" u="none" cap="none" strike="noStrike">
                <a:solidFill>
                  <a:schemeClr val="dk1"/>
                </a:solidFill>
                <a:latin typeface="Arial"/>
                <a:ea typeface="Arial"/>
                <a:cs typeface="Arial"/>
                <a:sym typeface="Arial"/>
              </a:rPr>
              <a:t>माता-पिता, परिवारों, समुदायों, सरकारों और स्वास्थ्य पेशेवरों के सहयोग से</a:t>
            </a:r>
            <a:r>
              <a:rPr b="0" i="0" lang="en-AU" sz="2200" u="none" cap="none" strike="noStrike">
                <a:solidFill>
                  <a:schemeClr val="dk1"/>
                </a:solidFill>
                <a:latin typeface="Arial"/>
                <a:ea typeface="Arial"/>
                <a:cs typeface="Arial"/>
                <a:sym typeface="Arial"/>
              </a:rPr>
              <a:t>,</a:t>
            </a:r>
            <a:r>
              <a:rPr b="0" i="0" lang="en-AU" sz="1400" u="none" cap="none" strike="noStrike">
                <a:solidFill>
                  <a:srgbClr val="000000"/>
                </a:solidFill>
                <a:latin typeface="Arial"/>
                <a:ea typeface="Arial"/>
                <a:cs typeface="Arial"/>
                <a:sym typeface="Arial"/>
              </a:rPr>
              <a:t> </a:t>
            </a:r>
            <a:r>
              <a:rPr b="0" i="0" lang="en-AU" sz="2200" u="none" cap="none" strike="noStrike">
                <a:solidFill>
                  <a:schemeClr val="dk1"/>
                </a:solidFill>
                <a:latin typeface="Arial"/>
                <a:ea typeface="Arial"/>
                <a:cs typeface="Arial"/>
                <a:sym typeface="Arial"/>
              </a:rPr>
              <a:t>प्रमस्तिष्क पक्षाघात से पीड़ित बच्चे स्वस्थ और योगदानकारी जीवन व्यतीत करेंगे</a:t>
            </a:r>
            <a:endParaRPr b="0" i="0" sz="14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0" i="0" lang="en-AU" sz="1400" u="none" cap="none" strike="noStrike">
                <a:solidFill>
                  <a:srgbClr val="000000"/>
                </a:solidFill>
                <a:latin typeface="Arial"/>
                <a:ea typeface="Arial"/>
                <a:cs typeface="Arial"/>
                <a:sym typeface="Arial"/>
              </a:rPr>
              <a:t>CP पीड़ित लोगों द्वारा और उनके लिए अनुसंधान, व्यवहार, शिक्षा, प्रौद्योगिकी और सामाजिक कार्रवाई में सहयोग करने के प्रति अंतरराष्ट्रीय प्रयासों से</a:t>
            </a:r>
            <a:r>
              <a:rPr b="0" i="0" lang="en-AU" sz="2200" u="none" cap="none" strike="noStrike">
                <a:solidFill>
                  <a:schemeClr val="dk1"/>
                </a:solidFill>
                <a:latin typeface="Arial"/>
                <a:ea typeface="Arial"/>
                <a:cs typeface="Arial"/>
                <a:sym typeface="Arial"/>
              </a:rPr>
              <a:t> </a:t>
            </a:r>
            <a:r>
              <a:rPr b="1" i="0" lang="en-AU" sz="2200" u="none" cap="none" strike="noStrike">
                <a:solidFill>
                  <a:schemeClr val="dk1"/>
                </a:solidFill>
                <a:latin typeface="Arial"/>
                <a:ea typeface="Arial"/>
                <a:cs typeface="Arial"/>
                <a:sym typeface="Arial"/>
              </a:rPr>
              <a:t>भविष्य उज्ज्वल है</a:t>
            </a:r>
            <a:r>
              <a:rPr b="0" i="0" lang="en-AU" sz="22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1" i="0" lang="en-AU" sz="2200" u="none" cap="none" strike="noStrike">
                <a:solidFill>
                  <a:schemeClr val="dk1"/>
                </a:solidFill>
                <a:latin typeface="Arial"/>
                <a:ea typeface="Arial"/>
                <a:cs typeface="Arial"/>
                <a:sym typeface="Arial"/>
              </a:rPr>
              <a:t>विश्व प्रमस्तिष्क पक्षाघात दिवस</a:t>
            </a:r>
            <a:r>
              <a:rPr b="0" i="0" lang="en-AU" sz="1400" u="none" cap="none" strike="noStrike">
                <a:solidFill>
                  <a:srgbClr val="000000"/>
                </a:solidFill>
                <a:latin typeface="Arial"/>
                <a:ea typeface="Arial"/>
                <a:cs typeface="Arial"/>
                <a:sym typeface="Arial"/>
              </a:rPr>
              <a:t> </a:t>
            </a:r>
            <a:r>
              <a:rPr b="1" i="0" lang="en-AU" sz="2200" u="none" cap="none" strike="noStrike">
                <a:solidFill>
                  <a:schemeClr val="dk1"/>
                </a:solidFill>
                <a:latin typeface="Arial"/>
                <a:ea typeface="Arial"/>
                <a:cs typeface="Arial"/>
                <a:sym typeface="Arial"/>
              </a:rPr>
              <a:t>में शामिल हों</a:t>
            </a:r>
            <a:r>
              <a:rPr b="0" i="0" lang="en-AU" sz="1400" u="none" cap="none" strike="noStrike">
                <a:solidFill>
                  <a:srgbClr val="000000"/>
                </a:solidFill>
                <a:latin typeface="Arial"/>
                <a:ea typeface="Arial"/>
                <a:cs typeface="Arial"/>
                <a:sym typeface="Arial"/>
              </a:rPr>
              <a:t> </a:t>
            </a:r>
            <a:r>
              <a:rPr b="0" i="0" lang="en-AU" sz="2200" u="none" cap="none" strike="noStrike">
                <a:solidFill>
                  <a:schemeClr val="dk1"/>
                </a:solidFill>
                <a:latin typeface="Arial"/>
                <a:ea typeface="Arial"/>
                <a:cs typeface="Arial"/>
                <a:sym typeface="Arial"/>
              </a:rPr>
              <a:t>और विश्व भर में CP पीड़ित लोगों के जीवन को बेहतर बनाने के लिए इस वैश्विक समुदाय का हिस्सा बनें।</a:t>
            </a:r>
            <a:endParaRPr b="0" i="0" sz="1400" u="none" cap="none" strike="noStrike">
              <a:solidFill>
                <a:schemeClr val="dk1"/>
              </a:solidFill>
              <a:latin typeface="Arial"/>
              <a:ea typeface="Arial"/>
              <a:cs typeface="Arial"/>
              <a:sym typeface="Arial"/>
            </a:endParaRPr>
          </a:p>
          <a:p>
            <a:pPr indent="0" lvl="0" marL="0" marR="0" rtl="0" algn="ctr">
              <a:lnSpc>
                <a:spcPct val="110000"/>
              </a:lnSpc>
              <a:spcBef>
                <a:spcPts val="1600"/>
              </a:spcBef>
              <a:spcAft>
                <a:spcPts val="0"/>
              </a:spcAft>
              <a:buClr>
                <a:srgbClr val="548135"/>
              </a:buClr>
              <a:buSzPts val="2000"/>
              <a:buFont typeface="Arial"/>
              <a:buNone/>
            </a:pPr>
            <a:r>
              <a:rPr b="1" i="0" lang="en-AU" sz="2000" u="none" cap="none" strike="noStrike">
                <a:solidFill>
                  <a:srgbClr val="00C165"/>
                </a:solidFill>
                <a:latin typeface="Arial"/>
                <a:ea typeface="Arial"/>
                <a:cs typeface="Arial"/>
                <a:sym typeface="Arial"/>
              </a:rPr>
              <a:t>6 अक्तूबर को विश्व प्रमस्तिष्क पक्षाघात दिवस</a:t>
            </a:r>
            <a:endParaRPr b="0" i="0" sz="1400" u="none" cap="none" strike="noStrike">
              <a:solidFill>
                <a:srgbClr val="00C165"/>
              </a:solidFill>
              <a:latin typeface="Arial"/>
              <a:ea typeface="Arial"/>
              <a:cs typeface="Arial"/>
              <a:sym typeface="Arial"/>
            </a:endParaRPr>
          </a:p>
          <a:p>
            <a:pPr indent="-101600" lvl="0" marL="228600" marR="0" rtl="0" algn="l">
              <a:lnSpc>
                <a:spcPct val="110000"/>
              </a:lnSpc>
              <a:spcBef>
                <a:spcPts val="16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r">
              <a:lnSpc>
                <a:spcPct val="90000"/>
              </a:lnSpc>
              <a:spcBef>
                <a:spcPts val="1600"/>
              </a:spcBef>
              <a:spcAft>
                <a:spcPts val="0"/>
              </a:spcAft>
              <a:buClr>
                <a:schemeClr val="dk1"/>
              </a:buClr>
              <a:buSzPts val="1000"/>
              <a:buFont typeface="Arial"/>
              <a:buNone/>
            </a:pPr>
            <a:br>
              <a:rPr b="0" i="0" lang="en-AU" sz="1000" u="none" cap="none" strike="noStrike">
                <a:solidFill>
                  <a:schemeClr val="dk1"/>
                </a:solidFill>
                <a:latin typeface="Arial"/>
                <a:ea typeface="Arial"/>
                <a:cs typeface="Arial"/>
                <a:sym typeface="Arial"/>
              </a:rPr>
            </a:br>
            <a:br>
              <a:rPr b="0" i="0" lang="en-AU" sz="1600" u="none" cap="none" strike="noStrike">
                <a:solidFill>
                  <a:schemeClr val="dk1"/>
                </a:solidFill>
                <a:latin typeface="Arial"/>
                <a:ea typeface="Arial"/>
                <a:cs typeface="Arial"/>
                <a:sym typeface="Arial"/>
              </a:rPr>
            </a:br>
            <a:endParaRPr b="0" i="0" sz="2200" u="none" cap="none" strike="noStrike">
              <a:solidFill>
                <a:schemeClr val="dk1"/>
              </a:solidFill>
              <a:latin typeface="Arial"/>
              <a:ea typeface="Arial"/>
              <a:cs typeface="Arial"/>
              <a:sym typeface="Arial"/>
            </a:endParaRPr>
          </a:p>
        </p:txBody>
      </p:sp>
      <p:pic>
        <p:nvPicPr>
          <p:cNvPr id="280" name="Google Shape;280;p17"/>
          <p:cNvPicPr preferRelativeResize="0"/>
          <p:nvPr/>
        </p:nvPicPr>
        <p:blipFill rotWithShape="1">
          <a:blip r:embed="rId3">
            <a:alphaModFix/>
          </a:blip>
          <a:srcRect b="599" l="607" r="0" t="0"/>
          <a:stretch/>
        </p:blipFill>
        <p:spPr>
          <a:xfrm>
            <a:off x="683030" y="1300433"/>
            <a:ext cx="3507178" cy="4656841"/>
          </a:xfrm>
          <a:prstGeom prst="rect">
            <a:avLst/>
          </a:prstGeom>
          <a:solidFill>
            <a:srgbClr val="ECECEC"/>
          </a:solidFill>
          <a:ln>
            <a:noFill/>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8"/>
          <p:cNvSpPr txBox="1"/>
          <p:nvPr>
            <p:ph idx="1" type="body"/>
          </p:nvPr>
        </p:nvSpPr>
        <p:spPr>
          <a:xfrm>
            <a:off x="513347" y="1686241"/>
            <a:ext cx="10797300" cy="395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600"/>
              <a:buChar char="•"/>
            </a:pPr>
            <a:r>
              <a:rPr i="1" lang="en-AU" sz="1600"/>
              <a:t>Australian Cerebral Palsy Register Report 2013</a:t>
            </a:r>
            <a:r>
              <a:rPr lang="en-AU" sz="1600"/>
              <a:t> www.cpregister.com</a:t>
            </a:r>
            <a:endParaRPr/>
          </a:p>
          <a:p>
            <a:pPr indent="-228600" lvl="0" marL="228600" rtl="0" algn="l">
              <a:lnSpc>
                <a:spcPct val="90000"/>
              </a:lnSpc>
              <a:spcBef>
                <a:spcPts val="1000"/>
              </a:spcBef>
              <a:spcAft>
                <a:spcPts val="0"/>
              </a:spcAft>
              <a:buSzPts val="1600"/>
              <a:buChar char="•"/>
            </a:pPr>
            <a:r>
              <a:rPr lang="en-AU" sz="1600"/>
              <a:t>Eliasson, A.-C., Krumlinde-Sundholm, L., Rösblad, B., Beckung, E., Arner, M., Öhrvall, A.-M., &amp; Rosenbaum, P. (2007). The manual ability classification system (MACS) for children with cerebral palsy: Scale development and evidence of validity and reliability. </a:t>
            </a:r>
            <a:r>
              <a:rPr i="1" lang="en-AU" sz="1600"/>
              <a:t>Developmental Medicine &amp; Child Neurology</a:t>
            </a:r>
            <a:r>
              <a:rPr lang="en-AU" sz="1600"/>
              <a:t>, </a:t>
            </a:r>
            <a:r>
              <a:rPr i="1" lang="en-AU" sz="1600"/>
              <a:t>48</a:t>
            </a:r>
            <a:r>
              <a:rPr lang="en-AU" sz="1600"/>
              <a:t>(7), 549–554. doi:10.1111/j.1469-8749.2006.tb01313.x</a:t>
            </a:r>
            <a:endParaRPr/>
          </a:p>
          <a:p>
            <a:pPr indent="-228600" lvl="0" marL="228600" rtl="0" algn="l">
              <a:lnSpc>
                <a:spcPct val="90000"/>
              </a:lnSpc>
              <a:spcBef>
                <a:spcPts val="1000"/>
              </a:spcBef>
              <a:spcAft>
                <a:spcPts val="0"/>
              </a:spcAft>
              <a:buSzPts val="1600"/>
              <a:buChar char="•"/>
            </a:pPr>
            <a:r>
              <a:rPr lang="en-AU" sz="1600"/>
              <a:t>Novak, I. (2014). Evidence-based diagnosis, health care, and rehabilitation for children with cerebral palsy. </a:t>
            </a:r>
            <a:r>
              <a:rPr i="1" lang="en-AU" sz="1600"/>
              <a:t>Journal of Child Neurology</a:t>
            </a:r>
            <a:r>
              <a:rPr lang="en-AU" sz="1600"/>
              <a:t>, </a:t>
            </a:r>
            <a:r>
              <a:rPr i="1" lang="en-AU" sz="1600"/>
              <a:t>29</a:t>
            </a:r>
            <a:r>
              <a:rPr lang="en-AU" sz="1600"/>
              <a:t>(8), 1141–1156. doi:10.1177/0883073814535503</a:t>
            </a:r>
            <a:endParaRPr/>
          </a:p>
          <a:p>
            <a:pPr indent="-228600" lvl="0" marL="228600" rtl="0" algn="l">
              <a:lnSpc>
                <a:spcPct val="90000"/>
              </a:lnSpc>
              <a:spcBef>
                <a:spcPts val="1000"/>
              </a:spcBef>
              <a:spcAft>
                <a:spcPts val="0"/>
              </a:spcAft>
              <a:buSzPts val="1600"/>
              <a:buChar char="•"/>
            </a:pPr>
            <a:r>
              <a:rPr lang="en-AU" sz="1600"/>
              <a:t>Novak, I., Hines, M., Goldsmith, S., &amp; Barclay, R. (2012). Clinical Prognostic messages from a systematic review on cerebral palsy. </a:t>
            </a:r>
            <a:r>
              <a:rPr i="1" lang="en-AU" sz="1600"/>
              <a:t>PEDIATRICS</a:t>
            </a:r>
            <a:r>
              <a:rPr lang="en-AU" sz="1600"/>
              <a:t>, </a:t>
            </a:r>
            <a:r>
              <a:rPr i="1" lang="en-AU" sz="1600"/>
              <a:t>130</a:t>
            </a:r>
            <a:r>
              <a:rPr lang="en-AU" sz="1600"/>
              <a:t>(5), e1285–e1312. doi:10.1542/peds.2012-0924</a:t>
            </a:r>
            <a:endParaRPr/>
          </a:p>
          <a:p>
            <a:pPr indent="-228600" lvl="0" marL="228600" rtl="0" algn="l">
              <a:lnSpc>
                <a:spcPct val="90000"/>
              </a:lnSpc>
              <a:spcBef>
                <a:spcPts val="1000"/>
              </a:spcBef>
              <a:spcAft>
                <a:spcPts val="0"/>
              </a:spcAft>
              <a:buSzPts val="1600"/>
              <a:buChar char="•"/>
            </a:pPr>
            <a:r>
              <a:rPr lang="en-AU" sz="1600"/>
              <a:t>McIntyre, S., Morgan, C., Walker, K., &amp; Novak, I. (2011). Cerebral palsy-don’t delay. </a:t>
            </a:r>
            <a:r>
              <a:rPr i="1" lang="en-AU" sz="1600"/>
              <a:t>Developmental Disabilities Research Reviews</a:t>
            </a:r>
            <a:r>
              <a:rPr lang="en-AU" sz="1600"/>
              <a:t>, </a:t>
            </a:r>
            <a:r>
              <a:rPr i="1" lang="en-AU" sz="1600"/>
              <a:t>17</a:t>
            </a:r>
            <a:r>
              <a:rPr lang="en-AU" sz="1600"/>
              <a:t>(2), 114–129. doi:10.1002/ddrr.1106</a:t>
            </a:r>
            <a:endParaRPr/>
          </a:p>
          <a:p>
            <a:pPr indent="-228600" lvl="0" marL="228600" rtl="0" algn="l">
              <a:lnSpc>
                <a:spcPct val="90000"/>
              </a:lnSpc>
              <a:spcBef>
                <a:spcPts val="1000"/>
              </a:spcBef>
              <a:spcAft>
                <a:spcPts val="0"/>
              </a:spcAft>
              <a:buSzPts val="1600"/>
              <a:buChar char="•"/>
            </a:pPr>
            <a:r>
              <a:rPr lang="en-AU" sz="1600"/>
              <a:t>Palisano, R., Rosenbaum, P., Walter, S., Russell, D., Wood, E., &amp; Galuppi, B. (2008). Development and reliability of a system to classify gross motor function in children with cerebral palsy. </a:t>
            </a:r>
            <a:r>
              <a:rPr i="1" lang="en-AU" sz="1600"/>
              <a:t>Developmental Medicine &amp; Child Neurology</a:t>
            </a:r>
            <a:r>
              <a:rPr lang="en-AU" sz="1600"/>
              <a:t>, </a:t>
            </a:r>
            <a:r>
              <a:rPr i="1" lang="en-AU" sz="1600"/>
              <a:t>39</a:t>
            </a:r>
            <a:r>
              <a:rPr lang="en-AU" sz="1600"/>
              <a:t>(4), 214–223. doi:10.1111/j.1469-8749.1997.tb07414.x  www.canchild.ca. </a:t>
            </a:r>
            <a:endParaRPr/>
          </a:p>
          <a:p>
            <a:pPr indent="-228600" lvl="0" marL="228600" rtl="0" algn="l">
              <a:lnSpc>
                <a:spcPct val="90000"/>
              </a:lnSpc>
              <a:spcBef>
                <a:spcPts val="1000"/>
              </a:spcBef>
              <a:spcAft>
                <a:spcPts val="0"/>
              </a:spcAft>
              <a:buSzPts val="1600"/>
              <a:buChar char="•"/>
            </a:pPr>
            <a:r>
              <a:rPr i="1" lang="en-AU" sz="1600"/>
              <a:t>Report of the Australian Cerebral Palsy Register, Birth Years 1993-2009</a:t>
            </a:r>
            <a:r>
              <a:rPr lang="en-AU" sz="1600"/>
              <a:t>, सितंबर 2016. </a:t>
            </a:r>
            <a:endParaRPr/>
          </a:p>
          <a:p>
            <a:pPr indent="-114300" lvl="0" marL="228600" rtl="0" algn="l">
              <a:lnSpc>
                <a:spcPct val="90000"/>
              </a:lnSpc>
              <a:spcBef>
                <a:spcPts val="1000"/>
              </a:spcBef>
              <a:spcAft>
                <a:spcPts val="0"/>
              </a:spcAft>
              <a:buClr>
                <a:srgbClr val="77A540"/>
              </a:buClr>
              <a:buSzPts val="1800"/>
              <a:buNone/>
            </a:pPr>
            <a:r>
              <a:t/>
            </a:r>
            <a:endParaRPr sz="1800"/>
          </a:p>
        </p:txBody>
      </p:sp>
      <p:sp>
        <p:nvSpPr>
          <p:cNvPr id="287" name="Google Shape;287;p18"/>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1" lang="en-AU"/>
              <a:t>संदर्भ</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आज...</a:t>
            </a:r>
            <a:endParaRPr/>
          </a:p>
        </p:txBody>
      </p:sp>
      <p:sp>
        <p:nvSpPr>
          <p:cNvPr id="49" name="Google Shape;49;p2"/>
          <p:cNvSpPr txBox="1"/>
          <p:nvPr/>
        </p:nvSpPr>
        <p:spPr>
          <a:xfrm>
            <a:off x="777300" y="1746425"/>
            <a:ext cx="5385600" cy="3297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प्रमस्तिष्क पक्षाघात (CP) के बारे में संक्षिप्त तथ्य</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परिभाषा</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CP के कारण</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जोखिम कारक</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निदान</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चलने-फिरने संबंधी प्रकार</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CP से प्रभावित शरीर के अंग</a:t>
            </a:r>
            <a:endParaRPr b="0" i="0" sz="2800" u="none" cap="none" strike="noStrike">
              <a:solidFill>
                <a:schemeClr val="dk1"/>
              </a:solidFill>
              <a:latin typeface="Arial"/>
              <a:ea typeface="Arial"/>
              <a:cs typeface="Arial"/>
              <a:sym typeface="Arial"/>
            </a:endParaRPr>
          </a:p>
        </p:txBody>
      </p:sp>
      <p:sp>
        <p:nvSpPr>
          <p:cNvPr id="50" name="Google Shape;50;p2"/>
          <p:cNvSpPr txBox="1"/>
          <p:nvPr/>
        </p:nvSpPr>
        <p:spPr>
          <a:xfrm>
            <a:off x="777300" y="5408050"/>
            <a:ext cx="97449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इस प्रस्तुति में सामग्री मात्र सामान्य जानकारी के लिए उपलब्ध करवाई गई है।  इससे पेशेवर सलाह देने का इरादा नहीं है और इस पर उन योग्यताप्राप्त पेशेवरों से परामर्श के विकल्प के रूप में भरोसा नहीं किया जाना चाहिए जो वे आपकी व्यक्तिगत जरूरतें निर्धारित कर सकते हैं।  समस्त सामग्री पर विश्व प्रमस्तिष्क पक्षाघात दिवस का कॉपीराइट है। आप इस प्रस्तुति में मौजूद किसी भी सामग्री का उपयोग मात्र निजी या गैर-वाणिज्यिक उपयोग के लिए कर सकते हैं। </a:t>
            </a:r>
            <a:endParaRPr b="0" i="1" sz="1700" u="none" cap="none" strike="noStrike">
              <a:solidFill>
                <a:schemeClr val="dk1"/>
              </a:solidFill>
              <a:latin typeface="Arial"/>
              <a:ea typeface="Arial"/>
              <a:cs typeface="Arial"/>
              <a:sym typeface="Arial"/>
            </a:endParaRPr>
          </a:p>
        </p:txBody>
      </p:sp>
      <p:sp>
        <p:nvSpPr>
          <p:cNvPr id="51" name="Google Shape;51;p2"/>
          <p:cNvSpPr txBox="1"/>
          <p:nvPr/>
        </p:nvSpPr>
        <p:spPr>
          <a:xfrm>
            <a:off x="5958900" y="1276100"/>
            <a:ext cx="4563300" cy="3232500"/>
          </a:xfrm>
          <a:prstGeom prst="rect">
            <a:avLst/>
          </a:prstGeom>
          <a:noFill/>
          <a:ln>
            <a:noFill/>
          </a:ln>
        </p:spPr>
        <p:txBody>
          <a:bodyPr anchorCtr="0" anchor="t" bIns="91425" lIns="91425" spcFirstLastPara="1" rIns="91425" wrap="square" tIns="91425">
            <a:spAutoFit/>
          </a:bodyPr>
          <a:lstStyle/>
          <a:p>
            <a:pPr indent="0" lvl="0" marL="152400" marR="0" rtl="0" algn="l">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चलने-फिरने संबंधी सकल कौशल</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मैनुअल क्षमता</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संबद्ध अक्षमताएं</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साक्ष्य आधारित उपचार</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भविष्य</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संदर्भ</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txBox="1"/>
          <p:nvPr>
            <p:ph idx="1" type="body"/>
          </p:nvPr>
        </p:nvSpPr>
        <p:spPr>
          <a:xfrm>
            <a:off x="4102443" y="1456345"/>
            <a:ext cx="7298725" cy="458199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200"/>
              <a:buChar char="•"/>
            </a:pPr>
            <a:r>
              <a:rPr lang="en-AU" sz="2200"/>
              <a:t>CP बचपन में </a:t>
            </a:r>
            <a:r>
              <a:rPr b="1" lang="en-AU" sz="2200"/>
              <a:t>सबसे आम शारीरिक अक्षमता</a:t>
            </a:r>
            <a:r>
              <a:rPr lang="en-AU" sz="2200"/>
              <a:t> है</a:t>
            </a:r>
            <a:endParaRPr/>
          </a:p>
          <a:p>
            <a:pPr indent="-228600" lvl="0" marL="228600" rtl="0" algn="l">
              <a:lnSpc>
                <a:spcPct val="100000"/>
              </a:lnSpc>
              <a:spcBef>
                <a:spcPts val="1200"/>
              </a:spcBef>
              <a:spcAft>
                <a:spcPts val="0"/>
              </a:spcAft>
              <a:buSzPts val="2200"/>
              <a:buChar char="•"/>
            </a:pPr>
            <a:r>
              <a:rPr lang="en-AU" sz="2200"/>
              <a:t>CP उच्च आय वाले देशों में </a:t>
            </a:r>
            <a:r>
              <a:rPr b="1" lang="en-AU" sz="2200"/>
              <a:t>जीवित जन्मे 700 शिशुओं में से लगभग 1</a:t>
            </a:r>
            <a:r>
              <a:rPr lang="en-AU" sz="2200"/>
              <a:t> को होता है</a:t>
            </a:r>
            <a:endParaRPr/>
          </a:p>
          <a:p>
            <a:pPr indent="-228600" lvl="0" marL="228600" rtl="0" algn="l">
              <a:lnSpc>
                <a:spcPct val="100000"/>
              </a:lnSpc>
              <a:spcBef>
                <a:spcPts val="1200"/>
              </a:spcBef>
              <a:spcAft>
                <a:spcPts val="0"/>
              </a:spcAft>
              <a:buSzPts val="2200"/>
              <a:buChar char="•"/>
            </a:pPr>
            <a:r>
              <a:rPr lang="en-AU" sz="2200"/>
              <a:t>यह विकसित हो रहे मस्तिष्क को चोट के कारण होता है जो ज़्यादातर </a:t>
            </a:r>
            <a:r>
              <a:rPr b="1" lang="en-AU" sz="2200"/>
              <a:t>जन्म से पहले</a:t>
            </a:r>
            <a:r>
              <a:rPr lang="en-AU" sz="2200"/>
              <a:t> लगती है</a:t>
            </a:r>
            <a:endParaRPr/>
          </a:p>
          <a:p>
            <a:pPr indent="-228600" lvl="0" marL="228600" rtl="0" algn="l">
              <a:lnSpc>
                <a:spcPct val="100000"/>
              </a:lnSpc>
              <a:spcBef>
                <a:spcPts val="1200"/>
              </a:spcBef>
              <a:spcAft>
                <a:spcPts val="0"/>
              </a:spcAft>
              <a:buSzPts val="2200"/>
              <a:buChar char="•"/>
            </a:pPr>
            <a:r>
              <a:rPr lang="en-AU" sz="2200"/>
              <a:t>इसका </a:t>
            </a:r>
            <a:r>
              <a:rPr b="1" lang="en-AU" sz="2200"/>
              <a:t>कोई एकल कारण</a:t>
            </a:r>
            <a:r>
              <a:rPr lang="en-AU" sz="2200"/>
              <a:t> नहीं है लेकिन अनुसंधानकर्ता ऐसे अनेक </a:t>
            </a:r>
            <a:r>
              <a:rPr b="1" lang="en-AU" sz="2200"/>
              <a:t>कारकों</a:t>
            </a:r>
            <a:r>
              <a:rPr lang="en-AU" sz="2200"/>
              <a:t> की पहचान कर सकते हैं जिनसे मस्तिष्क को चोट पहुँच सकती है</a:t>
            </a:r>
            <a:endParaRPr b="1" sz="2200"/>
          </a:p>
          <a:p>
            <a:pPr indent="-228600" lvl="0" marL="228600" rtl="0" algn="l">
              <a:lnSpc>
                <a:spcPct val="100000"/>
              </a:lnSpc>
              <a:spcBef>
                <a:spcPts val="1200"/>
              </a:spcBef>
              <a:spcAft>
                <a:spcPts val="0"/>
              </a:spcAft>
              <a:buSzPts val="2200"/>
              <a:buChar char="•"/>
            </a:pPr>
            <a:r>
              <a:rPr lang="en-AU" sz="2200"/>
              <a:t>अब शिशुओं का तीन महीने की आयु में ‘CP का उच्च जोखिम’ के रूप में </a:t>
            </a:r>
            <a:r>
              <a:rPr b="1" lang="en-AU" sz="2200"/>
              <a:t>निदान</a:t>
            </a:r>
            <a:r>
              <a:rPr lang="en-AU" sz="2200"/>
              <a:t> किया जा सकता है</a:t>
            </a:r>
            <a:endParaRPr/>
          </a:p>
          <a:p>
            <a:pPr indent="-228600" lvl="0" marL="228600" rtl="0" algn="l">
              <a:lnSpc>
                <a:spcPct val="100000"/>
              </a:lnSpc>
              <a:spcBef>
                <a:spcPts val="1200"/>
              </a:spcBef>
              <a:spcAft>
                <a:spcPts val="0"/>
              </a:spcAft>
              <a:buSzPts val="2200"/>
              <a:buChar char="•"/>
            </a:pPr>
            <a:r>
              <a:rPr lang="en-AU" sz="2200"/>
              <a:t>CP के लिए बहुत से </a:t>
            </a:r>
            <a:r>
              <a:rPr b="1" lang="en-AU" sz="2200"/>
              <a:t>प्रमाण-आधारित उपाय</a:t>
            </a:r>
            <a:r>
              <a:rPr lang="en-AU" sz="2200"/>
              <a:t> हैं और नए अंतरराष्ट्रीय नैदानिक दिशानिर्देश जल्द उपलब्ध होंगे।</a:t>
            </a:r>
            <a:endParaRPr/>
          </a:p>
        </p:txBody>
      </p:sp>
      <p:sp>
        <p:nvSpPr>
          <p:cNvPr id="58" name="Google Shape;58;p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संक्षिप्त तथ्य</a:t>
            </a:r>
            <a:endParaRPr/>
          </a:p>
        </p:txBody>
      </p:sp>
      <p:pic>
        <p:nvPicPr>
          <p:cNvPr id="59" name="Google Shape;59;p3"/>
          <p:cNvPicPr preferRelativeResize="0"/>
          <p:nvPr/>
        </p:nvPicPr>
        <p:blipFill rotWithShape="1">
          <a:blip r:embed="rId3">
            <a:alphaModFix/>
          </a:blip>
          <a:srcRect b="0" l="0" r="0" t="0"/>
          <a:stretch/>
        </p:blipFill>
        <p:spPr>
          <a:xfrm>
            <a:off x="724292" y="1519700"/>
            <a:ext cx="2864963" cy="429744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idx="1" type="body"/>
          </p:nvPr>
        </p:nvSpPr>
        <p:spPr>
          <a:xfrm>
            <a:off x="598669" y="1764797"/>
            <a:ext cx="10788909" cy="38724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AU" sz="2000"/>
              <a:t>प्रमस्तिष्क पक्षाघात ऐसी शारीरिक अक्षमता है जो चलने-फिरने और शारीरिक मुद्रा को प्रभावित करती है।</a:t>
            </a:r>
            <a:endParaRPr sz="2000"/>
          </a:p>
          <a:p>
            <a:pPr indent="-228600" lvl="0" marL="228600" rtl="0" algn="l">
              <a:lnSpc>
                <a:spcPct val="90000"/>
              </a:lnSpc>
              <a:spcBef>
                <a:spcPts val="1600"/>
              </a:spcBef>
              <a:spcAft>
                <a:spcPts val="0"/>
              </a:spcAft>
              <a:buSzPts val="2200"/>
              <a:buChar char="•"/>
            </a:pPr>
            <a:r>
              <a:rPr lang="en-AU" sz="2000"/>
              <a:t>CP ऐसे विभिन्न विकारों के समूह के लिए व्यापक शब्द है जो व्यक्ति की चलने-फिरने की क्षमता को प्रभावित करते हैं</a:t>
            </a:r>
            <a:endParaRPr/>
          </a:p>
          <a:p>
            <a:pPr indent="-228600" lvl="0" marL="228600" rtl="0" algn="l">
              <a:lnSpc>
                <a:spcPct val="90000"/>
              </a:lnSpc>
              <a:spcBef>
                <a:spcPts val="1600"/>
              </a:spcBef>
              <a:spcAft>
                <a:spcPts val="0"/>
              </a:spcAft>
              <a:buSzPts val="2200"/>
              <a:buChar char="•"/>
            </a:pPr>
            <a:r>
              <a:rPr lang="en-AU" sz="2000"/>
              <a:t>CP जन्म से पहले, जन्म के दौरान या बाद में विकासशील मस्तिष्क को क्षति के कारण होता है</a:t>
            </a:r>
            <a:endParaRPr/>
          </a:p>
          <a:p>
            <a:pPr indent="-228600" lvl="0" marL="228600" rtl="0" algn="l">
              <a:lnSpc>
                <a:spcPct val="90000"/>
              </a:lnSpc>
              <a:spcBef>
                <a:spcPts val="1600"/>
              </a:spcBef>
              <a:spcAft>
                <a:spcPts val="0"/>
              </a:spcAft>
              <a:buSzPts val="2200"/>
              <a:buChar char="•"/>
            </a:pPr>
            <a:r>
              <a:rPr lang="en-AU" sz="2000"/>
              <a:t>CP लोगों को अलग-अलग तरीकों से प्रभावित करता है। यह शरीर की हरकत, पेशी नियंत्रण, पेशियों के समन्वय, पेशीय लचीलेपन, प्रतिवर्त, शारीरिक मुद्रा और संतुलन को प्रभावित कर सकता है। </a:t>
            </a:r>
            <a:endParaRPr/>
          </a:p>
          <a:p>
            <a:pPr indent="-228600" lvl="0" marL="228600" rtl="0" algn="l">
              <a:lnSpc>
                <a:spcPct val="90000"/>
              </a:lnSpc>
              <a:spcBef>
                <a:spcPts val="1600"/>
              </a:spcBef>
              <a:spcAft>
                <a:spcPts val="0"/>
              </a:spcAft>
              <a:buSzPts val="2200"/>
              <a:buChar char="•"/>
            </a:pPr>
            <a:r>
              <a:rPr lang="en-AU" sz="2000"/>
              <a:t>CP हालांकि स्थायी जीवन भर चलने वाली स्थिति है, फिर भी प्रमस्तिष्क पक्षाघात के इन लक्षणों में से समय बीतने के साथ सुधार हो सकता है या पहले से बिगड़ हो सकते हैं</a:t>
            </a:r>
            <a:endParaRPr/>
          </a:p>
          <a:p>
            <a:pPr indent="-228600" lvl="0" marL="228600" rtl="0" algn="l">
              <a:lnSpc>
                <a:spcPct val="90000"/>
              </a:lnSpc>
              <a:spcBef>
                <a:spcPts val="1600"/>
              </a:spcBef>
              <a:spcAft>
                <a:spcPts val="0"/>
              </a:spcAft>
              <a:buSzPts val="2200"/>
              <a:buChar char="•"/>
            </a:pPr>
            <a:r>
              <a:rPr lang="en-AU" sz="2000"/>
              <a:t>CP से पीड़ित लोगों में देखने, सीखने, सुनने, बोलने, मिर्गी और बौद्धिक अक्षमताएं भी हो सकती हैं।</a:t>
            </a:r>
            <a:endParaRPr/>
          </a:p>
        </p:txBody>
      </p:sp>
      <p:sp>
        <p:nvSpPr>
          <p:cNvPr id="66" name="Google Shape;66;p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प्रमस्तिष्क पक्षाघात</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idx="1" type="body"/>
          </p:nvPr>
        </p:nvSpPr>
        <p:spPr>
          <a:xfrm>
            <a:off x="3756708" y="1655986"/>
            <a:ext cx="7607431" cy="4423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b="1" lang="en-AU" sz="2400"/>
              <a:t>प्रमस्तिष्क पक्षाघात (CP)</a:t>
            </a:r>
            <a:r>
              <a:rPr lang="en-AU" sz="2400"/>
              <a:t> जन्म से पहले, जन्म के दौरान या बाद </a:t>
            </a:r>
            <a:r>
              <a:rPr b="1" lang="en-AU" sz="2400"/>
              <a:t>की घटनाओं के संयोग का परिणाम है</a:t>
            </a:r>
            <a:r>
              <a:rPr lang="en-AU" sz="2400"/>
              <a:t> जिससे बच्चे के विकासशील मस्तिष्क में चोट लग सकती है।</a:t>
            </a:r>
            <a:endParaRPr/>
          </a:p>
          <a:p>
            <a:pPr indent="-228600" lvl="0" marL="228600" rtl="0" algn="l">
              <a:lnSpc>
                <a:spcPct val="90000"/>
              </a:lnSpc>
              <a:spcBef>
                <a:spcPts val="1600"/>
              </a:spcBef>
              <a:spcAft>
                <a:spcPts val="0"/>
              </a:spcAft>
              <a:buSzPts val="2200"/>
              <a:buChar char="•"/>
            </a:pPr>
            <a:r>
              <a:rPr lang="en-AU" sz="2000"/>
              <a:t>CP के कई कारण हैं - 'कारण पथ' की एक शृंखला है अर्थात इसमें घटनाओं का ऐसा क्रम है जो विकासशील मस्तिष्क को क्षति पहुँचाने या इसे तीव्र करने के लिए आपस में जुड़ती हैं।</a:t>
            </a:r>
            <a:endParaRPr sz="2400"/>
          </a:p>
          <a:p>
            <a:pPr indent="-228600" lvl="0" marL="228600" rtl="0" algn="l">
              <a:lnSpc>
                <a:spcPct val="90000"/>
              </a:lnSpc>
              <a:spcBef>
                <a:spcPts val="1600"/>
              </a:spcBef>
              <a:spcAft>
                <a:spcPts val="0"/>
              </a:spcAft>
              <a:buSzPts val="2200"/>
              <a:buChar char="•"/>
            </a:pPr>
            <a:r>
              <a:rPr lang="en-AU" sz="2000"/>
              <a:t>CP के निदान वाले लगभग 45% बच्चे समय पूर्व जन्म लेते हैं</a:t>
            </a:r>
            <a:endParaRPr sz="2400"/>
          </a:p>
          <a:p>
            <a:pPr indent="-228600" lvl="0" marL="228600" rtl="0" algn="l">
              <a:lnSpc>
                <a:spcPct val="90000"/>
              </a:lnSpc>
              <a:spcBef>
                <a:spcPts val="1600"/>
              </a:spcBef>
              <a:spcAft>
                <a:spcPts val="0"/>
              </a:spcAft>
              <a:buSzPts val="2200"/>
              <a:buChar char="•"/>
            </a:pPr>
            <a:r>
              <a:rPr lang="en-AU" sz="2000"/>
              <a:t>पूर्ण गर्भावस्था के बाद जन्मे अधिकांश शिशुओं में CP का कारण अज्ञात रहता है</a:t>
            </a:r>
            <a:endParaRPr sz="2400"/>
          </a:p>
          <a:p>
            <a:pPr indent="-228600" lvl="0" marL="228600" rtl="0" algn="l">
              <a:lnSpc>
                <a:spcPct val="90000"/>
              </a:lnSpc>
              <a:spcBef>
                <a:spcPts val="1600"/>
              </a:spcBef>
              <a:spcAft>
                <a:spcPts val="0"/>
              </a:spcAft>
              <a:buSzPts val="2200"/>
              <a:buChar char="•"/>
            </a:pPr>
            <a:r>
              <a:rPr lang="en-AU" sz="2000"/>
              <a:t>CP का केवल मामूली प्रतिशत जन्म के समय जटिलताओं (जैसे श्वासावरोध या ऑक्सीजन की कमी) के कारण होता है।</a:t>
            </a:r>
            <a:endParaRPr sz="2400"/>
          </a:p>
          <a:p>
            <a:pPr indent="-88900" lvl="0" marL="228600" rtl="0" algn="l">
              <a:lnSpc>
                <a:spcPct val="90000"/>
              </a:lnSpc>
              <a:spcBef>
                <a:spcPts val="1600"/>
              </a:spcBef>
              <a:spcAft>
                <a:spcPts val="0"/>
              </a:spcAft>
              <a:buClr>
                <a:srgbClr val="77A540"/>
              </a:buClr>
              <a:buSzPts val="2200"/>
              <a:buNone/>
            </a:pPr>
            <a:r>
              <a:t/>
            </a:r>
            <a:endParaRPr sz="2200"/>
          </a:p>
        </p:txBody>
      </p:sp>
      <p:sp>
        <p:nvSpPr>
          <p:cNvPr id="73" name="Google Shape;73;p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प्रमस्तिष्क पक्षाघात के कारण</a:t>
            </a:r>
            <a:endParaRPr/>
          </a:p>
        </p:txBody>
      </p:sp>
      <p:pic>
        <p:nvPicPr>
          <p:cNvPr id="74" name="Google Shape;74;p5"/>
          <p:cNvPicPr preferRelativeResize="0"/>
          <p:nvPr/>
        </p:nvPicPr>
        <p:blipFill rotWithShape="1">
          <a:blip r:embed="rId3">
            <a:alphaModFix/>
          </a:blip>
          <a:srcRect b="0" l="0" r="0" t="0"/>
          <a:stretch/>
        </p:blipFill>
        <p:spPr>
          <a:xfrm>
            <a:off x="635895" y="1528321"/>
            <a:ext cx="2751841" cy="412776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idx="1" type="body"/>
          </p:nvPr>
        </p:nvSpPr>
        <p:spPr>
          <a:xfrm>
            <a:off x="707011" y="1416005"/>
            <a:ext cx="10350630" cy="4645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AU" sz="2400"/>
              <a:t>जोखिम कारकों से CP नहीं होता है। बहरहाल कुछ जोखिम कारक होने से बच्चे के CP सहित जन्म लेने की संभावना बढ़ सकती है।</a:t>
            </a:r>
            <a:endParaRPr/>
          </a:p>
          <a:p>
            <a:pPr indent="0" lvl="0" marL="0" rtl="0" algn="l">
              <a:lnSpc>
                <a:spcPct val="90000"/>
              </a:lnSpc>
              <a:spcBef>
                <a:spcPts val="1000"/>
              </a:spcBef>
              <a:spcAft>
                <a:spcPts val="0"/>
              </a:spcAft>
              <a:buSzPts val="2000"/>
              <a:buNone/>
            </a:pPr>
            <a:br>
              <a:rPr b="0" i="0" lang="en-AU" sz="2800" u="none" cap="none" strike="noStrike">
                <a:solidFill>
                  <a:schemeClr val="dk1"/>
                </a:solidFill>
                <a:latin typeface="Arial"/>
                <a:ea typeface="Arial"/>
                <a:cs typeface="Arial"/>
                <a:sym typeface="Arial"/>
              </a:rPr>
            </a:br>
            <a:r>
              <a:rPr lang="en-AU" sz="2000"/>
              <a:t>प्रमस्तिष्क पक्षाघात के कुछ जोखिम कारकों को पहचान लिया गया है।  इनमें निम्नलिखित शामिल हैं:</a:t>
            </a:r>
            <a:endParaRPr/>
          </a:p>
          <a:p>
            <a:pPr indent="-228600" lvl="0" marL="228600" rtl="0" algn="l">
              <a:lnSpc>
                <a:spcPct val="90000"/>
              </a:lnSpc>
              <a:spcBef>
                <a:spcPts val="1000"/>
              </a:spcBef>
              <a:spcAft>
                <a:spcPts val="0"/>
              </a:spcAft>
              <a:buSzPts val="1800"/>
              <a:buChar char="•"/>
            </a:pPr>
            <a:r>
              <a:rPr lang="en-AU" sz="1800"/>
              <a:t>समय पूर्व जन्म (37 सप्ताह से कम गर्भधारण)</a:t>
            </a:r>
            <a:endParaRPr/>
          </a:p>
          <a:p>
            <a:pPr indent="-228600" lvl="0" marL="228600" rtl="0" algn="l">
              <a:lnSpc>
                <a:spcPct val="90000"/>
              </a:lnSpc>
              <a:spcBef>
                <a:spcPts val="1000"/>
              </a:spcBef>
              <a:spcAft>
                <a:spcPts val="0"/>
              </a:spcAft>
              <a:buSzPts val="1800"/>
              <a:buChar char="•"/>
            </a:pPr>
            <a:r>
              <a:rPr lang="en-AU" sz="1800"/>
              <a:t>जन्म के समय कम वजन (गर्भकाल की अवधि के अनुपात में छोटा होना)</a:t>
            </a:r>
            <a:endParaRPr/>
          </a:p>
          <a:p>
            <a:pPr indent="-228600" lvl="0" marL="228600" rtl="0" algn="l">
              <a:lnSpc>
                <a:spcPct val="90000"/>
              </a:lnSpc>
              <a:spcBef>
                <a:spcPts val="1000"/>
              </a:spcBef>
              <a:spcAft>
                <a:spcPts val="0"/>
              </a:spcAft>
              <a:buSzPts val="1800"/>
              <a:buChar char="•"/>
            </a:pPr>
            <a:r>
              <a:rPr lang="en-AU" sz="1800"/>
              <a:t>रक्त के थक्के जमने की समस्या (थ्रोम्बोफिलिया)</a:t>
            </a:r>
            <a:endParaRPr/>
          </a:p>
          <a:p>
            <a:pPr indent="-228600" lvl="0" marL="228600" rtl="0" algn="l">
              <a:lnSpc>
                <a:spcPct val="90000"/>
              </a:lnSpc>
              <a:spcBef>
                <a:spcPts val="1000"/>
              </a:spcBef>
              <a:spcAft>
                <a:spcPts val="0"/>
              </a:spcAft>
              <a:buSzPts val="1800"/>
              <a:buChar char="•"/>
            </a:pPr>
            <a:r>
              <a:rPr lang="en-AU" sz="1800"/>
              <a:t>विकासशील भ्रूण को ऑक्सीजन और पोषक तत्व प्रदान करने में गर्भनाल की अक्षमता</a:t>
            </a:r>
            <a:endParaRPr/>
          </a:p>
          <a:p>
            <a:pPr indent="-228600" lvl="0" marL="228600" rtl="0" algn="l">
              <a:lnSpc>
                <a:spcPct val="90000"/>
              </a:lnSpc>
              <a:spcBef>
                <a:spcPts val="1000"/>
              </a:spcBef>
              <a:spcAft>
                <a:spcPts val="0"/>
              </a:spcAft>
              <a:buSzPts val="1800"/>
              <a:buChar char="•"/>
            </a:pPr>
            <a:r>
              <a:rPr lang="en-AU" sz="1800"/>
              <a:t>माँ, भ्रूण या बच्चे को जीवाणु या विषाणुजनित संक्रमण जो प्रत्यक्ष या परोक्ष रूप से शिशु के केंद्रीय तंत्रिका तंत्र पर हमला करता है</a:t>
            </a:r>
            <a:endParaRPr/>
          </a:p>
          <a:p>
            <a:pPr indent="-228600" lvl="0" marL="228600" rtl="0" algn="l">
              <a:lnSpc>
                <a:spcPct val="90000"/>
              </a:lnSpc>
              <a:spcBef>
                <a:spcPts val="1000"/>
              </a:spcBef>
              <a:spcAft>
                <a:spcPts val="0"/>
              </a:spcAft>
              <a:buSzPts val="1800"/>
              <a:buChar char="•"/>
            </a:pPr>
            <a:r>
              <a:rPr lang="en-AU" sz="1800"/>
              <a:t>गर्भावस्था या प्रसव प्रक्रिया के दौरान लंबे समय तक ऑक्सीजन की कमी, या जन्म के तुरंत बाद गंभीर पीलिया।</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1" name="Google Shape;81;p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जोखिम कारक</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idx="1" type="body"/>
          </p:nvPr>
        </p:nvSpPr>
        <p:spPr>
          <a:xfrm>
            <a:off x="697584" y="1519699"/>
            <a:ext cx="11140189" cy="4741058"/>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400"/>
              <a:buNone/>
            </a:pPr>
            <a:r>
              <a:rPr b="1" lang="en-AU"/>
              <a:t>CP का अब कई बार जल्दी निदान किया जा सकता है, इससे हस्तक्षेप जल्द से जल्द शुरू हो सकता है</a:t>
            </a:r>
            <a:br>
              <a:rPr lang="en-AU"/>
            </a:br>
            <a:br>
              <a:rPr lang="en-AU" sz="1800"/>
            </a:br>
            <a:r>
              <a:rPr lang="en-AU" sz="1800"/>
              <a:t>शिशुओं का अब 3-5 माह की कम उम्र में ही 'प्रमस्तिष्क पक्षाघात के उच्च जोखिम' के रूप में आकलन किया जा सकता है।</a:t>
            </a:r>
            <a:br>
              <a:rPr lang="en-AU" sz="1800"/>
            </a:br>
            <a:endParaRPr sz="1800"/>
          </a:p>
          <a:p>
            <a:pPr indent="0" lvl="0" marL="0" rtl="0" algn="l">
              <a:lnSpc>
                <a:spcPct val="110000"/>
              </a:lnSpc>
              <a:spcBef>
                <a:spcPts val="1600"/>
              </a:spcBef>
              <a:spcAft>
                <a:spcPts val="0"/>
              </a:spcAft>
              <a:buSzPts val="2000"/>
              <a:buNone/>
            </a:pPr>
            <a:r>
              <a:rPr lang="en-AU" sz="1800"/>
              <a:t>इसमें सबसे संवेदनशील साधन निम्नलिखित हैं:</a:t>
            </a:r>
            <a:endParaRPr/>
          </a:p>
          <a:p>
            <a:pPr indent="-228600" lvl="0" marL="228600" rtl="0" algn="l">
              <a:lnSpc>
                <a:spcPct val="110000"/>
              </a:lnSpc>
              <a:spcBef>
                <a:spcPts val="600"/>
              </a:spcBef>
              <a:spcAft>
                <a:spcPts val="0"/>
              </a:spcAft>
              <a:buSzPts val="2000"/>
              <a:buChar char="•"/>
            </a:pPr>
            <a:r>
              <a:rPr lang="en-AU" sz="1800"/>
              <a:t>20 सप्ताह से कम उम्र के बच्चों में सामान्य हरकत मूल्यांकन (संशोधित) - 95% पूर्वानुमान</a:t>
            </a:r>
            <a:endParaRPr/>
          </a:p>
          <a:p>
            <a:pPr indent="-228600" lvl="0" marL="228600" rtl="0" algn="l">
              <a:lnSpc>
                <a:spcPct val="110000"/>
              </a:lnSpc>
              <a:spcBef>
                <a:spcPts val="600"/>
              </a:spcBef>
              <a:spcAft>
                <a:spcPts val="0"/>
              </a:spcAft>
              <a:buSzPts val="2000"/>
              <a:buChar char="•"/>
            </a:pPr>
            <a:r>
              <a:rPr lang="en-AU" sz="1800"/>
              <a:t>न्यूरोइमेजिंग</a:t>
            </a:r>
            <a:endParaRPr sz="1800"/>
          </a:p>
          <a:p>
            <a:pPr indent="-228600" lvl="0" marL="228600" rtl="0" algn="l">
              <a:lnSpc>
                <a:spcPct val="110000"/>
              </a:lnSpc>
              <a:spcBef>
                <a:spcPts val="600"/>
              </a:spcBef>
              <a:spcAft>
                <a:spcPts val="0"/>
              </a:spcAft>
              <a:buSzPts val="2000"/>
              <a:buChar char="•"/>
            </a:pPr>
            <a:r>
              <a:rPr lang="en-AU" sz="1800"/>
              <a:t>Hammersmith नवजात न्यूरोलॉजिकल आकलन (HINE)। 90% पूर्वानुमान।</a:t>
            </a:r>
            <a:endParaRPr/>
          </a:p>
          <a:p>
            <a:pPr indent="0" lvl="0" marL="0" rtl="0" algn="r">
              <a:lnSpc>
                <a:spcPct val="90000"/>
              </a:lnSpc>
              <a:spcBef>
                <a:spcPts val="1600"/>
              </a:spcBef>
              <a:spcAft>
                <a:spcPts val="0"/>
              </a:spcAft>
              <a:buSzPts val="1600"/>
              <a:buNone/>
            </a:pPr>
            <a:r>
              <a:t/>
            </a:r>
            <a:endParaRPr sz="1800"/>
          </a:p>
          <a:p>
            <a:pPr indent="0" lvl="0" marL="0" rtl="0" algn="l">
              <a:lnSpc>
                <a:spcPct val="90000"/>
              </a:lnSpc>
              <a:spcBef>
                <a:spcPts val="1000"/>
              </a:spcBef>
              <a:spcAft>
                <a:spcPts val="0"/>
              </a:spcAft>
              <a:buSzPts val="1600"/>
              <a:buNone/>
            </a:pPr>
            <a:r>
              <a:rPr i="1" lang="en-AU" sz="1800"/>
              <a:t>CP देखें: </a:t>
            </a:r>
            <a:r>
              <a:rPr lang="en-AU" sz="1800"/>
              <a:t>निदान और उपचार पोस्टर</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8" name="Google Shape;88;p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निदान</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cxnSp>
        <p:nvCxnSpPr>
          <p:cNvPr id="94" name="Google Shape;94;ge5917adf84_0_28"/>
          <p:cNvCxnSpPr/>
          <p:nvPr/>
        </p:nvCxnSpPr>
        <p:spPr>
          <a:xfrm>
            <a:off x="9052308" y="3515164"/>
            <a:ext cx="6600" cy="362700"/>
          </a:xfrm>
          <a:prstGeom prst="straightConnector1">
            <a:avLst/>
          </a:prstGeom>
          <a:noFill/>
          <a:ln cap="flat" cmpd="sng" w="19050">
            <a:solidFill>
              <a:schemeClr val="dk2"/>
            </a:solidFill>
            <a:prstDash val="dot"/>
            <a:round/>
            <a:headEnd len="sm" w="sm" type="none"/>
            <a:tailEnd len="sm" w="sm" type="none"/>
          </a:ln>
        </p:spPr>
      </p:cxnSp>
      <p:sp>
        <p:nvSpPr>
          <p:cNvPr id="95" name="Google Shape;95;ge5917adf84_0_28"/>
          <p:cNvSpPr/>
          <p:nvPr/>
        </p:nvSpPr>
        <p:spPr>
          <a:xfrm>
            <a:off x="8500680" y="2926630"/>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e5917adf84_0_28"/>
          <p:cNvSpPr/>
          <p:nvPr/>
        </p:nvSpPr>
        <p:spPr>
          <a:xfrm>
            <a:off x="2159737"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e5917adf84_0_28"/>
          <p:cNvSpPr/>
          <p:nvPr/>
        </p:nvSpPr>
        <p:spPr>
          <a:xfrm>
            <a:off x="9671405" y="2694767"/>
            <a:ext cx="302700" cy="1405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5917adf84_0_2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निदान</a:t>
            </a:r>
            <a:r>
              <a:rPr lang="en-AU"/>
              <a:t> </a:t>
            </a:r>
            <a:r>
              <a:rPr b="0" lang="en-AU"/>
              <a:t>(जारी)</a:t>
            </a:r>
            <a:endParaRPr/>
          </a:p>
        </p:txBody>
      </p:sp>
      <p:sp>
        <p:nvSpPr>
          <p:cNvPr id="99" name="Google Shape;99;ge5917adf84_0_28"/>
          <p:cNvSpPr/>
          <p:nvPr/>
        </p:nvSpPr>
        <p:spPr>
          <a:xfrm>
            <a:off x="525176" y="2683353"/>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क्या नवजात बच्चे को प्रमस्तिष्क पक्षाघात का जोखिम होता है?</a:t>
            </a:r>
            <a:endParaRPr/>
          </a:p>
        </p:txBody>
      </p:sp>
      <p:sp>
        <p:nvSpPr>
          <p:cNvPr id="100" name="Google Shape;100;ge5917adf84_0_28"/>
          <p:cNvSpPr/>
          <p:nvPr/>
        </p:nvSpPr>
        <p:spPr>
          <a:xfrm>
            <a:off x="2487532"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नहीं</a:t>
            </a:r>
            <a:endParaRPr/>
          </a:p>
        </p:txBody>
      </p:sp>
      <p:sp>
        <p:nvSpPr>
          <p:cNvPr id="101" name="Google Shape;101;ge5917adf84_0_28"/>
          <p:cNvSpPr/>
          <p:nvPr/>
        </p:nvSpPr>
        <p:spPr>
          <a:xfrm>
            <a:off x="2487532"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हाँ</a:t>
            </a:r>
            <a:endParaRPr/>
          </a:p>
        </p:txBody>
      </p:sp>
      <p:cxnSp>
        <p:nvCxnSpPr>
          <p:cNvPr id="102" name="Google Shape;102;ge5917adf84_0_28"/>
          <p:cNvCxnSpPr>
            <a:stCxn id="99" idx="3"/>
          </p:cNvCxnSpPr>
          <p:nvPr/>
        </p:nvCxnSpPr>
        <p:spPr>
          <a:xfrm>
            <a:off x="1846676" y="3391653"/>
            <a:ext cx="302700" cy="6000"/>
          </a:xfrm>
          <a:prstGeom prst="straightConnector1">
            <a:avLst/>
          </a:prstGeom>
          <a:noFill/>
          <a:ln cap="flat" cmpd="sng" w="9525">
            <a:solidFill>
              <a:schemeClr val="dk2"/>
            </a:solidFill>
            <a:prstDash val="solid"/>
            <a:round/>
            <a:headEnd len="sm" w="sm" type="none"/>
            <a:tailEnd len="sm" w="sm" type="none"/>
          </a:ln>
        </p:spPr>
      </p:cxnSp>
      <p:sp>
        <p:nvSpPr>
          <p:cNvPr id="103" name="Google Shape;103;ge5917adf84_0_28"/>
          <p:cNvSpPr/>
          <p:nvPr/>
        </p:nvSpPr>
        <p:spPr>
          <a:xfrm>
            <a:off x="3743785" y="2686235"/>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क्या नवजात बच्चे का हिलने-डुलने संबंधी विकास असामान्य है?</a:t>
            </a:r>
            <a:endParaRPr/>
          </a:p>
        </p:txBody>
      </p:sp>
      <p:cxnSp>
        <p:nvCxnSpPr>
          <p:cNvPr id="104" name="Google Shape;104;ge5917adf84_0_28"/>
          <p:cNvCxnSpPr/>
          <p:nvPr/>
        </p:nvCxnSpPr>
        <p:spPr>
          <a:xfrm>
            <a:off x="3440977"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05" name="Google Shape;105;ge5917adf84_0_28"/>
          <p:cNvSpPr/>
          <p:nvPr/>
        </p:nvSpPr>
        <p:spPr>
          <a:xfrm>
            <a:off x="5337873"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 name="Google Shape;106;ge5917adf84_0_28"/>
          <p:cNvCxnSpPr/>
          <p:nvPr/>
        </p:nvCxnSpPr>
        <p:spPr>
          <a:xfrm>
            <a:off x="5065499" y="3391652"/>
            <a:ext cx="302700" cy="6000"/>
          </a:xfrm>
          <a:prstGeom prst="straightConnector1">
            <a:avLst/>
          </a:prstGeom>
          <a:noFill/>
          <a:ln cap="flat" cmpd="sng" w="9525">
            <a:solidFill>
              <a:schemeClr val="dk2"/>
            </a:solidFill>
            <a:prstDash val="solid"/>
            <a:round/>
            <a:headEnd len="sm" w="sm" type="none"/>
            <a:tailEnd len="sm" w="sm" type="none"/>
          </a:ln>
        </p:spPr>
      </p:cxnSp>
      <p:sp>
        <p:nvSpPr>
          <p:cNvPr id="107" name="Google Shape;107;ge5917adf84_0_28"/>
          <p:cNvSpPr/>
          <p:nvPr/>
        </p:nvSpPr>
        <p:spPr>
          <a:xfrm>
            <a:off x="5625307"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नहीं</a:t>
            </a:r>
            <a:endParaRPr/>
          </a:p>
        </p:txBody>
      </p:sp>
      <p:sp>
        <p:nvSpPr>
          <p:cNvPr id="108" name="Google Shape;108;ge5917adf84_0_28"/>
          <p:cNvSpPr/>
          <p:nvPr/>
        </p:nvSpPr>
        <p:spPr>
          <a:xfrm>
            <a:off x="5665668"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हाँ</a:t>
            </a:r>
            <a:endParaRPr/>
          </a:p>
        </p:txBody>
      </p:sp>
      <p:cxnSp>
        <p:nvCxnSpPr>
          <p:cNvPr id="109" name="Google Shape;109;ge5917adf84_0_28"/>
          <p:cNvCxnSpPr/>
          <p:nvPr/>
        </p:nvCxnSpPr>
        <p:spPr>
          <a:xfrm>
            <a:off x="6609074"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10" name="Google Shape;110;ge5917adf84_0_28"/>
          <p:cNvSpPr/>
          <p:nvPr/>
        </p:nvSpPr>
        <p:spPr>
          <a:xfrm>
            <a:off x="6881448" y="2694756"/>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क्या नवजात की न्यूरोइमेजिंग असामान्य है?</a:t>
            </a:r>
            <a:endParaRPr/>
          </a:p>
        </p:txBody>
      </p:sp>
      <p:sp>
        <p:nvSpPr>
          <p:cNvPr id="111" name="Google Shape;111;ge5917adf84_0_28"/>
          <p:cNvSpPr/>
          <p:nvPr/>
        </p:nvSpPr>
        <p:spPr>
          <a:xfrm>
            <a:off x="6243354" y="3406060"/>
            <a:ext cx="615600" cy="76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2" name="Google Shape;112;ge5917adf84_0_28"/>
          <p:cNvCxnSpPr/>
          <p:nvPr/>
        </p:nvCxnSpPr>
        <p:spPr>
          <a:xfrm>
            <a:off x="5965444"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3" name="Google Shape;113;ge5917adf84_0_28"/>
          <p:cNvCxnSpPr/>
          <p:nvPr/>
        </p:nvCxnSpPr>
        <p:spPr>
          <a:xfrm>
            <a:off x="5968614" y="2021564"/>
            <a:ext cx="4131000" cy="870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ge5917adf84_0_28"/>
          <p:cNvCxnSpPr/>
          <p:nvPr/>
        </p:nvCxnSpPr>
        <p:spPr>
          <a:xfrm>
            <a:off x="10071109" y="201407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ge5917adf84_0_28"/>
          <p:cNvCxnSpPr/>
          <p:nvPr/>
        </p:nvCxnSpPr>
        <p:spPr>
          <a:xfrm rot="10800000">
            <a:off x="10084385" y="428473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ge5917adf84_0_28"/>
          <p:cNvCxnSpPr/>
          <p:nvPr/>
        </p:nvCxnSpPr>
        <p:spPr>
          <a:xfrm flipH="1">
            <a:off x="5928971" y="4778693"/>
            <a:ext cx="4210200" cy="99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ge5917adf84_0_28"/>
          <p:cNvCxnSpPr/>
          <p:nvPr/>
        </p:nvCxnSpPr>
        <p:spPr>
          <a:xfrm>
            <a:off x="5931518"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8" name="Google Shape;118;ge5917adf84_0_28"/>
          <p:cNvCxnSpPr/>
          <p:nvPr/>
        </p:nvCxnSpPr>
        <p:spPr>
          <a:xfrm>
            <a:off x="8203027" y="3400115"/>
            <a:ext cx="302700" cy="6000"/>
          </a:xfrm>
          <a:prstGeom prst="straightConnector1">
            <a:avLst/>
          </a:prstGeom>
          <a:noFill/>
          <a:ln cap="flat" cmpd="sng" w="9525">
            <a:solidFill>
              <a:schemeClr val="dk2"/>
            </a:solidFill>
            <a:prstDash val="solid"/>
            <a:round/>
            <a:headEnd len="sm" w="sm" type="none"/>
            <a:tailEnd len="sm" w="sm" type="none"/>
          </a:ln>
        </p:spPr>
      </p:cxnSp>
      <p:sp>
        <p:nvSpPr>
          <p:cNvPr id="119" name="Google Shape;119;ge5917adf84_0_28"/>
          <p:cNvSpPr/>
          <p:nvPr/>
        </p:nvSpPr>
        <p:spPr>
          <a:xfrm>
            <a:off x="9655914" y="3527303"/>
            <a:ext cx="833700" cy="880200"/>
          </a:xfrm>
          <a:prstGeom prst="rect">
            <a:avLst/>
          </a:prstGeom>
          <a:solidFill>
            <a:srgbClr val="4FC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प्रमस्तिष्क पक्षाघात नहीं</a:t>
            </a:r>
            <a:endParaRPr/>
          </a:p>
        </p:txBody>
      </p:sp>
      <p:sp>
        <p:nvSpPr>
          <p:cNvPr id="120" name="Google Shape;120;ge5917adf84_0_28"/>
          <p:cNvSpPr/>
          <p:nvPr/>
        </p:nvSpPr>
        <p:spPr>
          <a:xfrm>
            <a:off x="9655914" y="2504950"/>
            <a:ext cx="833700" cy="880200"/>
          </a:xfrm>
          <a:prstGeom prst="rect">
            <a:avLst/>
          </a:prstGeom>
          <a:solidFill>
            <a:srgbClr val="00C1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प्रमस्तिष्क पक्षाघात</a:t>
            </a:r>
            <a:endParaRPr/>
          </a:p>
        </p:txBody>
      </p:sp>
      <p:sp>
        <p:nvSpPr>
          <p:cNvPr id="121" name="Google Shape;121;ge5917adf84_0_28"/>
          <p:cNvSpPr/>
          <p:nvPr/>
        </p:nvSpPr>
        <p:spPr>
          <a:xfrm>
            <a:off x="8763099" y="371325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नहीं</a:t>
            </a:r>
            <a:endParaRPr/>
          </a:p>
        </p:txBody>
      </p:sp>
      <p:sp>
        <p:nvSpPr>
          <p:cNvPr id="122" name="Google Shape;122;ge5917adf84_0_28"/>
          <p:cNvSpPr/>
          <p:nvPr/>
        </p:nvSpPr>
        <p:spPr>
          <a:xfrm>
            <a:off x="8803460" y="258459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हाँ</a:t>
            </a:r>
            <a:endParaRPr/>
          </a:p>
        </p:txBody>
      </p:sp>
      <p:sp>
        <p:nvSpPr>
          <p:cNvPr id="123" name="Google Shape;123;ge5917adf84_0_28"/>
          <p:cNvSpPr/>
          <p:nvPr/>
        </p:nvSpPr>
        <p:spPr>
          <a:xfrm>
            <a:off x="10586551" y="3583423"/>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अन्य स्थितियों की जांच करें</a:t>
            </a:r>
            <a:endParaRPr/>
          </a:p>
        </p:txBody>
      </p:sp>
      <p:sp>
        <p:nvSpPr>
          <p:cNvPr id="124" name="Google Shape;124;ge5917adf84_0_28"/>
          <p:cNvSpPr/>
          <p:nvPr/>
        </p:nvSpPr>
        <p:spPr>
          <a:xfrm>
            <a:off x="10586551" y="2584590"/>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शीघ्र उपचार करें</a:t>
            </a:r>
            <a:endParaRPr/>
          </a:p>
        </p:txBody>
      </p:sp>
      <p:cxnSp>
        <p:nvCxnSpPr>
          <p:cNvPr id="125" name="Google Shape;125;ge5917adf84_0_28"/>
          <p:cNvCxnSpPr/>
          <p:nvPr/>
        </p:nvCxnSpPr>
        <p:spPr>
          <a:xfrm>
            <a:off x="9378671" y="3276691"/>
            <a:ext cx="302700" cy="6000"/>
          </a:xfrm>
          <a:prstGeom prst="straightConnector1">
            <a:avLst/>
          </a:prstGeom>
          <a:noFill/>
          <a:ln cap="flat" cmpd="sng" w="19050">
            <a:solidFill>
              <a:schemeClr val="dk2"/>
            </a:solidFill>
            <a:prstDash val="dot"/>
            <a:round/>
            <a:headEnd len="sm" w="sm" type="none"/>
            <a:tailEnd len="sm" w="sm" type="none"/>
          </a:ln>
        </p:spPr>
      </p:cxnSp>
      <p:cxnSp>
        <p:nvCxnSpPr>
          <p:cNvPr id="126" name="Google Shape;126;ge5917adf84_0_28"/>
          <p:cNvCxnSpPr/>
          <p:nvPr/>
        </p:nvCxnSpPr>
        <p:spPr>
          <a:xfrm flipH="1">
            <a:off x="9387804" y="3276687"/>
            <a:ext cx="5400" cy="211500"/>
          </a:xfrm>
          <a:prstGeom prst="straightConnector1">
            <a:avLst/>
          </a:prstGeom>
          <a:noFill/>
          <a:ln cap="flat" cmpd="sng" w="19050">
            <a:solidFill>
              <a:schemeClr val="dk2"/>
            </a:solidFill>
            <a:prstDash val="dot"/>
            <a:round/>
            <a:headEnd len="sm" w="sm" type="none"/>
            <a:tailEnd len="sm" w="sm" type="none"/>
          </a:ln>
        </p:spPr>
      </p:cxnSp>
      <p:cxnSp>
        <p:nvCxnSpPr>
          <p:cNvPr id="127" name="Google Shape;127;ge5917adf84_0_28"/>
          <p:cNvCxnSpPr/>
          <p:nvPr/>
        </p:nvCxnSpPr>
        <p:spPr>
          <a:xfrm flipH="1" rot="10800000">
            <a:off x="9067896" y="3495847"/>
            <a:ext cx="331800" cy="6300"/>
          </a:xfrm>
          <a:prstGeom prst="straightConnector1">
            <a:avLst/>
          </a:prstGeom>
          <a:noFill/>
          <a:ln cap="flat" cmpd="sng" w="19050">
            <a:solidFill>
              <a:schemeClr val="dk2"/>
            </a:solidFill>
            <a:prstDash val="dot"/>
            <a:round/>
            <a:headEnd len="sm" w="sm" type="none"/>
            <a:tailEnd len="sm" w="sm" type="none"/>
          </a:ln>
        </p:spPr>
      </p:cxnSp>
      <p:sp>
        <p:nvSpPr>
          <p:cNvPr id="128" name="Google Shape;128;ge5917adf84_0_28"/>
          <p:cNvSpPr/>
          <p:nvPr/>
        </p:nvSpPr>
        <p:spPr>
          <a:xfrm>
            <a:off x="9030094" y="3488169"/>
            <a:ext cx="833700" cy="21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10-20%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निदान</a:t>
            </a:r>
            <a:r>
              <a:rPr lang="en-AU"/>
              <a:t> </a:t>
            </a:r>
            <a:r>
              <a:rPr b="0" lang="en-AU"/>
              <a:t>(जारी)</a:t>
            </a:r>
            <a:endParaRPr/>
          </a:p>
        </p:txBody>
      </p:sp>
      <p:sp>
        <p:nvSpPr>
          <p:cNvPr id="135" name="Google Shape;135;p8"/>
          <p:cNvSpPr txBox="1"/>
          <p:nvPr/>
        </p:nvSpPr>
        <p:spPr>
          <a:xfrm>
            <a:off x="550295" y="1919750"/>
            <a:ext cx="36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प्रमस्तिष्क पक्षाघात के लिए जोखिम</a:t>
            </a:r>
            <a:endParaRPr b="0" i="0" sz="1400" u="none" cap="none" strike="noStrike">
              <a:solidFill>
                <a:schemeClr val="dk1"/>
              </a:solidFill>
              <a:latin typeface="Arial"/>
              <a:ea typeface="Arial"/>
              <a:cs typeface="Arial"/>
              <a:sym typeface="Arial"/>
            </a:endParaRPr>
          </a:p>
        </p:txBody>
      </p:sp>
      <p:sp>
        <p:nvSpPr>
          <p:cNvPr id="136" name="Google Shape;136;p8"/>
          <p:cNvSpPr txBox="1"/>
          <p:nvPr/>
        </p:nvSpPr>
        <p:spPr>
          <a:xfrm>
            <a:off x="9062380" y="1937967"/>
            <a:ext cx="2428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rgbClr val="000000"/>
                </a:solidFill>
                <a:latin typeface="Arial"/>
                <a:ea typeface="Arial"/>
                <a:cs typeface="Arial"/>
                <a:sym typeface="Arial"/>
              </a:rPr>
              <a:t>न्यूरोइमेजिंग</a:t>
            </a:r>
            <a:endParaRPr b="0" i="0" sz="1400" u="none" cap="none" strike="noStrike">
              <a:solidFill>
                <a:srgbClr val="000000"/>
              </a:solidFill>
              <a:latin typeface="Arial"/>
              <a:ea typeface="Arial"/>
              <a:cs typeface="Arial"/>
              <a:sym typeface="Arial"/>
            </a:endParaRPr>
          </a:p>
        </p:txBody>
      </p:sp>
      <p:graphicFrame>
        <p:nvGraphicFramePr>
          <p:cNvPr id="137" name="Google Shape;137;p8"/>
          <p:cNvGraphicFramePr/>
          <p:nvPr/>
        </p:nvGraphicFramePr>
        <p:xfrm>
          <a:off x="9062375" y="2362370"/>
          <a:ext cx="3000000" cy="3000000"/>
        </p:xfrm>
        <a:graphic>
          <a:graphicData uri="http://schemas.openxmlformats.org/drawingml/2006/table">
            <a:tbl>
              <a:tblPr>
                <a:noFill/>
                <a:tableStyleId>{7E3740A9-0CA4-4026-A9E2-24E8CF42EF25}</a:tableStyleId>
              </a:tblPr>
              <a:tblGrid>
                <a:gridCol w="2083775"/>
                <a:gridCol w="719550"/>
              </a:tblGrid>
              <a:tr h="396200">
                <a:tc gridSpan="2">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असामान्य न्यूरोइमेजिंग</a:t>
                      </a:r>
                      <a:endParaRPr/>
                    </a:p>
                  </a:txBody>
                  <a:tcPr marT="91425" marB="91425" marR="91425" marL="91425">
                    <a:solidFill>
                      <a:schemeClr val="dk1"/>
                    </a:solidFill>
                  </a:tcPr>
                </a:tc>
                <a:tc hMerge="1"/>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पेरिवेंट्रिकुलर श्वेत पदार्थ चोट</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sz="1000" u="none" cap="none" strike="noStrike"/>
                    </a:p>
                  </a:txBody>
                  <a:tcPr marT="91425" marB="91425" marR="91425" marL="91425"/>
                </a:tc>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प्रमस्तिष्क विकृति</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sz="10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CVA</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ग्रे मैटर चोट</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22%</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आंतरकपालीय (इंट्राक्रैनियल) रक्तस्राव</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3%</a:t>
                      </a:r>
                      <a:endParaRPr sz="1000" u="none" cap="none" strike="noStrike"/>
                    </a:p>
                  </a:txBody>
                  <a:tcPr marT="91425" marB="91425" marR="91425" marL="91425"/>
                </a:tc>
              </a:tr>
              <a:tr h="2393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संक्रमण</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a:t>
                      </a:r>
                      <a:endParaRPr sz="1000" u="none" cap="none" strike="noStrike"/>
                    </a:p>
                  </a:txBody>
                  <a:tcPr marT="91425" marB="91425" marR="91425" marL="91425"/>
                </a:tc>
              </a:tr>
              <a:tr h="2456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गैर-विशिष्ट</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सामान्य</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13%</a:t>
                      </a:r>
                      <a:endParaRPr sz="1000" u="none" cap="none" strike="noStrike"/>
                    </a:p>
                  </a:txBody>
                  <a:tcPr marT="91425" marB="91425" marR="91425" marL="91425"/>
                </a:tc>
              </a:tr>
            </a:tbl>
          </a:graphicData>
        </a:graphic>
      </p:graphicFrame>
      <p:sp>
        <p:nvSpPr>
          <p:cNvPr id="138" name="Google Shape;138;p8"/>
          <p:cNvSpPr txBox="1"/>
          <p:nvPr/>
        </p:nvSpPr>
        <p:spPr>
          <a:xfrm>
            <a:off x="4701727" y="2014182"/>
            <a:ext cx="331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हरकत के विकास का आकलन करना</a:t>
            </a:r>
            <a:endParaRPr b="0" i="0" sz="1400" u="none" cap="none" strike="noStrike">
              <a:solidFill>
                <a:schemeClr val="dk1"/>
              </a:solidFill>
              <a:latin typeface="Arial"/>
              <a:ea typeface="Arial"/>
              <a:cs typeface="Arial"/>
              <a:sym typeface="Arial"/>
            </a:endParaRPr>
          </a:p>
        </p:txBody>
      </p:sp>
      <p:graphicFrame>
        <p:nvGraphicFramePr>
          <p:cNvPr id="139" name="Google Shape;139;p8"/>
          <p:cNvGraphicFramePr/>
          <p:nvPr/>
        </p:nvGraphicFramePr>
        <p:xfrm>
          <a:off x="519725" y="2258445"/>
          <a:ext cx="3000000" cy="3000000"/>
        </p:xfrm>
        <a:graphic>
          <a:graphicData uri="http://schemas.openxmlformats.org/drawingml/2006/table">
            <a:tbl>
              <a:tblPr>
                <a:noFill/>
                <a:tableStyleId>{7E3740A9-0CA4-4026-A9E2-24E8CF42EF25}</a:tableStyleId>
              </a:tblPr>
              <a:tblGrid>
                <a:gridCol w="2874275"/>
                <a:gridCol w="834875"/>
              </a:tblGrid>
              <a:tr h="396200">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जोखिम कारक</a:t>
                      </a:r>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CP जोखिम</a:t>
                      </a:r>
                      <a:endParaRPr/>
                    </a:p>
                  </a:txBody>
                  <a:tcPr marT="91425" marB="91425" marR="91425" marL="91425">
                    <a:solidFill>
                      <a:schemeClr val="dk1"/>
                    </a:solidFill>
                  </a:tcPr>
                </a:tc>
              </a:tr>
              <a:tr h="306550">
                <a:tc gridSpan="2">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माता संबंधी जोखिम (थायरॉयड, प्री-एक्लेम्पसिया संक्रमण, रक्तस्राव, संक्रमण, IUGR, गर्भनाल संबंधी असामान्यताएं, गुणक)+/-</a:t>
                      </a:r>
                      <a:endParaRPr sz="1000" u="none" cap="none" strike="noStrike"/>
                    </a:p>
                  </a:txBody>
                  <a:tcPr marT="91425" marB="91425" marR="91425" marL="91425"/>
                </a:tc>
                <a:tc hMerge="1"/>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समय पूर्व जन्म</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&lt;28 सप्ताह</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28-31 सप्ताह</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31-37 सप्ताह</a:t>
                      </a:r>
                      <a:endParaRPr/>
                    </a:p>
                  </a:txBody>
                  <a:tcPr marT="91425" marB="91425" marR="91425" marL="91425"/>
                </a:tc>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10.0%</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5.0%</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0.7%</a:t>
                      </a:r>
                      <a:endParaRPr sz="10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पूर्ण गर्भावस्था के बाद जन्मे बच्चे</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मस्तिष्कविकृति</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स्वस्थ, कोई ज्ञात जोखिम नहीं</a:t>
                      </a:r>
                      <a:endParaRPr/>
                    </a:p>
                  </a:txBody>
                  <a:tcPr marT="91425" marB="91425" marR="91425" marL="91425"/>
                </a:tc>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12.0%</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0.1%</a:t>
                      </a:r>
                      <a:endParaRPr sz="1000" u="none" cap="none" strike="noStrike">
                        <a:solidFill>
                          <a:schemeClr val="dk1"/>
                        </a:solidFill>
                      </a:endParaRPr>
                    </a:p>
                  </a:txBody>
                  <a:tcPr marT="91425" marB="91425" marR="91425" marL="91425"/>
                </a:tc>
              </a:tr>
            </a:tbl>
          </a:graphicData>
        </a:graphic>
      </p:graphicFrame>
      <p:graphicFrame>
        <p:nvGraphicFramePr>
          <p:cNvPr id="140" name="Google Shape;140;p8"/>
          <p:cNvGraphicFramePr/>
          <p:nvPr/>
        </p:nvGraphicFramePr>
        <p:xfrm>
          <a:off x="4643225" y="2382995"/>
          <a:ext cx="3000000" cy="3000000"/>
        </p:xfrm>
        <a:graphic>
          <a:graphicData uri="http://schemas.openxmlformats.org/drawingml/2006/table">
            <a:tbl>
              <a:tblPr>
                <a:noFill/>
                <a:tableStyleId>{7E3740A9-0CA4-4026-A9E2-24E8CF42EF25}</a:tableStyleId>
              </a:tblPr>
              <a:tblGrid>
                <a:gridCol w="1997275"/>
                <a:gridCol w="2007525"/>
              </a:tblGrid>
              <a:tr h="329425">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आयु &lt;20 सप्ताह (संशोधित)</a:t>
                      </a:r>
                      <a:endParaRPr sz="1100" u="none" cap="none" strike="noStrike">
                        <a:solidFill>
                          <a:schemeClr val="lt1"/>
                        </a:solidFill>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आयु 6-12 माह</a:t>
                      </a:r>
                      <a:endParaRPr/>
                    </a:p>
                  </a:txBody>
                  <a:tcPr marT="91425" marB="91425" marR="91425" marL="91425">
                    <a:solidFill>
                      <a:schemeClr val="dk1"/>
                    </a:solidFill>
                  </a:tcPr>
                </a:tc>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सामान्य हरकत मूल्यांकन। 95% पूर्वानुमान।</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छोटे बच्चों का विकासात्मक आकलन (DAYC)। 83% पूर्वानुमान।</a:t>
                      </a:r>
                      <a:endParaRPr/>
                    </a:p>
                  </a:txBody>
                  <a:tcPr marT="91425" marB="91425" marR="91425" marL="91425"/>
                </a:tc>
              </a:tr>
              <a:tr h="7924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Hammersmith नवजात न्यूरोलॉजिकल आकलन (HINE)। गंभीरता के पूर्वानुमान में सहायता करता है।</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Hammersmith नवजात न्यूरोलॉजिकल आकलन (HINE)। 90% पूर्वानुमान।</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2016-08-15T04:07:23Z</dcterms:created>
  <dc:creator>Robyn Cummins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