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gnSUCmrH162ZHTYuQp2plQ8gSB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1B375A-F803-4647-A561-27B457B0C013}">
  <a:tblStyle styleId="{251B375A-F803-4647-A561-27B457B0C01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8890C0A-0E22-44DE-BE60-CF4F7C93ED5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5917adf8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e5917adf8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e5917adf84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/>
        </p:nvSpPr>
        <p:spPr>
          <a:xfrm>
            <a:off x="2432331" y="3196192"/>
            <a:ext cx="878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AU" sz="5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WHAT IS CEREBRAL PALSY?</a:t>
            </a:r>
            <a:endParaRPr b="1" i="0" sz="5400" u="none" cap="none" strike="noStrike">
              <a:solidFill>
                <a:srgbClr val="00C1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76200"/>
            <a:ext cx="5357102" cy="1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1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17" name="Google Shape;17;p21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_TextContent">
  <p:cSld name="Heading_Text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598670" y="1764797"/>
            <a:ext cx="10112873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2" name="Google Shape;22;p22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23" name="Google Shape;23;p22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2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Content_Image">
  <p:cSld name="Title_TextContent_Imag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598670" y="1764797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3"/>
          <p:cNvSpPr/>
          <p:nvPr>
            <p:ph idx="2" type="pic"/>
          </p:nvPr>
        </p:nvSpPr>
        <p:spPr>
          <a:xfrm>
            <a:off x="6690784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3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Image_TextContent">
  <p:cSld name="Title_Image_Text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6065387" y="1760806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4"/>
          <p:cNvSpPr/>
          <p:nvPr>
            <p:ph idx="2" type="pic"/>
          </p:nvPr>
        </p:nvSpPr>
        <p:spPr>
          <a:xfrm>
            <a:off x="635217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Relationship Id="rId4" Type="http://schemas.openxmlformats.org/officeDocument/2006/relationships/image" Target="../media/image14.jpg"/><Relationship Id="rId5" Type="http://schemas.openxmlformats.org/officeDocument/2006/relationships/image" Target="../media/image34.jpg"/><Relationship Id="rId6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11" Type="http://schemas.openxmlformats.org/officeDocument/2006/relationships/image" Target="../media/image21.jpg"/><Relationship Id="rId10" Type="http://schemas.openxmlformats.org/officeDocument/2006/relationships/image" Target="../media/image38.jpg"/><Relationship Id="rId12" Type="http://schemas.openxmlformats.org/officeDocument/2006/relationships/image" Target="../media/image22.jpg"/><Relationship Id="rId9" Type="http://schemas.openxmlformats.org/officeDocument/2006/relationships/image" Target="../media/image12.jpg"/><Relationship Id="rId5" Type="http://schemas.openxmlformats.org/officeDocument/2006/relationships/image" Target="../media/image43.jpg"/><Relationship Id="rId6" Type="http://schemas.openxmlformats.org/officeDocument/2006/relationships/image" Target="../media/image16.jpg"/><Relationship Id="rId7" Type="http://schemas.openxmlformats.org/officeDocument/2006/relationships/image" Target="../media/image19.jpg"/><Relationship Id="rId8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36.png"/><Relationship Id="rId8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24.jpg"/><Relationship Id="rId7" Type="http://schemas.openxmlformats.org/officeDocument/2006/relationships/image" Target="../media/image33.jpg"/><Relationship Id="rId8" Type="http://schemas.openxmlformats.org/officeDocument/2006/relationships/image" Target="../media/image3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41.jpg"/><Relationship Id="rId5" Type="http://schemas.openxmlformats.org/officeDocument/2006/relationships/image" Target="../media/image40.jpg"/><Relationship Id="rId6" Type="http://schemas.openxmlformats.org/officeDocument/2006/relationships/image" Target="../media/image39.jpg"/><Relationship Id="rId7" Type="http://schemas.openxmlformats.org/officeDocument/2006/relationships/image" Target="../media/image42.jpg"/><Relationship Id="rId8" Type="http://schemas.openxmlformats.org/officeDocument/2006/relationships/image" Target="../media/image4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367297" y="2124464"/>
            <a:ext cx="102006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b="1" i="0" lang="en-AU" sz="4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COS’È LA PARALISI CEREBRALE INFANTILE?</a:t>
            </a:r>
            <a:endParaRPr b="1" i="0" sz="4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Tipologia motoria</a:t>
            </a: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4059" y="2140147"/>
            <a:ext cx="2825154" cy="3112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400599" y="1535154"/>
            <a:ext cx="363559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SPASTICA: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80-90%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forma più comune. I muscoli appaiono rigidi e contratti. Causata da danno alla corteccia motoria. </a:t>
            </a:r>
            <a:endParaRPr/>
          </a:p>
        </p:txBody>
      </p:sp>
      <p:cxnSp>
        <p:nvCxnSpPr>
          <p:cNvPr id="150" name="Google Shape;150;p9"/>
          <p:cNvCxnSpPr/>
          <p:nvPr/>
        </p:nvCxnSpPr>
        <p:spPr>
          <a:xfrm>
            <a:off x="3369835" y="1810016"/>
            <a:ext cx="2182553" cy="556112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9"/>
          <p:cNvSpPr/>
          <p:nvPr/>
        </p:nvSpPr>
        <p:spPr>
          <a:xfrm>
            <a:off x="7459581" y="1535153"/>
            <a:ext cx="426680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DISCINETICA: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Caratterizzata da movimenti involontari, quali distonia, atetosi e/o corea. Causata da danno ai gangli basali.</a:t>
            </a:r>
            <a:endParaRPr/>
          </a:p>
        </p:txBody>
      </p:sp>
      <p:cxnSp>
        <p:nvCxnSpPr>
          <p:cNvPr id="152" name="Google Shape;152;p9"/>
          <p:cNvCxnSpPr/>
          <p:nvPr/>
        </p:nvCxnSpPr>
        <p:spPr>
          <a:xfrm flipH="1">
            <a:off x="5904408" y="1913021"/>
            <a:ext cx="1470952" cy="1143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9"/>
          <p:cNvSpPr/>
          <p:nvPr/>
        </p:nvSpPr>
        <p:spPr>
          <a:xfrm>
            <a:off x="7459581" y="3926944"/>
            <a:ext cx="426680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 MISTE: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certi bambini sono presenti due forme motorie di paralisi cerebrale, per es. spastica e distonica.</a:t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391074" y="3926944"/>
            <a:ext cx="3302270" cy="20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ATASSICA:</a:t>
            </a:r>
            <a:r>
              <a:rPr b="0" i="0" lang="en-A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Caratterizzata da tremori. Influisce sull’equilibrio e sul senso di posizionamento nello spazio. Causata da danno al cerebello.</a:t>
            </a:r>
            <a:endParaRPr/>
          </a:p>
        </p:txBody>
      </p:sp>
      <p:cxnSp>
        <p:nvCxnSpPr>
          <p:cNvPr id="155" name="Google Shape;155;p9"/>
          <p:cNvCxnSpPr/>
          <p:nvPr/>
        </p:nvCxnSpPr>
        <p:spPr>
          <a:xfrm flipH="1" rot="10800000">
            <a:off x="2646947" y="3790458"/>
            <a:ext cx="2259932" cy="381643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Parti del corpo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596225" y="1153500"/>
            <a:ext cx="62571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paralisi cerebrale può interessare diverse parti del corpo. </a:t>
            </a:r>
            <a:b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esempio, nelle forme </a:t>
            </a: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spastiche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684" y="3809757"/>
            <a:ext cx="2217627" cy="2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8492" y="3761187"/>
            <a:ext cx="2257607" cy="25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662999" y="2160789"/>
            <a:ext cx="3438900" cy="160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Tetraplegia spastica / PCI bilaterale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interessate entrambe le braccia e gambe.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Spesso sono coinvolti anche i muscoli del tronco, del volto e della bocca</a:t>
            </a: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4483600" y="2172738"/>
            <a:ext cx="3438900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Diplegia spastica / PCI bilaterale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coinvolte entrambe le gambe. Le braccia possono essere colpite in misura minore.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8151003" y="2160789"/>
            <a:ext cx="3438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Emiplegia spastica / PCI unilaterale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interessato un lato del corpo (un braccio e una gamba).</a:t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9929" y="3842863"/>
            <a:ext cx="2005626" cy="240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1839878" y="3662362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 COLPITI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5583419" y="3601036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 COLPITI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9326960" y="3586385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 COLPITI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Abilità grosso-motorie</a:t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513350" y="1146600"/>
            <a:ext cx="87870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abilità grosso-motorie dei bambini e dei giovani con paralisi cerebrale possono essere classificate in cinque livelli utilizzando uno strumento detto Gross Motor Function Classification System (GMFCS) Expanded and Revised, sviluppato da CanChild in Canada.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81" y="2224451"/>
            <a:ext cx="2081528" cy="182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228" y="2250815"/>
            <a:ext cx="1950051" cy="179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8320" y="2265553"/>
            <a:ext cx="2206705" cy="17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9624" y="4230825"/>
            <a:ext cx="3935296" cy="169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080" y="4180857"/>
            <a:ext cx="3837846" cy="17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1347283" y="3756379"/>
            <a:ext cx="16647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Livello I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4414853" y="3756379"/>
            <a:ext cx="176242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Livello II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7616046" y="3756379"/>
            <a:ext cx="18519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Livello III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1998127" y="5936458"/>
            <a:ext cx="189759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Livello IV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6979061" y="5936458"/>
            <a:ext cx="177441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Livello V</a:t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10242000" y="5274000"/>
            <a:ext cx="1950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Figure 6-12: © Bill Reid, Kate Willoughby, Adrienne Harvey e Kerr Graham, The Royal Children’s Hospital Melbourne.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Abilità manuale</a:t>
            </a:r>
            <a:endParaRPr/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698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166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8164" y="2348297"/>
            <a:ext cx="2330269" cy="223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8218" y="2348297"/>
            <a:ext cx="2324532" cy="223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513347" y="1298999"/>
            <a:ext cx="89355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Almeno due terzi dei bambini con paralisi cerebrale soffrono di difficoltà motorie in uno o entrambi gli arti superiori, con conseguenze per tutte le attività quotidiane.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10335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Mangiare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38630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Vestirsi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6760798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9668672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Prendere una palla</a:t>
            </a:r>
            <a:endParaRPr/>
          </a:p>
        </p:txBody>
      </p:sp>
      <p:sp>
        <p:nvSpPr>
          <p:cNvPr id="205" name="Google Shape;205;p12"/>
          <p:cNvSpPr/>
          <p:nvPr/>
        </p:nvSpPr>
        <p:spPr>
          <a:xfrm>
            <a:off x="589547" y="5108999"/>
            <a:ext cx="8437500" cy="126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capacità di manipolare oggetti durante le attività quotidiane nei bambini con paralisi cerebrale dai 4 ai 18 anni di età è classificata in 5 livelli utilizzando il sistema di classificazione delle abilità manuali (MACS). Per informazioni aggiuntive: www.macs.nu/index.php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Disturbi associati</a:t>
            </a: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513347" y="1123616"/>
            <a:ext cx="8935453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bambini con paralisi cerebrale possono avere anche una serie di disabilità fisiche e cognitive.</a:t>
            </a:r>
            <a:endParaRPr/>
          </a:p>
        </p:txBody>
      </p:sp>
      <p:graphicFrame>
        <p:nvGraphicFramePr>
          <p:cNvPr id="213" name="Google Shape;213;p13"/>
          <p:cNvGraphicFramePr/>
          <p:nvPr/>
        </p:nvGraphicFramePr>
        <p:xfrm>
          <a:off x="449343" y="1868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2188150"/>
                <a:gridCol w="2188150"/>
                <a:gridCol w="2188150"/>
                <a:gridCol w="2188150"/>
                <a:gridCol w="2464875"/>
              </a:tblGrid>
              <a:tr h="120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</a:t>
                      </a:r>
                      <a:r>
                        <a:rPr b="1" lang="en-AU" sz="23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br>
                        <a:rPr lang="en-AU" sz="1700" u="none" cap="none" strike="noStrike"/>
                      </a:br>
                      <a:r>
                        <a:rPr lang="en-AU" sz="1500" u="none" cap="none" strike="noStrike"/>
                        <a:t>incapacità di camminare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4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incapacità di parlare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su 4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dolore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4 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epilessia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4 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disturbo del comportamento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2</a:t>
                      </a:r>
                      <a:r>
                        <a:rPr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br>
                        <a:rPr lang="en-AU" sz="1700" u="none" cap="none" strike="noStrike"/>
                      </a:br>
                      <a:r>
                        <a:rPr lang="en-AU" sz="1500" u="none" cap="none" strike="noStrike"/>
                        <a:t>disabilità intellettiva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10 </a:t>
                      </a:r>
                      <a:br>
                        <a:rPr lang="en-AU" sz="1700" u="none" cap="none" strike="noStrike"/>
                      </a:br>
                      <a:r>
                        <a:rPr lang="en-AU" sz="1500" u="none" cap="none" strike="noStrike"/>
                        <a:t>gravi problemi della vista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4 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difficoltà di controllo della vescica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5 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disturbo del sonno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su 5 </a:t>
                      </a:r>
                      <a:br>
                        <a:rPr b="1" lang="en-AU" sz="2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500" u="none" cap="none" strike="noStrike"/>
                        <a:t>salivazione eccessiva</a:t>
                      </a:r>
                      <a:endParaRPr sz="1300"/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744" y="1889458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908" y="1889458"/>
            <a:ext cx="1212046" cy="11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6676" y="1904706"/>
            <a:ext cx="1195524" cy="11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9794" y="1889457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717" y="4081358"/>
            <a:ext cx="1179075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8908" y="409206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15072" y="4092068"/>
            <a:ext cx="1167470" cy="10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2899" y="411183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40450" y="1875810"/>
            <a:ext cx="1208666" cy="111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70041" y="4081358"/>
            <a:ext cx="1179075" cy="108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>
            <p:ph type="title"/>
          </p:nvPr>
        </p:nvSpPr>
        <p:spPr>
          <a:xfrm>
            <a:off x="513347" y="435795"/>
            <a:ext cx="8993390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 sz="4000"/>
              <a:t>Enfasi per lo sviluppo del bambino</a:t>
            </a: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513347" y="1123616"/>
            <a:ext cx="68831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sei le aree fondamentali dello sviluppo infantile che sono essenziali per i bambini affetti da PCI. </a:t>
            </a: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5933281" y="6021755"/>
            <a:ext cx="61671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maggiori informazioni: https://www.canchild.ca/en/research-in-practice/f-words-in-childhood-disability</a:t>
            </a:r>
            <a:endParaRPr/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830" y="1996232"/>
            <a:ext cx="3635586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359" y="1996233"/>
            <a:ext cx="2476669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904" y="4006831"/>
            <a:ext cx="2926397" cy="1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64" y="3990769"/>
            <a:ext cx="4202656" cy="18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9218" y="1985530"/>
            <a:ext cx="2421539" cy="179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2508" y="4006831"/>
            <a:ext cx="3710243" cy="181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Considerazioni terapeutiche</a:t>
            </a:r>
            <a:endParaRPr/>
          </a:p>
        </p:txBody>
      </p:sp>
      <p:graphicFrame>
        <p:nvGraphicFramePr>
          <p:cNvPr id="244" name="Google Shape;244;p15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DOLORE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3 su 4</a:t>
                      </a:r>
                      <a:r>
                        <a:rPr lang="en-AU" sz="1800" u="none" cap="none" strike="noStrike"/>
                        <a:t>: trattare per prevenire disturbi del sonno e del comportamento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4" y="1727830"/>
            <a:ext cx="1146048" cy="1057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6;p15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DISABILITÀ INTELLETTIVA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2</a:t>
                      </a:r>
                      <a:r>
                        <a:rPr lang="en-AU" sz="1800" u="none" cap="none" strike="noStrike"/>
                        <a:t>:</a:t>
                      </a:r>
                      <a:r>
                        <a:rPr b="0" lang="en-AU" sz="1800" u="none" cap="none" strike="noStrike"/>
                        <a:t> prognosi peggiore</a:t>
                      </a:r>
                      <a:r>
                        <a:rPr lang="en-AU" sz="1800" u="none" cap="none" strike="noStrike"/>
                        <a:t> per deambulazione, continenza, studi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7" name="Google Shape;247;p15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NON DEAMBULAZIONE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4</a:t>
                      </a:r>
                      <a:r>
                        <a:rPr lang="en-AU" sz="1800" u="none" cap="none" strike="noStrike"/>
                        <a:t>:</a:t>
                      </a:r>
                      <a:r>
                        <a:rPr b="0" lang="en-AU" sz="1800" u="none" cap="none" strike="noStrike"/>
                        <a:t> la capacità di sedersi autonomamente a 2 anni è predittiva di deambulazione.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13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23" y="4568713"/>
            <a:ext cx="1034340" cy="11146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0" name="Google Shape;250;p15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DISPLASIA DELL’ANCA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3</a:t>
                      </a:r>
                      <a:r>
                        <a:rPr lang="en-AU" sz="1800" u="none" cap="none" strike="noStrike"/>
                        <a:t>: controllo dell’anca con radiografie ogni 6-12 mesi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Google Shape;251;p15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ASSENZA DI COMUNICAZIONE VERBALE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4</a:t>
                      </a:r>
                      <a:r>
                        <a:rPr lang="en-AU" sz="1800" u="none" cap="none" strike="noStrike"/>
                        <a:t>: introduzione tempestiva di ausili aumentativi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2" name="Google Shape;252;p15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EPILESSIA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4</a:t>
                      </a:r>
                      <a:r>
                        <a:rPr lang="en-AU" sz="1800" u="none" cap="none" strike="noStrike"/>
                        <a:t>: nel 10-20% dei bambini le convulsioni si risolvono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3" name="Google Shape;2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3667" y="1724762"/>
            <a:ext cx="1034340" cy="111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255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7813" y="4607089"/>
            <a:ext cx="1146048" cy="105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Considerazioni terapeutiche </a:t>
            </a:r>
            <a:r>
              <a:rPr b="0" lang="en-AU" sz="4000"/>
              <a:t>(segue)</a:t>
            </a:r>
            <a:endParaRPr/>
          </a:p>
        </p:txBody>
      </p:sp>
      <p:graphicFrame>
        <p:nvGraphicFramePr>
          <p:cNvPr id="262" name="Google Shape;262;p16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DISTURBI DEL COMPORTAMENTO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4</a:t>
                      </a:r>
                      <a:r>
                        <a:rPr lang="en-AU" sz="1800" u="none" cap="none" strike="noStrike"/>
                        <a:t>: trattare tempestivamente e assicurare la gestione del dolore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3" name="Google Shape;263;p16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INCONTINENZA URINARIA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4</a:t>
                      </a:r>
                      <a:r>
                        <a:rPr lang="en-AU" sz="1800" u="none" cap="none" strike="noStrike"/>
                        <a:t>: effettuare approfondimenti ed estendere i tempi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" name="Google Shape;264;p16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DISTURBI DEL SONNO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5</a:t>
                      </a:r>
                      <a:r>
                        <a:rPr lang="en-AU" sz="1800" u="none" cap="none" strike="noStrike"/>
                        <a:t>: effettuare approfondimenti e assicurare la gestione del dolore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Google Shape;265;p16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CECITÀ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10</a:t>
                      </a:r>
                      <a:r>
                        <a:rPr lang="en-AU" sz="1800" u="none" cap="none" strike="noStrike"/>
                        <a:t>: valutare tempestivamente con gli adeguamenti del caso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6" name="Google Shape;266;p16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ALIMENTAZIONE NON ORALE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15</a:t>
                      </a:r>
                      <a:r>
                        <a:rPr lang="en-AU" sz="1800" u="none" cap="none" strike="noStrike"/>
                        <a:t>: valutare la sicurezza della deglutizione e monitorare la crescita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7" name="Google Shape;267;p16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{C8890C0A-0E22-44DE-BE60-CF4F7C93ED58}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SORDITÀ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su 25</a:t>
                      </a:r>
                      <a:r>
                        <a:rPr lang="en-AU" sz="1800" u="none" cap="none" strike="noStrike"/>
                        <a:t>: valutare tempestivamente con gli adeguamenti del caso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23" y="1780170"/>
            <a:ext cx="981457" cy="9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23" y="3167238"/>
            <a:ext cx="1029485" cy="11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451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109" y="1702150"/>
            <a:ext cx="1020334" cy="1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7">
            <a:alphaModFix/>
          </a:blip>
          <a:srcRect b="0" l="0" r="0" t="6812"/>
          <a:stretch/>
        </p:blipFill>
        <p:spPr>
          <a:xfrm>
            <a:off x="6370958" y="3167238"/>
            <a:ext cx="1076588" cy="108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6089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Il futuro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4384025" y="1300433"/>
            <a:ext cx="7028095" cy="53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l’appoggio di genitori, famiglie, comunità, governi e operatori sanitari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bambini con paralisi cerebrale conducono una vita sana e producente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futuro è promettente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 iniziative internazionali per la collaborazione nella ricerca, pratica, istruzione, tecnologia e azioni sociali da parte e per chi è affetto da PCI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Partecipa alla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Giornata mondiale della paralisi cerebrale infantile 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unisciti a questa comunità mondiale per migliorare la vita di chi vive con la PCI in tutto il mondo.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6 OTTOBRE GIORNATA MONDIALE DELLA PARALISI CEREBRALE INFANTILE</a:t>
            </a:r>
            <a:endParaRPr/>
          </a:p>
          <a:p>
            <a:pPr indent="-101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599" l="607" r="0" t="0"/>
          <a:stretch/>
        </p:blipFill>
        <p:spPr>
          <a:xfrm>
            <a:off x="683030" y="1300433"/>
            <a:ext cx="3507178" cy="4656841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idx="1" type="body"/>
          </p:nvPr>
        </p:nvSpPr>
        <p:spPr>
          <a:xfrm>
            <a:off x="513347" y="1686241"/>
            <a:ext cx="10797300" cy="3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Australian Cerebral Palsy Register Report 2013</a:t>
            </a:r>
            <a:r>
              <a:rPr lang="en-AU" sz="1600"/>
              <a:t> www.cpregister.com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Eliasson, A.-C., Krumlinde-Sundholm, L., Rösblad, B., Beckung, E., Arner, M., Öhrvall, A.-M., &amp; Rosenbaum, P. (2007). The manual ability classification system (MACS) for children with cerebral palsy: Scale development and evidence of validity and reliability. 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48</a:t>
            </a:r>
            <a:r>
              <a:rPr lang="en-AU" sz="1600"/>
              <a:t>(7), 549–554. doi:10.1111/j.1469-8749.2006.tb01313.x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 (2014). Evidence-based diagnosis, health care, and rehabilitation for children with cerebral palsy. </a:t>
            </a:r>
            <a:r>
              <a:rPr i="1" lang="en-AU" sz="1600"/>
              <a:t>Journal of Child Neurology</a:t>
            </a:r>
            <a:r>
              <a:rPr lang="en-AU" sz="1600"/>
              <a:t>, </a:t>
            </a:r>
            <a:r>
              <a:rPr i="1" lang="en-AU" sz="1600"/>
              <a:t>29</a:t>
            </a:r>
            <a:r>
              <a:rPr lang="en-AU" sz="1600"/>
              <a:t>(8), 1141–1156. doi:10.1177/0883073814535503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I., Hines, M., Goldsmith, S., &amp; Barclay, R. (2012). Clinical Prognostic messages from a systematic review on cerebral palsy. </a:t>
            </a:r>
            <a:r>
              <a:rPr i="1" lang="en-AU" sz="1600"/>
              <a:t>PEDIATRICS</a:t>
            </a:r>
            <a:r>
              <a:rPr lang="en-AU" sz="1600"/>
              <a:t>, </a:t>
            </a:r>
            <a:r>
              <a:rPr i="1" lang="en-AU" sz="1600"/>
              <a:t>130</a:t>
            </a:r>
            <a:r>
              <a:rPr lang="en-AU" sz="1600"/>
              <a:t>(5), e1285–e1312. doi:10.1542/peds.2012-0924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McIntyre, S., Morgan, C., Walker, K., &amp; Novak, I. (2011). Cerebral palsy-don’t delay. </a:t>
            </a:r>
            <a:r>
              <a:rPr i="1" lang="en-AU" sz="1600"/>
              <a:t>Developmental Disabilities Research Reviews</a:t>
            </a:r>
            <a:r>
              <a:rPr lang="en-AU" sz="1600"/>
              <a:t>, </a:t>
            </a:r>
            <a:r>
              <a:rPr i="1" lang="en-AU" sz="1600"/>
              <a:t>17</a:t>
            </a:r>
            <a:r>
              <a:rPr lang="en-AU" sz="1600"/>
              <a:t>(2), 114–129. doi:10.1002/ddrr.1106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Palisano, R., Rosenbaum, P., Walter, S., Russell, D., Wood, E., &amp; Galuppi, B. (2008). Development and reliability of a system to classify gross motor function in children with cerebral palsy. 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39</a:t>
            </a:r>
            <a:r>
              <a:rPr lang="en-AU" sz="1600"/>
              <a:t>(4), 214–223. doi:10.1111/j.1469-8749.1997.tb07414.x  www.canchild.ca.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Report of the Australian Cerebral Palsy Register, Birth Years 1993-2009</a:t>
            </a:r>
            <a:r>
              <a:rPr lang="en-AU" sz="1600"/>
              <a:t>, September 2016.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18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1" lang="en-AU"/>
              <a:t>Riferimenti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Oggi...</a:t>
            </a:r>
            <a:endParaRPr/>
          </a:p>
        </p:txBody>
      </p:sp>
      <p:sp>
        <p:nvSpPr>
          <p:cNvPr id="50" name="Google Shape;50;p2"/>
          <p:cNvSpPr txBox="1"/>
          <p:nvPr/>
        </p:nvSpPr>
        <p:spPr>
          <a:xfrm>
            <a:off x="777300" y="1746425"/>
            <a:ext cx="53856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paralisi cerebrale infantile (PCI) in breve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Definizione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 della PCI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Fattori di rischio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Tipologia motoria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 del corpo colpite dalla PCI</a:t>
            </a:r>
            <a:endParaRPr/>
          </a:p>
        </p:txBody>
      </p:sp>
      <p:sp>
        <p:nvSpPr>
          <p:cNvPr id="51" name="Google Shape;51;p2"/>
          <p:cNvSpPr txBox="1"/>
          <p:nvPr/>
        </p:nvSpPr>
        <p:spPr>
          <a:xfrm>
            <a:off x="777300" y="5408050"/>
            <a:ext cx="9744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A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Questa presentazione intende fornire unicamente informazioni di carattere generale. Non deve essere considerata quale consulenza professionale e non deve sostituirsi alla consultazione di operatori qualificati in grado di determinare le esigenze del singolo individuo. World Cerebral Palsy Day è titolare dei diritti d'autore sui tutti i contenuti della presente. È consentito l’uso della presente pubblicazione solamente per usi privati e di natura non commerciale. </a:t>
            </a:r>
            <a:endParaRPr/>
          </a:p>
        </p:txBody>
      </p:sp>
      <p:sp>
        <p:nvSpPr>
          <p:cNvPr id="52" name="Google Shape;52;p2"/>
          <p:cNvSpPr txBox="1"/>
          <p:nvPr/>
        </p:nvSpPr>
        <p:spPr>
          <a:xfrm>
            <a:off x="5958900" y="1276100"/>
            <a:ext cx="4563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Abilità grosso-motorie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Abilità manuale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Disturbi associati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Terapie basate su prove scientifiche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futuro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Riferimenti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idx="1" type="body"/>
          </p:nvPr>
        </p:nvSpPr>
        <p:spPr>
          <a:xfrm>
            <a:off x="4102443" y="1456345"/>
            <a:ext cx="7298725" cy="5526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La PCI è la </a:t>
            </a:r>
            <a:r>
              <a:rPr b="1" lang="en-AU" sz="2000"/>
              <a:t>disabilità fisica più comune</a:t>
            </a:r>
            <a:r>
              <a:rPr lang="en-AU" sz="2000"/>
              <a:t> nell’infanzia.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Colpisce circa </a:t>
            </a:r>
            <a:r>
              <a:rPr b="1" lang="en-AU" sz="2000"/>
              <a:t>1 su 700 nati vivi</a:t>
            </a:r>
            <a:r>
              <a:rPr lang="en-AU" sz="2000"/>
              <a:t> nei paesi ad alto reddito.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È causata da una lesione al cervello durante lo sviluppo, che nella maggior parte dei casi si verifica </a:t>
            </a:r>
            <a:r>
              <a:rPr b="1" lang="en-AU" sz="2000"/>
              <a:t>prima della nascita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1" lang="en-AU" sz="2000"/>
              <a:t>Non vi è una causa unica</a:t>
            </a:r>
            <a:r>
              <a:rPr lang="en-AU" sz="2000"/>
              <a:t>, ma i ricercatori hanno determinato una serie di </a:t>
            </a:r>
            <a:r>
              <a:rPr b="1" lang="en-AU" sz="2000"/>
              <a:t>fattori</a:t>
            </a:r>
            <a:r>
              <a:rPr lang="en-AU" sz="2000"/>
              <a:t> che possono portare a una lesione cerebrale.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È ora possibile formulare una </a:t>
            </a:r>
            <a:r>
              <a:rPr b="1" lang="en-AU" sz="2000"/>
              <a:t>diagnosi</a:t>
            </a:r>
            <a:r>
              <a:rPr lang="en-AU" sz="2000"/>
              <a:t> di “rischio elevato di PCI” ai tre mesi d'età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Vi sono molti </a:t>
            </a:r>
            <a:r>
              <a:rPr b="1" lang="en-AU" sz="2000"/>
              <a:t>interventi basati su prove scientifiche</a:t>
            </a:r>
            <a:r>
              <a:rPr lang="en-AU" sz="2000"/>
              <a:t> per la PCI e a breve saranno disponibili nuove linee guida cliniche internazionali.</a:t>
            </a:r>
            <a:endParaRPr/>
          </a:p>
        </p:txBody>
      </p:sp>
      <p:sp>
        <p:nvSpPr>
          <p:cNvPr id="59" name="Google Shape;59;p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La PCI in sintesi</a:t>
            </a:r>
            <a:endParaRPr/>
          </a:p>
        </p:txBody>
      </p:sp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92" y="1519700"/>
            <a:ext cx="2864963" cy="429744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idx="1" type="body"/>
          </p:nvPr>
        </p:nvSpPr>
        <p:spPr>
          <a:xfrm>
            <a:off x="598669" y="1764797"/>
            <a:ext cx="10788909" cy="38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/>
              <a:t>La paralisi cerebrale infantile (PCI) è una disabilità fisica che interessa postura e movimento.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Paralisi cerebrale infantile è un termine generale che si riferisce a un gruppo di disturbi con conseguenze per la capacità di movimento.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La PCI è dovuta a un danno al cervello in via di sviluppo che si verifica prima, durante o dopo il parto.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Colpisce varie persone in modo diverso. Può avere effetti sulla capacità di movimento, sul controllo, la coordinazione e il tono muscolare, sui riflessi, sulla postura e sull'equilibrio.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La PCI è un'affezione permanente e cronica, ma alcuni dei segni della malattia possono migliorare o peggiorare nel tempo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/>
              <a:t>Le persone affette da PCI possono inoltre presentare compromissione della vista, dell'apprendimento, dell’udito, della parola e delle capacità intellettive, nonché epilessia.</a:t>
            </a:r>
            <a:endParaRPr/>
          </a:p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Paralisi cerebrale infantile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" type="body"/>
          </p:nvPr>
        </p:nvSpPr>
        <p:spPr>
          <a:xfrm>
            <a:off x="3756708" y="1655986"/>
            <a:ext cx="7607431" cy="442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AU" sz="1800"/>
              <a:t>La paralisi cerebrale infantile (PCI) è conseguente a una serie di eventi</a:t>
            </a:r>
            <a:r>
              <a:rPr lang="en-AU" sz="1800"/>
              <a:t> che si verificano prima, durante o dopo il parto e che possono portare a una lesione del cervello del bambino ancora in via di sviluppo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1800"/>
              <a:t>Le cause della PCI sono molteplici, con una serie di sequenze causali, ovvero una successione di eventi che congiuntamente causano o accelerano il prodursi di una lesione del cervello in via di sviluppo.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1800"/>
              <a:t>Circa il 45% dei bambini a cui viene diagnosticata la CPI sono nati prematuri.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1800"/>
              <a:t>La causa della malattia resta ignota per la maggior parte dei bambini nati a termine.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1800"/>
              <a:t>Solo una percentuale ridotta di casi di PCI è dovuta a complicazioni durante il parto (per es. asfissia o mancanza di ossigeno).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Cause della paralisi cerebrale infantile</a:t>
            </a:r>
            <a:endParaRPr/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38" y="1655986"/>
            <a:ext cx="2751841" cy="4127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idx="1" type="body"/>
          </p:nvPr>
        </p:nvSpPr>
        <p:spPr>
          <a:xfrm>
            <a:off x="707011" y="1416005"/>
            <a:ext cx="10350630" cy="4645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400"/>
              <a:t>I fattori di rischio non causano la PCI. Tuttavia, la loro presenza può comportare un aumento delle possibilità che il bambino nasca con PCI.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AU" sz="2000"/>
            </a:br>
            <a:r>
              <a:rPr lang="en-AU" sz="2000"/>
              <a:t>Sono stati identificati alcuni fattori di rischio della paralisi cerebrale infantile, tra cui: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parto prematuro (meno di 37 settimane)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basso peso alla nascita (dimensioni ridotte per l'età gestazionale)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problemi di coagulazione del sangue (trombofilia)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incapacità della placenta di fornire al feto in fase di sviluppo nutrimento e ossigeno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infezione virale o batterica della madre, del feto o del neonato, che interessa direttamente o indirettamente il sistema nervoso centrale del bambino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prolungata mancanza di ossigeno durante la gravidanza o il parto, o ittero grave subito dopo la nascita.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2" name="Google Shape;82;p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Fattori di rischio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idx="1" type="body"/>
          </p:nvPr>
        </p:nvSpPr>
        <p:spPr>
          <a:xfrm>
            <a:off x="697584" y="1519699"/>
            <a:ext cx="11140189" cy="4741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/>
              <a:t>A volte è possibile diagnosticare la PCI precocemente, in modo da intervenire il prima possibile</a:t>
            </a:r>
            <a:br>
              <a:rPr b="1" lang="en-AU" sz="2400"/>
            </a:br>
            <a:br>
              <a:rPr b="1" lang="en-AU" sz="1100"/>
            </a:br>
            <a:r>
              <a:rPr lang="en-AU" sz="2000"/>
              <a:t>È ora possibile stabilire un “rischio elevato di paralisi cerebrale” già dai 3-5 mesi di età.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AU" sz="2000"/>
              <a:t>Gli strumenti diagnostici con maggiore sensibilità sono: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Valutazione dei movimenti generali nei bambini di meno di 20 settimane (età corretta) - predittiva al 95%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Neuroimmagini</a:t>
            </a:r>
            <a:endParaRPr sz="2000"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Hammersmith Infant Neurological Assessment (HINE) - Predittiva al 90%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AU" sz="1600"/>
            </a:b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AU" sz="1600"/>
              <a:t>Si veda il poster </a:t>
            </a:r>
            <a:r>
              <a:rPr i="1" lang="en-AU" sz="1600"/>
              <a:t>PCI: diagnosi e trattamento 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9" name="Google Shape;89;p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Diagnosi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ge5917adf84_0_28"/>
          <p:cNvCxnSpPr/>
          <p:nvPr/>
        </p:nvCxnSpPr>
        <p:spPr>
          <a:xfrm>
            <a:off x="9052308" y="3515164"/>
            <a:ext cx="6600" cy="3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6" name="Google Shape;96;ge5917adf84_0_28"/>
          <p:cNvSpPr/>
          <p:nvPr/>
        </p:nvSpPr>
        <p:spPr>
          <a:xfrm>
            <a:off x="8500680" y="2926630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e5917adf84_0_28"/>
          <p:cNvSpPr/>
          <p:nvPr/>
        </p:nvSpPr>
        <p:spPr>
          <a:xfrm>
            <a:off x="2159737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e5917adf84_0_28"/>
          <p:cNvSpPr/>
          <p:nvPr/>
        </p:nvSpPr>
        <p:spPr>
          <a:xfrm>
            <a:off x="9671405" y="2694767"/>
            <a:ext cx="302700" cy="14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e5917adf84_0_2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Diagnosi </a:t>
            </a:r>
            <a:r>
              <a:rPr b="0" lang="en-AU"/>
              <a:t>(segue)</a:t>
            </a:r>
            <a:endParaRPr/>
          </a:p>
        </p:txBody>
      </p:sp>
      <p:sp>
        <p:nvSpPr>
          <p:cNvPr id="100" name="Google Shape;100;ge5917adf84_0_28"/>
          <p:cNvSpPr/>
          <p:nvPr/>
        </p:nvSpPr>
        <p:spPr>
          <a:xfrm>
            <a:off x="525176" y="2683353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bambino è a rischio di PCI?</a:t>
            </a:r>
            <a:endParaRPr/>
          </a:p>
        </p:txBody>
      </p:sp>
      <p:sp>
        <p:nvSpPr>
          <p:cNvPr id="101" name="Google Shape;101;ge5917adf84_0_28"/>
          <p:cNvSpPr/>
          <p:nvPr/>
        </p:nvSpPr>
        <p:spPr>
          <a:xfrm>
            <a:off x="2487532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02" name="Google Shape;102;ge5917adf84_0_28"/>
          <p:cNvSpPr/>
          <p:nvPr/>
        </p:nvSpPr>
        <p:spPr>
          <a:xfrm>
            <a:off x="2487532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Sì</a:t>
            </a:r>
            <a:endParaRPr/>
          </a:p>
        </p:txBody>
      </p:sp>
      <p:cxnSp>
        <p:nvCxnSpPr>
          <p:cNvPr id="103" name="Google Shape;103;ge5917adf84_0_28"/>
          <p:cNvCxnSpPr>
            <a:stCxn id="100" idx="3"/>
          </p:cNvCxnSpPr>
          <p:nvPr/>
        </p:nvCxnSpPr>
        <p:spPr>
          <a:xfrm>
            <a:off x="1846676" y="3391653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ge5917adf84_0_28"/>
          <p:cNvSpPr/>
          <p:nvPr/>
        </p:nvSpPr>
        <p:spPr>
          <a:xfrm>
            <a:off x="3743785" y="2686235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 sviluppo motorio del bambino è anomalo?</a:t>
            </a:r>
            <a:endParaRPr/>
          </a:p>
        </p:txBody>
      </p:sp>
      <p:cxnSp>
        <p:nvCxnSpPr>
          <p:cNvPr id="105" name="Google Shape;105;ge5917adf84_0_28"/>
          <p:cNvCxnSpPr/>
          <p:nvPr/>
        </p:nvCxnSpPr>
        <p:spPr>
          <a:xfrm>
            <a:off x="3440977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ge5917adf84_0_28"/>
          <p:cNvSpPr/>
          <p:nvPr/>
        </p:nvSpPr>
        <p:spPr>
          <a:xfrm>
            <a:off x="5337873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ge5917adf84_0_28"/>
          <p:cNvCxnSpPr/>
          <p:nvPr/>
        </p:nvCxnSpPr>
        <p:spPr>
          <a:xfrm>
            <a:off x="5065499" y="339165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ge5917adf84_0_28"/>
          <p:cNvSpPr/>
          <p:nvPr/>
        </p:nvSpPr>
        <p:spPr>
          <a:xfrm>
            <a:off x="5625307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09" name="Google Shape;109;ge5917adf84_0_28"/>
          <p:cNvSpPr/>
          <p:nvPr/>
        </p:nvSpPr>
        <p:spPr>
          <a:xfrm>
            <a:off x="5665668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Sì</a:t>
            </a:r>
            <a:endParaRPr/>
          </a:p>
        </p:txBody>
      </p:sp>
      <p:cxnSp>
        <p:nvCxnSpPr>
          <p:cNvPr id="110" name="Google Shape;110;ge5917adf84_0_28"/>
          <p:cNvCxnSpPr/>
          <p:nvPr/>
        </p:nvCxnSpPr>
        <p:spPr>
          <a:xfrm>
            <a:off x="6609074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ge5917adf84_0_28"/>
          <p:cNvSpPr/>
          <p:nvPr/>
        </p:nvSpPr>
        <p:spPr>
          <a:xfrm>
            <a:off x="6881448" y="2694756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neuroimmagini sono anomale?</a:t>
            </a:r>
            <a:endParaRPr/>
          </a:p>
        </p:txBody>
      </p:sp>
      <p:sp>
        <p:nvSpPr>
          <p:cNvPr id="112" name="Google Shape;112;ge5917adf84_0_28"/>
          <p:cNvSpPr/>
          <p:nvPr/>
        </p:nvSpPr>
        <p:spPr>
          <a:xfrm>
            <a:off x="6243354" y="3406060"/>
            <a:ext cx="615600" cy="7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ge5917adf84_0_28"/>
          <p:cNvCxnSpPr/>
          <p:nvPr/>
        </p:nvCxnSpPr>
        <p:spPr>
          <a:xfrm>
            <a:off x="5965444" y="2030575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e5917adf84_0_28"/>
          <p:cNvCxnSpPr/>
          <p:nvPr/>
        </p:nvCxnSpPr>
        <p:spPr>
          <a:xfrm>
            <a:off x="5968614" y="2021564"/>
            <a:ext cx="4131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e5917adf84_0_28"/>
          <p:cNvCxnSpPr/>
          <p:nvPr/>
        </p:nvCxnSpPr>
        <p:spPr>
          <a:xfrm>
            <a:off x="10071109" y="201407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ge5917adf84_0_28"/>
          <p:cNvCxnSpPr/>
          <p:nvPr/>
        </p:nvCxnSpPr>
        <p:spPr>
          <a:xfrm rot="10800000">
            <a:off x="10084385" y="428473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ge5917adf84_0_28"/>
          <p:cNvCxnSpPr/>
          <p:nvPr/>
        </p:nvCxnSpPr>
        <p:spPr>
          <a:xfrm flipH="1">
            <a:off x="5928971" y="4778693"/>
            <a:ext cx="4210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e5917adf84_0_28"/>
          <p:cNvCxnSpPr/>
          <p:nvPr/>
        </p:nvCxnSpPr>
        <p:spPr>
          <a:xfrm>
            <a:off x="5931518" y="428465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ge5917adf84_0_28"/>
          <p:cNvCxnSpPr/>
          <p:nvPr/>
        </p:nvCxnSpPr>
        <p:spPr>
          <a:xfrm>
            <a:off x="8203027" y="3400115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e5917adf84_0_28"/>
          <p:cNvSpPr/>
          <p:nvPr/>
        </p:nvSpPr>
        <p:spPr>
          <a:xfrm>
            <a:off x="9655914" y="3527303"/>
            <a:ext cx="833700" cy="880200"/>
          </a:xfrm>
          <a:prstGeom prst="rect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è paralisi cerebrale</a:t>
            </a:r>
            <a:endParaRPr/>
          </a:p>
        </p:txBody>
      </p:sp>
      <p:sp>
        <p:nvSpPr>
          <p:cNvPr id="121" name="Google Shape;121;ge5917adf84_0_28"/>
          <p:cNvSpPr/>
          <p:nvPr/>
        </p:nvSpPr>
        <p:spPr>
          <a:xfrm>
            <a:off x="9655914" y="2504950"/>
            <a:ext cx="833700" cy="880200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Paralisi cerebrale</a:t>
            </a:r>
            <a:endParaRPr/>
          </a:p>
        </p:txBody>
      </p:sp>
      <p:sp>
        <p:nvSpPr>
          <p:cNvPr id="122" name="Google Shape;122;ge5917adf84_0_28"/>
          <p:cNvSpPr/>
          <p:nvPr/>
        </p:nvSpPr>
        <p:spPr>
          <a:xfrm>
            <a:off x="8763099" y="371325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23" name="Google Shape;123;ge5917adf84_0_28"/>
          <p:cNvSpPr/>
          <p:nvPr/>
        </p:nvSpPr>
        <p:spPr>
          <a:xfrm>
            <a:off x="8803460" y="258459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Sì</a:t>
            </a:r>
            <a:endParaRPr/>
          </a:p>
        </p:txBody>
      </p:sp>
      <p:sp>
        <p:nvSpPr>
          <p:cNvPr id="124" name="Google Shape;124;ge5917adf84_0_28"/>
          <p:cNvSpPr/>
          <p:nvPr/>
        </p:nvSpPr>
        <p:spPr>
          <a:xfrm>
            <a:off x="10586551" y="3583423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Valutare altre patologie</a:t>
            </a:r>
            <a:endParaRPr/>
          </a:p>
        </p:txBody>
      </p:sp>
      <p:sp>
        <p:nvSpPr>
          <p:cNvPr id="125" name="Google Shape;125;ge5917adf84_0_28"/>
          <p:cNvSpPr/>
          <p:nvPr/>
        </p:nvSpPr>
        <p:spPr>
          <a:xfrm>
            <a:off x="10586551" y="2584590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Trattare tempestiva-mente</a:t>
            </a:r>
            <a:endParaRPr/>
          </a:p>
        </p:txBody>
      </p:sp>
      <p:cxnSp>
        <p:nvCxnSpPr>
          <p:cNvPr id="126" name="Google Shape;126;ge5917adf84_0_28"/>
          <p:cNvCxnSpPr/>
          <p:nvPr/>
        </p:nvCxnSpPr>
        <p:spPr>
          <a:xfrm>
            <a:off x="9378671" y="3276691"/>
            <a:ext cx="302700" cy="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ge5917adf84_0_28"/>
          <p:cNvCxnSpPr/>
          <p:nvPr/>
        </p:nvCxnSpPr>
        <p:spPr>
          <a:xfrm flipH="1">
            <a:off x="9387804" y="3276687"/>
            <a:ext cx="5400" cy="21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" name="Google Shape;128;ge5917adf84_0_28"/>
          <p:cNvCxnSpPr/>
          <p:nvPr/>
        </p:nvCxnSpPr>
        <p:spPr>
          <a:xfrm flipH="1" rot="10800000">
            <a:off x="9067896" y="3495847"/>
            <a:ext cx="3318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9" name="Google Shape;129;ge5917adf84_0_28"/>
          <p:cNvSpPr/>
          <p:nvPr/>
        </p:nvSpPr>
        <p:spPr>
          <a:xfrm>
            <a:off x="9030094" y="3488169"/>
            <a:ext cx="8337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A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10-20%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Diagnosi </a:t>
            </a:r>
            <a:r>
              <a:rPr b="0" lang="en-AU"/>
              <a:t>(segue)</a:t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550295" y="1919750"/>
            <a:ext cx="364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Rischi per la paralisi cerebrale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9062380" y="1937967"/>
            <a:ext cx="24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Neuroimmagini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8"/>
          <p:cNvGraphicFramePr/>
          <p:nvPr/>
        </p:nvGraphicFramePr>
        <p:xfrm>
          <a:off x="9062375" y="2362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{251B375A-F803-4647-A561-27B457B0C013}</a:tableStyleId>
              </a:tblPr>
              <a:tblGrid>
                <a:gridCol w="2083775"/>
                <a:gridCol w="719550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Neuroimmagini anomale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Lesione della sostanza bianca periventricolare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Malformazione cerebrale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Ictus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Danno alla sostanza grigia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22%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Emorragia intracranica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3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Infezione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2%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Aspecifiche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Normali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13%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9" name="Google Shape;139;p8"/>
          <p:cNvSpPr txBox="1"/>
          <p:nvPr/>
        </p:nvSpPr>
        <p:spPr>
          <a:xfrm>
            <a:off x="4701726" y="2014182"/>
            <a:ext cx="3709149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Valutazione dello sviluppo motorio</a:t>
            </a:r>
            <a:endParaRPr/>
          </a:p>
        </p:txBody>
      </p:sp>
      <p:graphicFrame>
        <p:nvGraphicFramePr>
          <p:cNvPr id="140" name="Google Shape;140;p8"/>
          <p:cNvGraphicFramePr/>
          <p:nvPr/>
        </p:nvGraphicFramePr>
        <p:xfrm>
          <a:off x="519725" y="2258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{251B375A-F803-4647-A561-27B457B0C013}</a:tableStyleId>
              </a:tblPr>
              <a:tblGrid>
                <a:gridCol w="2874275"/>
                <a:gridCol w="8348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Fattore di rischio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Rischio PCI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Rischi materni (tiroide, preeclampsia, sanguinamenti, infezioni, ritardo di crescita intrauterina, anomalie della placenta, gravidanze multiple) +/-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Parto prematuro</a:t>
                      </a:r>
                      <a:endParaRPr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&lt;28 settimane</a:t>
                      </a:r>
                      <a:endParaRPr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28-31 settimane</a:t>
                      </a:r>
                      <a:endParaRPr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31-37 settimane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highlight>
                          <a:srgbClr val="00FF00"/>
                        </a:highlight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10,0%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5,0%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0,7%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Parto a termine</a:t>
                      </a:r>
                      <a:endParaRPr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Encefalopatia</a:t>
                      </a:r>
                      <a:endParaRPr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Sano, nessun rischio noto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</a:rPr>
                        <a:t>12,0%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</a:rPr>
                        <a:t>0,1%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1" name="Google Shape;141;p8"/>
          <p:cNvGraphicFramePr/>
          <p:nvPr/>
        </p:nvGraphicFramePr>
        <p:xfrm>
          <a:off x="4643225" y="2382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{251B375A-F803-4647-A561-27B457B0C013}</a:tableStyleId>
              </a:tblPr>
              <a:tblGrid>
                <a:gridCol w="1997275"/>
                <a:gridCol w="2007525"/>
              </a:tblGrid>
              <a:tr h="32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Età: &lt;20 settimane (corretta)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Età 6-12 mesi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Valutazione dei movimenti generali. Predittiva al 95%.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Valutazione dello sviluppo del bambino (Developmental Assessment of Young Children – DAYC). Predittiva al 83%.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Hammersmith Infant Neurological Assessment (HINE). Di supporto per prevedere gravità.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Hammersmith Infant Neurological Assessment (HINE). Predittiva al 90%.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2016-08-15T04:07:23Z</dcterms:created>
  <dc:creator>Robyn Cummins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0x010100CE04D6ADF19D77449B0D24BFB9C09635</vt:lpwstr>
  </property>
</Properties>
</file>