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custom-properties+xml" PartName="/docProps/custom.xml"/>
  <Override ContentType="application/binary" PartName="/ppt/metadata"/>
  <Override ContentType="application/vnd.openxmlformats-officedocument.presentationml.notesMaster+xml" PartName="/ppt/notesMasters/notesMaster1.xml"/>
  <Override ContentType="application/vnd.openxmlformats-officedocument.presentationml.presProps+xml" PartName="/ppt/presProps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custom-properties" Target="docProps/custom.xml"/><Relationship Id="rId2" Type="http://schemas.openxmlformats.org/package/2006/relationships/metadata/core-properties" Target="docProps/core.xml"/>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48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73" r:id="rId24"/>
    <p:sldId id="274" r:id="rId25"/>
  </p:sldIdLst>
  <p:sldSz cy="6858000" cx="12192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GoogleSlidesCustomDataVersion2">
      <go:slidesCustomData xmlns:go="http://customooxmlschemas.google.com/" r:id="rId26" roundtripDataSignature="AMtx7miFg7tAU2mhDKnoJ8RQPqO4RlFHI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C6B7C408-30B7-4F4D-BD60-4D0736859358}">
  <a:tblStyle styleId="{C6B7C408-30B7-4F4D-BD60-4D0736859358}" styleName="Table_0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  <a:tblStyle styleId="{66C159E7-DD32-4C55-AE5B-0C40D12AB871}" styleName="Table_1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 b="off" i="off"/>
    </a:band1H>
    <a:band2H>
      <a:tcTxStyle b="off" i="off"/>
    </a:band2H>
    <a:band1V>
      <a:tcTxStyle b="off" i="off"/>
    </a:band1V>
    <a:band2V>
      <a:tcTxStyle b="off" i="off"/>
    </a:band2V>
    <a:lastCol>
      <a:tcTxStyle b="off" i="off"/>
    </a:lastCol>
    <a:firstCol>
      <a:tcTxStyle b="off" i="off"/>
    </a:firstCol>
    <a:lastRow>
      <a:tcTxStyle b="off" i="off"/>
    </a:lastRow>
    <a:seCell>
      <a:tcTxStyle b="off" i="off"/>
    </a:seCell>
    <a:swCell>
      <a:tcTxStyle b="off" i="off"/>
    </a:swCell>
    <a:firstRow>
      <a:tcTxStyle b="off" i="off"/>
    </a:firstRow>
    <a:neCell>
      <a:tcTxStyle b="off" i="off"/>
    </a:neCell>
    <a:nwCell>
      <a:tcTxStyle b="off" i="off"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4.xml"/><Relationship Id="rId22" Type="http://schemas.openxmlformats.org/officeDocument/2006/relationships/slide" Target="slides/slide16.xml"/><Relationship Id="rId21" Type="http://schemas.openxmlformats.org/officeDocument/2006/relationships/slide" Target="slides/slide15.xml"/><Relationship Id="rId24" Type="http://schemas.openxmlformats.org/officeDocument/2006/relationships/slide" Target="slides/slide18.xml"/><Relationship Id="rId23" Type="http://schemas.openxmlformats.org/officeDocument/2006/relationships/slide" Target="slides/slide1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3.xml"/><Relationship Id="rId26" Type="http://customschemas.google.com/relationships/presentationmetadata" Target="metadata"/><Relationship Id="rId25" Type="http://schemas.openxmlformats.org/officeDocument/2006/relationships/slide" Target="slides/slide19.xml"/><Relationship Id="rId5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7" Type="http://schemas.openxmlformats.org/officeDocument/2006/relationships/slide" Target="slides/slide11.xml"/><Relationship Id="rId16" Type="http://schemas.openxmlformats.org/officeDocument/2006/relationships/slide" Target="slides/slide10.xml"/><Relationship Id="rId19" Type="http://schemas.openxmlformats.org/officeDocument/2006/relationships/slide" Target="slides/slide13.xml"/><Relationship Id="rId18" Type="http://schemas.openxmlformats.org/officeDocument/2006/relationships/slide" Target="slides/slide1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/>
          <p:nvPr>
            <p:ph idx="2" type="hdr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4" name="Google Shape;4;n"/>
          <p:cNvSpPr txBox="1"/>
          <p:nvPr>
            <p:ph idx="10" type="dt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" name="Google Shape;5;n"/>
          <p:cNvSpPr/>
          <p:nvPr>
            <p:ph idx="3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" name="Google Shape;6;n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n"/>
          <p:cNvSpPr txBox="1"/>
          <p:nvPr>
            <p:ph idx="11" type="ftr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n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b="0" i="0" lang="en-A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  <a:endParaRPr b="0" i="0" sz="1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9" name="Google Shape;39;p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0" name="Google Shape;40;p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9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43" name="Google Shape;143;p9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44" name="Google Shape;144;p9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10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57" name="Google Shape;157;p10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58" name="Google Shape;158;p10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1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73" name="Google Shape;173;p11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74" name="Google Shape;174;p11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1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91" name="Google Shape;191;p1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92" name="Google Shape;192;p1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5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1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07" name="Google Shape;207;p1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08" name="Google Shape;208;p1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1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25" name="Google Shape;225;p1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6" name="Google Shape;226;p1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1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45" name="Google Shape;245;p1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46" name="Google Shape;246;p1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63" name="Google Shape;263;p1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64" name="Google Shape;264;p1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1" name="Google Shape;281;p1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82" name="Google Shape;282;p1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9" name="Google Shape;289;p1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90" name="Google Shape;290;p1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2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5" name="Google Shape;45;p2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46" name="Google Shape;46;p2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3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55" name="Google Shape;55;p3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4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2" name="Google Shape;62;p4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63" name="Google Shape;63;p4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5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9" name="Google Shape;69;p5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0" name="Google Shape;70;p5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6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7" name="Google Shape;77;p6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78" name="Google Shape;78;p6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7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84" name="Google Shape;84;p7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85" name="Google Shape;85;p7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e5917adf84_0_2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91" name="Google Shape;91;ge5917adf84_0_28:notes"/>
          <p:cNvSpPr txBox="1"/>
          <p:nvPr>
            <p:ph idx="1" type="body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92" name="Google Shape;92;ge5917adf84_0_28:notes"/>
          <p:cNvSpPr txBox="1"/>
          <p:nvPr>
            <p:ph idx="12" type="sldNum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/>
          <p:nvPr>
            <p:ph idx="2" type="sldImg"/>
          </p:nvPr>
        </p:nvSpPr>
        <p:spPr>
          <a:xfrm>
            <a:off x="685800" y="1143000"/>
            <a:ext cx="5486400" cy="30861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12700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31" name="Google Shape;131;p8:notes"/>
          <p:cNvSpPr txBox="1"/>
          <p:nvPr>
            <p:ph idx="1" type="body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132" name="Google Shape;132;p8:notes"/>
          <p:cNvSpPr txBox="1"/>
          <p:nvPr>
            <p:ph idx="12" type="sldNum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/>
          <a:p>
            <a:pPr indent="0" lvl="0" marL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AU"/>
              <a:t>‹#›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Google Shape;11;p20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-152400" y="76200"/>
            <a:ext cx="5357102" cy="1483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Only">
  <p:cSld name="Title_Only"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21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165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C16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" name="Google Shape;14;p21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36726" y="186875"/>
            <a:ext cx="4024550" cy="111422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oogle Shape;15;p21"/>
          <p:cNvGrpSpPr/>
          <p:nvPr/>
        </p:nvGrpSpPr>
        <p:grpSpPr>
          <a:xfrm>
            <a:off x="0" y="6345565"/>
            <a:ext cx="12192000" cy="512400"/>
            <a:chOff x="0" y="6345565"/>
            <a:chExt cx="12192000" cy="512400"/>
          </a:xfrm>
        </p:grpSpPr>
        <p:sp>
          <p:nvSpPr>
            <p:cNvPr id="16" name="Google Shape;16;p21"/>
            <p:cNvSpPr/>
            <p:nvPr/>
          </p:nvSpPr>
          <p:spPr>
            <a:xfrm>
              <a:off x="0" y="6345565"/>
              <a:ext cx="12192000" cy="512400"/>
            </a:xfrm>
            <a:prstGeom prst="rect">
              <a:avLst/>
            </a:prstGeom>
            <a:solidFill>
              <a:srgbClr val="00C1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17" name="Google Shape;17;p21"/>
            <p:cNvSpPr txBox="1"/>
            <p:nvPr/>
          </p:nvSpPr>
          <p:spPr>
            <a:xfrm>
              <a:off x="374206" y="6356350"/>
              <a:ext cx="6712500" cy="433500"/>
            </a:xfrm>
            <a:prstGeom prst="rect">
              <a:avLst/>
            </a:prstGeom>
            <a:solidFill>
              <a:srgbClr val="00C1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eading_TextContent">
  <p:cSld name="Heading_TextContent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22"/>
          <p:cNvSpPr txBox="1"/>
          <p:nvPr>
            <p:ph idx="1" type="body"/>
          </p:nvPr>
        </p:nvSpPr>
        <p:spPr>
          <a:xfrm>
            <a:off x="598670" y="1764797"/>
            <a:ext cx="10112873" cy="3950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0" name="Google Shape;20;p22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165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C16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grpSp>
        <p:nvGrpSpPr>
          <p:cNvPr id="21" name="Google Shape;21;p22"/>
          <p:cNvGrpSpPr/>
          <p:nvPr/>
        </p:nvGrpSpPr>
        <p:grpSpPr>
          <a:xfrm>
            <a:off x="0" y="6345565"/>
            <a:ext cx="12192000" cy="512400"/>
            <a:chOff x="0" y="6345565"/>
            <a:chExt cx="12192000" cy="512400"/>
          </a:xfrm>
        </p:grpSpPr>
        <p:sp>
          <p:nvSpPr>
            <p:cNvPr id="22" name="Google Shape;22;p22"/>
            <p:cNvSpPr/>
            <p:nvPr/>
          </p:nvSpPr>
          <p:spPr>
            <a:xfrm>
              <a:off x="0" y="6345565"/>
              <a:ext cx="12192000" cy="512400"/>
            </a:xfrm>
            <a:prstGeom prst="rect">
              <a:avLst/>
            </a:prstGeom>
            <a:solidFill>
              <a:srgbClr val="00C1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800"/>
                <a:buFont typeface="Arial"/>
                <a:buNone/>
              </a:pPr>
              <a:r>
                <a:t/>
              </a:r>
              <a:endParaRPr b="0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3" name="Google Shape;23;p22"/>
            <p:cNvSpPr txBox="1"/>
            <p:nvPr/>
          </p:nvSpPr>
          <p:spPr>
            <a:xfrm>
              <a:off x="374206" y="6356350"/>
              <a:ext cx="6712500" cy="433500"/>
            </a:xfrm>
            <a:prstGeom prst="rect">
              <a:avLst/>
            </a:prstGeom>
            <a:solidFill>
              <a:srgbClr val="00C165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600"/>
                <a:buFont typeface="Arial"/>
                <a:buNone/>
              </a:pPr>
              <a:r>
                <a:t/>
              </a:r>
              <a:endParaRPr b="0" i="0" sz="16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pic>
        <p:nvPicPr>
          <p:cNvPr id="24" name="Google Shape;24;p22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36726" y="186875"/>
            <a:ext cx="4024550" cy="111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TextContent_Image">
  <p:cSld name="Title_TextContent_Image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23"/>
          <p:cNvSpPr txBox="1"/>
          <p:nvPr>
            <p:ph idx="1" type="body"/>
          </p:nvPr>
        </p:nvSpPr>
        <p:spPr>
          <a:xfrm>
            <a:off x="598670" y="1764797"/>
            <a:ext cx="5533299" cy="3950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27" name="Google Shape;27;p23"/>
          <p:cNvSpPr/>
          <p:nvPr>
            <p:ph idx="2" type="pic"/>
          </p:nvPr>
        </p:nvSpPr>
        <p:spPr>
          <a:xfrm>
            <a:off x="6690784" y="1774085"/>
            <a:ext cx="4907902" cy="3950907"/>
          </a:xfrm>
          <a:prstGeom prst="rect">
            <a:avLst/>
          </a:prstGeom>
          <a:noFill/>
          <a:ln>
            <a:noFill/>
          </a:ln>
        </p:spPr>
      </p:sp>
      <p:sp>
        <p:nvSpPr>
          <p:cNvPr id="28" name="Google Shape;28;p23"/>
          <p:cNvSpPr/>
          <p:nvPr/>
        </p:nvSpPr>
        <p:spPr>
          <a:xfrm>
            <a:off x="0" y="6345565"/>
            <a:ext cx="12192000" cy="512435"/>
          </a:xfrm>
          <a:prstGeom prst="rect">
            <a:avLst/>
          </a:prstGeom>
          <a:solidFill>
            <a:srgbClr val="00C1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" name="Google Shape;29;p23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165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C16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0" name="Google Shape;30;p2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36726" y="186875"/>
            <a:ext cx="4024550" cy="111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_Image_TextContent">
  <p:cSld name="Title_Image_TextConten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/>
          <p:nvPr>
            <p:ph idx="1" type="body"/>
          </p:nvPr>
        </p:nvSpPr>
        <p:spPr>
          <a:xfrm>
            <a:off x="6065387" y="1760806"/>
            <a:ext cx="5533299" cy="395090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33" name="Google Shape;33;p24"/>
          <p:cNvSpPr/>
          <p:nvPr>
            <p:ph idx="2" type="pic"/>
          </p:nvPr>
        </p:nvSpPr>
        <p:spPr>
          <a:xfrm>
            <a:off x="635217" y="1774085"/>
            <a:ext cx="4907902" cy="3950907"/>
          </a:xfrm>
          <a:prstGeom prst="rect">
            <a:avLst/>
          </a:prstGeom>
          <a:noFill/>
          <a:ln>
            <a:noFill/>
          </a:ln>
        </p:spPr>
      </p:sp>
      <p:sp>
        <p:nvSpPr>
          <p:cNvPr id="34" name="Google Shape;34;p24"/>
          <p:cNvSpPr/>
          <p:nvPr/>
        </p:nvSpPr>
        <p:spPr>
          <a:xfrm>
            <a:off x="0" y="6345565"/>
            <a:ext cx="12192000" cy="512435"/>
          </a:xfrm>
          <a:prstGeom prst="rect">
            <a:avLst/>
          </a:prstGeom>
          <a:solidFill>
            <a:srgbClr val="00C165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" name="Google Shape;35;p24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C165"/>
              </a:buClr>
              <a:buSzPts val="4400"/>
              <a:buFont typeface="Arial"/>
              <a:buNone/>
              <a:defRPr b="1" i="0" sz="4400" u="none" cap="none" strike="noStrike">
                <a:solidFill>
                  <a:srgbClr val="00C165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36" name="Google Shape;36;p24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8436726" y="186875"/>
            <a:ext cx="4024550" cy="11142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7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jpg"/><Relationship Id="rId4" Type="http://schemas.openxmlformats.org/officeDocument/2006/relationships/image" Target="../media/image26.jpg"/><Relationship Id="rId5" Type="http://schemas.openxmlformats.org/officeDocument/2006/relationships/image" Target="../media/image33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jpg"/><Relationship Id="rId4" Type="http://schemas.openxmlformats.org/officeDocument/2006/relationships/image" Target="../media/image36.jpg"/><Relationship Id="rId5" Type="http://schemas.openxmlformats.org/officeDocument/2006/relationships/image" Target="../media/image40.jpg"/><Relationship Id="rId6" Type="http://schemas.openxmlformats.org/officeDocument/2006/relationships/image" Target="../media/image18.jpg"/><Relationship Id="rId7" Type="http://schemas.openxmlformats.org/officeDocument/2006/relationships/image" Target="../media/image15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46.jpg"/><Relationship Id="rId4" Type="http://schemas.openxmlformats.org/officeDocument/2006/relationships/image" Target="../media/image8.jpg"/><Relationship Id="rId5" Type="http://schemas.openxmlformats.org/officeDocument/2006/relationships/image" Target="../media/image9.jpg"/><Relationship Id="rId6" Type="http://schemas.openxmlformats.org/officeDocument/2006/relationships/image" Target="../media/image10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1.jpg"/><Relationship Id="rId4" Type="http://schemas.openxmlformats.org/officeDocument/2006/relationships/image" Target="../media/image6.jpg"/><Relationship Id="rId11" Type="http://schemas.openxmlformats.org/officeDocument/2006/relationships/image" Target="../media/image45.jpg"/><Relationship Id="rId10" Type="http://schemas.openxmlformats.org/officeDocument/2006/relationships/image" Target="../media/image44.jpg"/><Relationship Id="rId12" Type="http://schemas.openxmlformats.org/officeDocument/2006/relationships/image" Target="../media/image24.jpg"/><Relationship Id="rId9" Type="http://schemas.openxmlformats.org/officeDocument/2006/relationships/image" Target="../media/image11.jpg"/><Relationship Id="rId5" Type="http://schemas.openxmlformats.org/officeDocument/2006/relationships/image" Target="../media/image21.jpg"/><Relationship Id="rId6" Type="http://schemas.openxmlformats.org/officeDocument/2006/relationships/image" Target="../media/image14.jpg"/><Relationship Id="rId7" Type="http://schemas.openxmlformats.org/officeDocument/2006/relationships/image" Target="../media/image12.jpg"/><Relationship Id="rId8" Type="http://schemas.openxmlformats.org/officeDocument/2006/relationships/image" Target="../media/image13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6.png"/><Relationship Id="rId4" Type="http://schemas.openxmlformats.org/officeDocument/2006/relationships/image" Target="../media/image20.png"/><Relationship Id="rId5" Type="http://schemas.openxmlformats.org/officeDocument/2006/relationships/image" Target="../media/image25.png"/><Relationship Id="rId6" Type="http://schemas.openxmlformats.org/officeDocument/2006/relationships/image" Target="../media/image19.png"/><Relationship Id="rId7" Type="http://schemas.openxmlformats.org/officeDocument/2006/relationships/image" Target="../media/image23.png"/><Relationship Id="rId8" Type="http://schemas.openxmlformats.org/officeDocument/2006/relationships/image" Target="../media/image2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7.jpg"/><Relationship Id="rId4" Type="http://schemas.openxmlformats.org/officeDocument/2006/relationships/image" Target="../media/image34.jpg"/><Relationship Id="rId5" Type="http://schemas.openxmlformats.org/officeDocument/2006/relationships/image" Target="../media/image39.jpg"/><Relationship Id="rId6" Type="http://schemas.openxmlformats.org/officeDocument/2006/relationships/image" Target="../media/image35.jpg"/><Relationship Id="rId7" Type="http://schemas.openxmlformats.org/officeDocument/2006/relationships/image" Target="../media/image43.jpg"/><Relationship Id="rId8" Type="http://schemas.openxmlformats.org/officeDocument/2006/relationships/image" Target="../media/image28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9.jpg"/><Relationship Id="rId4" Type="http://schemas.openxmlformats.org/officeDocument/2006/relationships/image" Target="../media/image27.jpg"/><Relationship Id="rId5" Type="http://schemas.openxmlformats.org/officeDocument/2006/relationships/image" Target="../media/image42.jpg"/><Relationship Id="rId6" Type="http://schemas.openxmlformats.org/officeDocument/2006/relationships/image" Target="../media/image30.jpg"/><Relationship Id="rId7" Type="http://schemas.openxmlformats.org/officeDocument/2006/relationships/image" Target="../media/image31.jpg"/><Relationship Id="rId8" Type="http://schemas.openxmlformats.org/officeDocument/2006/relationships/image" Target="../media/image32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8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"/>
          <p:cNvSpPr txBox="1"/>
          <p:nvPr/>
        </p:nvSpPr>
        <p:spPr>
          <a:xfrm>
            <a:off x="1263263" y="3183908"/>
            <a:ext cx="9783300" cy="15546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500"/>
              <a:buFont typeface="Arial"/>
              <a:buNone/>
            </a:pPr>
            <a:r>
              <a:rPr b="0" i="0" lang="en-AU" sz="9500" u="none" cap="none" strike="noStrike">
                <a:solidFill>
                  <a:srgbClr val="00C165"/>
                </a:solidFill>
                <a:latin typeface="Arial"/>
                <a:ea typeface="Arial"/>
                <a:cs typeface="Arial"/>
                <a:sym typeface="Arial"/>
              </a:rPr>
              <a:t>什么是脑瘫？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9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b="1" i="0" lang="en-AU" u="none"/>
              <a:t>根据运动表现分型</a:t>
            </a:r>
            <a:endParaRPr/>
          </a:p>
        </p:txBody>
      </p:sp>
      <p:pic>
        <p:nvPicPr>
          <p:cNvPr id="147" name="Google Shape;147;p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304059" y="2140147"/>
            <a:ext cx="2825154" cy="3112154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9"/>
          <p:cNvSpPr/>
          <p:nvPr/>
        </p:nvSpPr>
        <p:spPr>
          <a:xfrm>
            <a:off x="581574" y="1535154"/>
            <a:ext cx="3635597" cy="107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4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痉挛型：</a:t>
            </a:r>
            <a:r>
              <a:rPr b="0" i="0" lang="en-AU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80-90% </a:t>
            </a:r>
            <a:b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最常见的脑瘫类型。肌肉僵硬紧张。由运动皮层损伤引起。</a:t>
            </a: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9" name="Google Shape;149;p9"/>
          <p:cNvCxnSpPr/>
          <p:nvPr/>
        </p:nvCxnSpPr>
        <p:spPr>
          <a:xfrm>
            <a:off x="3369835" y="1810016"/>
            <a:ext cx="2182553" cy="556112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dash"/>
            <a:miter lim="800000"/>
            <a:headEnd len="sm" w="sm" type="none"/>
            <a:tailEnd len="med" w="med" type="triangle"/>
          </a:ln>
        </p:spPr>
      </p:cxnSp>
      <p:sp>
        <p:nvSpPr>
          <p:cNvPr id="150" name="Google Shape;150;p9"/>
          <p:cNvSpPr/>
          <p:nvPr/>
        </p:nvSpPr>
        <p:spPr>
          <a:xfrm>
            <a:off x="7459581" y="1535153"/>
            <a:ext cx="4266807" cy="1384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不随意运动型：</a:t>
            </a:r>
            <a:r>
              <a:rPr b="0" i="0" lang="en-AU" sz="24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6%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以不随意运动为特征，如肌张力障碍、手足徐动和/或舞蹈病。因基底神经节受损引起。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1" name="Google Shape;151;p9"/>
          <p:cNvCxnSpPr/>
          <p:nvPr/>
        </p:nvCxnSpPr>
        <p:spPr>
          <a:xfrm flipH="1">
            <a:off x="5904408" y="1913021"/>
            <a:ext cx="1470952" cy="1143000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dash"/>
            <a:miter lim="800000"/>
            <a:headEnd len="sm" w="sm" type="none"/>
            <a:tailEnd len="med" w="med" type="triangle"/>
          </a:ln>
        </p:spPr>
      </p:cxnSp>
      <p:sp>
        <p:nvSpPr>
          <p:cNvPr id="152" name="Google Shape;152;p9"/>
          <p:cNvSpPr/>
          <p:nvPr/>
        </p:nvSpPr>
        <p:spPr>
          <a:xfrm>
            <a:off x="7459581" y="3926944"/>
            <a:ext cx="4266807" cy="10771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混合型：</a:t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许多脑瘫患儿表现两种类型的运动障碍，如痉挛和肌张力障碍。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9"/>
          <p:cNvSpPr/>
          <p:nvPr/>
        </p:nvSpPr>
        <p:spPr>
          <a:xfrm>
            <a:off x="581574" y="3926944"/>
            <a:ext cx="3302270" cy="138495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共济失调型：</a:t>
            </a:r>
            <a:r>
              <a:rPr b="0" i="0" lang="en-AU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5% </a:t>
            </a:r>
            <a:b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特点是动作摇晃。影响平衡感和空间定位感。由小脑损伤引起。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54" name="Google Shape;154;p9"/>
          <p:cNvCxnSpPr/>
          <p:nvPr/>
        </p:nvCxnSpPr>
        <p:spPr>
          <a:xfrm flipH="1" rot="10800000">
            <a:off x="2646947" y="3790458"/>
            <a:ext cx="2259932" cy="381643"/>
          </a:xfrm>
          <a:prstGeom prst="straightConnector1">
            <a:avLst/>
          </a:prstGeom>
          <a:noFill/>
          <a:ln cap="flat" cmpd="sng" w="28575">
            <a:solidFill>
              <a:srgbClr val="595959"/>
            </a:solidFill>
            <a:prstDash val="dash"/>
            <a:miter lim="800000"/>
            <a:headEnd len="sm" w="sm" type="none"/>
            <a:tailEnd len="med" w="med" type="triangl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10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b="1" i="0" lang="en-AU" u="none"/>
              <a:t>身体部位</a:t>
            </a:r>
            <a:endParaRPr/>
          </a:p>
        </p:txBody>
      </p:sp>
      <p:sp>
        <p:nvSpPr>
          <p:cNvPr id="161" name="Google Shape;161;p10"/>
          <p:cNvSpPr/>
          <p:nvPr/>
        </p:nvSpPr>
        <p:spPr>
          <a:xfrm>
            <a:off x="596225" y="1153500"/>
            <a:ext cx="6257100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0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脑瘫可影响身体不同部位：</a:t>
            </a:r>
            <a:br>
              <a:rPr b="0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例如，有</a:t>
            </a:r>
            <a:r>
              <a:rPr b="1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痉挛</a:t>
            </a:r>
            <a:r>
              <a:rPr b="0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的人可以分为：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2" name="Google Shape;162;p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370685" y="3776652"/>
            <a:ext cx="2217627" cy="2474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074246" y="3721102"/>
            <a:ext cx="2257607" cy="2585450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10"/>
          <p:cNvSpPr txBox="1"/>
          <p:nvPr/>
        </p:nvSpPr>
        <p:spPr>
          <a:xfrm>
            <a:off x="662999" y="2160789"/>
            <a:ext cx="3438900" cy="1138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四肢瘫痪/双侧痉挛</a:t>
            </a: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A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双臂和双腿均受到影响。 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A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躯干、面部和口腔的肌肉也常受到影响。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5" name="Google Shape;165;p10"/>
          <p:cNvSpPr txBox="1"/>
          <p:nvPr/>
        </p:nvSpPr>
        <p:spPr>
          <a:xfrm>
            <a:off x="4483600" y="2172738"/>
            <a:ext cx="3438900" cy="1138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双瘫/双侧痉挛</a:t>
            </a:r>
            <a:br>
              <a:rPr b="1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A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双腿都受到影响。双臂可能会受到较小程度的影响。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6" name="Google Shape;166;p10"/>
          <p:cNvSpPr txBox="1"/>
          <p:nvPr/>
        </p:nvSpPr>
        <p:spPr>
          <a:xfrm>
            <a:off x="8151003" y="2160789"/>
            <a:ext cx="3438900" cy="1138733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偏瘫/单侧痉挛</a:t>
            </a:r>
            <a:br>
              <a:rPr b="1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1" i="0" sz="16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A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身体的一侧（一只胳膊和一条腿）受到影响。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7" name="Google Shape;167;p10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979929" y="3842863"/>
            <a:ext cx="2005626" cy="2408139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10"/>
          <p:cNvSpPr txBox="1"/>
          <p:nvPr/>
        </p:nvSpPr>
        <p:spPr>
          <a:xfrm>
            <a:off x="1950336" y="3820331"/>
            <a:ext cx="1128803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A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受影响的肢体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9" name="Google Shape;169;p10"/>
          <p:cNvSpPr txBox="1"/>
          <p:nvPr/>
        </p:nvSpPr>
        <p:spPr>
          <a:xfrm>
            <a:off x="5677807" y="3709495"/>
            <a:ext cx="1128803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A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受影响的肢体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0" name="Google Shape;170;p10"/>
          <p:cNvSpPr txBox="1"/>
          <p:nvPr/>
        </p:nvSpPr>
        <p:spPr>
          <a:xfrm>
            <a:off x="9418340" y="3760732"/>
            <a:ext cx="1128803" cy="24622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b="0" i="0" lang="en-AU" sz="10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受影响的肢体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5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11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b="1" i="0" lang="en-AU" u="none"/>
              <a:t>粗大运动功能</a:t>
            </a:r>
            <a:endParaRPr/>
          </a:p>
        </p:txBody>
      </p:sp>
      <p:sp>
        <p:nvSpPr>
          <p:cNvPr id="177" name="Google Shape;177;p11"/>
          <p:cNvSpPr/>
          <p:nvPr/>
        </p:nvSpPr>
        <p:spPr>
          <a:xfrm>
            <a:off x="513350" y="1146600"/>
            <a:ext cx="8787000" cy="92328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脑瘫儿童和青少年的粗大运动功能可使用加拿大CanChild研究中心开发的Gross Motor Function Classification System（粗大运动功能分类系统，GMFCS）的扩展修订版分为5个不同级别。</a:t>
            </a:r>
            <a:endParaRPr b="0" i="0" sz="1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1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46481" y="2224451"/>
            <a:ext cx="2081528" cy="18260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227228" y="2250815"/>
            <a:ext cx="1950051" cy="17996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0" name="Google Shape;180;p1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588320" y="2265553"/>
            <a:ext cx="2206705" cy="17849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1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5809624" y="4230825"/>
            <a:ext cx="3935296" cy="16910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1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1021080" y="4180857"/>
            <a:ext cx="3837846" cy="179099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1"/>
          <p:cNvSpPr txBox="1"/>
          <p:nvPr/>
        </p:nvSpPr>
        <p:spPr>
          <a:xfrm>
            <a:off x="1249680" y="3756379"/>
            <a:ext cx="1574700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GMFCS I级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4" name="Google Shape;184;p11"/>
          <p:cNvSpPr txBox="1"/>
          <p:nvPr/>
        </p:nvSpPr>
        <p:spPr>
          <a:xfrm>
            <a:off x="4414853" y="3756379"/>
            <a:ext cx="1574700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GMFCS II级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5" name="Google Shape;185;p11"/>
          <p:cNvSpPr txBox="1"/>
          <p:nvPr/>
        </p:nvSpPr>
        <p:spPr>
          <a:xfrm>
            <a:off x="7616046" y="3756379"/>
            <a:ext cx="1851900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GMFCS III级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6" name="Google Shape;186;p11"/>
          <p:cNvSpPr txBox="1"/>
          <p:nvPr/>
        </p:nvSpPr>
        <p:spPr>
          <a:xfrm>
            <a:off x="1998128" y="5936458"/>
            <a:ext cx="1664700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GMFCS IV级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7" name="Google Shape;187;p11"/>
          <p:cNvSpPr txBox="1"/>
          <p:nvPr/>
        </p:nvSpPr>
        <p:spPr>
          <a:xfrm>
            <a:off x="6979061" y="5936458"/>
            <a:ext cx="1664700" cy="36929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GMFCS V级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1"/>
          <p:cNvSpPr/>
          <p:nvPr/>
        </p:nvSpPr>
        <p:spPr>
          <a:xfrm>
            <a:off x="10241826" y="5350200"/>
            <a:ext cx="1950000" cy="12772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AU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GMFCS图示6-12：© Bill Reid, Kate Willoughby, Adrienne Harvey and Kerr Graham, The Royal Children‘s Hospital Melbourne（墨尔本皇家儿童医院）.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12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b="1" i="0" lang="en-AU" u="none"/>
              <a:t>手功能</a:t>
            </a:r>
            <a:endParaRPr/>
          </a:p>
        </p:txBody>
      </p:sp>
      <p:pic>
        <p:nvPicPr>
          <p:cNvPr id="195" name="Google Shape;195;p1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287698" y="2348297"/>
            <a:ext cx="2323990" cy="223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2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62166" y="2348297"/>
            <a:ext cx="2323990" cy="22338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388164" y="2348297"/>
            <a:ext cx="2330269" cy="2239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98" name="Google Shape;198;p1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88218" y="2348297"/>
            <a:ext cx="2324532" cy="2234384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12"/>
          <p:cNvSpPr/>
          <p:nvPr/>
        </p:nvSpPr>
        <p:spPr>
          <a:xfrm>
            <a:off x="513347" y="1298999"/>
            <a:ext cx="8935500" cy="70784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至少有三分之二的脑瘫儿童会出现影响一侧或双侧手臂的运动障碍。几乎每一项日常活动都会受到影响。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0" name="Google Shape;200;p12"/>
          <p:cNvSpPr txBox="1"/>
          <p:nvPr/>
        </p:nvSpPr>
        <p:spPr>
          <a:xfrm>
            <a:off x="1033584" y="4582160"/>
            <a:ext cx="157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吃饭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1" name="Google Shape;201;p12"/>
          <p:cNvSpPr txBox="1"/>
          <p:nvPr/>
        </p:nvSpPr>
        <p:spPr>
          <a:xfrm>
            <a:off x="3863084" y="4582160"/>
            <a:ext cx="157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穿衣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2" name="Google Shape;202;p12"/>
          <p:cNvSpPr txBox="1"/>
          <p:nvPr/>
        </p:nvSpPr>
        <p:spPr>
          <a:xfrm>
            <a:off x="6760798" y="4582160"/>
            <a:ext cx="157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写字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3" name="Google Shape;203;p12"/>
          <p:cNvSpPr txBox="1"/>
          <p:nvPr/>
        </p:nvSpPr>
        <p:spPr>
          <a:xfrm>
            <a:off x="9668672" y="4582160"/>
            <a:ext cx="15747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en-AU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接球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4" name="Google Shape;204;p12"/>
          <p:cNvSpPr/>
          <p:nvPr/>
        </p:nvSpPr>
        <p:spPr>
          <a:xfrm>
            <a:off x="589547" y="5108999"/>
            <a:ext cx="84375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4-18岁的脑瘫儿童在日常活动中处理物体的能力，可以用手功能分类系统(MACS)分为5个等级。更多详情请见www.macs.nu/index.php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13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b="1" i="0" lang="en-AU" u="none"/>
              <a:t>相关功能障碍</a:t>
            </a:r>
            <a:endParaRPr/>
          </a:p>
        </p:txBody>
      </p:sp>
      <p:sp>
        <p:nvSpPr>
          <p:cNvPr id="211" name="Google Shape;211;p13"/>
          <p:cNvSpPr/>
          <p:nvPr/>
        </p:nvSpPr>
        <p:spPr>
          <a:xfrm>
            <a:off x="513347" y="1123616"/>
            <a:ext cx="8935453" cy="4000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脑瘫儿童还可能有一系列的身体和认知障碍</a:t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12" name="Google Shape;212;p13"/>
          <p:cNvGraphicFramePr/>
          <p:nvPr/>
        </p:nvGraphicFramePr>
        <p:xfrm>
          <a:off x="449343" y="1868038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{66C159E7-DD32-4C55-AE5B-0C40D12AB871}</a:tableStyleId>
              </a:tblPr>
              <a:tblGrid>
                <a:gridCol w="2188150"/>
                <a:gridCol w="2188150"/>
                <a:gridCol w="2188150"/>
                <a:gridCol w="2188150"/>
                <a:gridCol w="2464875"/>
              </a:tblGrid>
              <a:tr h="1147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1/</a:t>
                      </a:r>
                      <a:r>
                        <a:rPr lang="en-AU" sz="2400"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br>
                        <a:rPr lang="en-AU" sz="1800" u="none" cap="none" strike="noStrike"/>
                      </a:br>
                      <a:r>
                        <a:rPr b="0" i="0" lang="en-AU" sz="1600" u="none" cap="none" strike="noStrike"/>
                        <a:t>的人不能走路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A540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1/4</a:t>
                      </a:r>
                      <a:br>
                        <a:rPr b="1"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en-AU" sz="1600" u="none" cap="none" strike="noStrike"/>
                        <a:t>的人不能说话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A540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3/4</a:t>
                      </a:r>
                      <a:br>
                        <a:rPr b="1"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en-AU" sz="1600" u="none" cap="none" strike="noStrike"/>
                        <a:t>的人有疼痛</a:t>
                      </a:r>
                      <a:endParaRPr sz="16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A540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1/4</a:t>
                      </a:r>
                      <a:br>
                        <a:rPr b="1"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en-AU" sz="1600" u="none" cap="none" strike="noStrike"/>
                        <a:t>的人有癫痫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A540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1/4</a:t>
                      </a:r>
                      <a:br>
                        <a:rPr b="1"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en-AU" sz="1600" u="none" cap="none" strike="noStrike"/>
                        <a:t>的人有行为障碍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8000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2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"/>
                        <a:buFont typeface="Arial"/>
                        <a:buNone/>
                      </a:pPr>
                      <a:r>
                        <a:t/>
                      </a:r>
                      <a:endParaRPr sz="2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11484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708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1/2</a:t>
                      </a:r>
                      <a:br>
                        <a:rPr lang="en-AU" sz="1800" u="none" cap="none" strike="noStrike"/>
                      </a:br>
                      <a:r>
                        <a:rPr b="0" i="0" lang="en-AU" sz="1600" u="none" cap="none" strike="noStrike"/>
                        <a:t>的人有智力障碍</a:t>
                      </a:r>
                      <a:endParaRPr sz="16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A540"/>
                        </a:buClr>
                        <a:buSzPts val="2400"/>
                        <a:buFont typeface="Arial"/>
                        <a:buNone/>
                      </a:pPr>
                      <a:r>
                        <a:rPr b="0" i="0"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1/10</a:t>
                      </a:r>
                      <a:br>
                        <a:rPr lang="en-AU" sz="1800" u="none" cap="none" strike="noStrike"/>
                      </a:br>
                      <a:r>
                        <a:rPr b="0" i="0" lang="en-AU" sz="1600" u="none" cap="none" strike="noStrike"/>
                        <a:t>的人有严重的视力障碍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A540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1/4</a:t>
                      </a:r>
                      <a:br>
                        <a:rPr b="1"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en-AU" sz="1600" u="none" cap="none" strike="noStrike"/>
                        <a:t>的人有膀胱控制问题</a:t>
                      </a:r>
                      <a:endParaRPr sz="16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A540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1/5</a:t>
                      </a:r>
                      <a:br>
                        <a:rPr b="1"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en-AU" sz="1600" u="none" cap="none" strike="noStrike"/>
                        <a:t>的人有睡眠障碍</a:t>
                      </a:r>
                      <a:endParaRPr sz="16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77A540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  <a:t>1/5</a:t>
                      </a:r>
                      <a:br>
                        <a:rPr b="1" lang="en-AU" sz="2400" u="none" cap="none" strike="noStrike">
                          <a:latin typeface="Arial"/>
                          <a:ea typeface="Arial"/>
                          <a:cs typeface="Arial"/>
                          <a:sym typeface="Arial"/>
                        </a:rPr>
                      </a:br>
                      <a:r>
                        <a:rPr b="0" i="0" lang="en-AU" sz="1600" u="none" cap="none" strike="noStrike"/>
                        <a:t>的人有唾液控制问题</a:t>
                      </a:r>
                      <a:br>
                        <a:rPr lang="en-AU" sz="1600" u="none" cap="none" strike="noStrike"/>
                      </a:br>
                      <a:endParaRPr sz="16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13" name="Google Shape;213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982744" y="1889458"/>
            <a:ext cx="1179094" cy="1088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Google Shape;214;p1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148908" y="1889458"/>
            <a:ext cx="1212046" cy="111856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1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346676" y="1904706"/>
            <a:ext cx="1195524" cy="110331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6" name="Google Shape;216;p13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7479794" y="1889457"/>
            <a:ext cx="1179094" cy="1088153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13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949717" y="3928958"/>
            <a:ext cx="1179075" cy="108813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Google Shape;218;p13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3148908" y="3939668"/>
            <a:ext cx="1146048" cy="1057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19" name="Google Shape;219;p13"/>
          <p:cNvPicPr preferRelativeResize="0"/>
          <p:nvPr/>
        </p:nvPicPr>
        <p:blipFill rotWithShape="1">
          <a:blip r:embed="rId9">
            <a:alphaModFix/>
          </a:blip>
          <a:srcRect b="0" l="0" r="0" t="0"/>
          <a:stretch/>
        </p:blipFill>
        <p:spPr>
          <a:xfrm>
            <a:off x="5315072" y="3939668"/>
            <a:ext cx="1167470" cy="107742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0" name="Google Shape;220;p13"/>
          <p:cNvPicPr preferRelativeResize="0"/>
          <p:nvPr/>
        </p:nvPicPr>
        <p:blipFill rotWithShape="1">
          <a:blip r:embed="rId10">
            <a:alphaModFix/>
          </a:blip>
          <a:srcRect b="0" l="0" r="0" t="0"/>
          <a:stretch/>
        </p:blipFill>
        <p:spPr>
          <a:xfrm>
            <a:off x="7552899" y="3959438"/>
            <a:ext cx="1146048" cy="1057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3"/>
          <p:cNvPicPr preferRelativeResize="0"/>
          <p:nvPr/>
        </p:nvPicPr>
        <p:blipFill rotWithShape="1">
          <a:blip r:embed="rId11">
            <a:alphaModFix/>
          </a:blip>
          <a:srcRect b="0" l="0" r="0" t="0"/>
          <a:stretch/>
        </p:blipFill>
        <p:spPr>
          <a:xfrm>
            <a:off x="9840450" y="1875810"/>
            <a:ext cx="1208666" cy="111544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13"/>
          <p:cNvPicPr preferRelativeResize="0"/>
          <p:nvPr/>
        </p:nvPicPr>
        <p:blipFill rotWithShape="1">
          <a:blip r:embed="rId12">
            <a:alphaModFix/>
          </a:blip>
          <a:srcRect b="0" l="0" r="0" t="0"/>
          <a:stretch/>
        </p:blipFill>
        <p:spPr>
          <a:xfrm>
            <a:off x="9870041" y="3928958"/>
            <a:ext cx="1179075" cy="10881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b="1" i="0" lang="en-AU" u="none"/>
              <a:t>儿童发展的重点</a:t>
            </a:r>
            <a:endParaRPr/>
          </a:p>
        </p:txBody>
      </p:sp>
      <p:sp>
        <p:nvSpPr>
          <p:cNvPr id="229" name="Google Shape;229;p14"/>
          <p:cNvSpPr/>
          <p:nvPr/>
        </p:nvSpPr>
        <p:spPr>
          <a:xfrm>
            <a:off x="513347" y="1123616"/>
            <a:ext cx="6883133" cy="70788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0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“六个关键词”集中于对所有脑瘫儿童至关重要的六个儿童发展关键领域。</a:t>
            </a:r>
            <a:br>
              <a:rPr b="0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b="0" i="0" lang="en-AU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0" name="Google Shape;230;p14"/>
          <p:cNvSpPr/>
          <p:nvPr/>
        </p:nvSpPr>
        <p:spPr>
          <a:xfrm>
            <a:off x="5172365" y="6021755"/>
            <a:ext cx="6928036" cy="27699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AU" sz="1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更多详情请见 https://www.canchild.ca/en/research-in-practice/f-words-in-childhood-disability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31" name="Google Shape;231;p1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245830" y="1996232"/>
            <a:ext cx="3635586" cy="1788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1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431359" y="1996233"/>
            <a:ext cx="2476669" cy="1788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3" name="Google Shape;233;p1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4860904" y="4006831"/>
            <a:ext cx="2926397" cy="1792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4" name="Google Shape;234;p1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343964" y="3990769"/>
            <a:ext cx="4202656" cy="1808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35" name="Google Shape;235;p14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8219218" y="1985530"/>
            <a:ext cx="2421539" cy="1798857"/>
          </a:xfrm>
          <a:prstGeom prst="rect">
            <a:avLst/>
          </a:prstGeom>
          <a:noFill/>
          <a:ln>
            <a:noFill/>
          </a:ln>
        </p:spPr>
      </p:pic>
      <p:pic>
        <p:nvPicPr>
          <p:cNvPr id="236" name="Google Shape;236;p14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8122508" y="4006831"/>
            <a:ext cx="3710243" cy="1812561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14"/>
          <p:cNvSpPr txBox="1"/>
          <p:nvPr/>
        </p:nvSpPr>
        <p:spPr>
          <a:xfrm>
            <a:off x="2021055" y="2426283"/>
            <a:ext cx="6486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AU" sz="1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功能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8" name="Google Shape;238;p14"/>
          <p:cNvSpPr txBox="1"/>
          <p:nvPr/>
        </p:nvSpPr>
        <p:spPr>
          <a:xfrm>
            <a:off x="5771681" y="2426282"/>
            <a:ext cx="6486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AU" sz="1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家人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9" name="Google Shape;239;p14"/>
          <p:cNvSpPr txBox="1"/>
          <p:nvPr/>
        </p:nvSpPr>
        <p:spPr>
          <a:xfrm>
            <a:off x="8976092" y="2389777"/>
            <a:ext cx="6486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AU" sz="1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健康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0" name="Google Shape;240;p14"/>
          <p:cNvSpPr txBox="1"/>
          <p:nvPr/>
        </p:nvSpPr>
        <p:spPr>
          <a:xfrm>
            <a:off x="1974211" y="4360982"/>
            <a:ext cx="6486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AU" sz="1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朋友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1" name="Google Shape;241;p14"/>
          <p:cNvSpPr txBox="1"/>
          <p:nvPr/>
        </p:nvSpPr>
        <p:spPr>
          <a:xfrm>
            <a:off x="5536141" y="4435394"/>
            <a:ext cx="6486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AU" sz="1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乐趣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2" name="Google Shape;242;p14"/>
          <p:cNvSpPr txBox="1"/>
          <p:nvPr/>
        </p:nvSpPr>
        <p:spPr>
          <a:xfrm>
            <a:off x="10316438" y="4462516"/>
            <a:ext cx="648638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i="0" lang="en-AU" sz="1400" u="none" cap="none" strike="noStrike">
                <a:solidFill>
                  <a:srgbClr val="FFC000"/>
                </a:solidFill>
                <a:latin typeface="Arial"/>
                <a:ea typeface="Arial"/>
                <a:cs typeface="Arial"/>
                <a:sym typeface="Arial"/>
              </a:rPr>
              <a:t>未来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5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b="1" i="0" lang="en-AU" u="none"/>
              <a:t>治疗注意事项</a:t>
            </a:r>
            <a:endParaRPr/>
          </a:p>
        </p:txBody>
      </p:sp>
      <p:graphicFrame>
        <p:nvGraphicFramePr>
          <p:cNvPr id="249" name="Google Shape;249;p15"/>
          <p:cNvGraphicFramePr/>
          <p:nvPr/>
        </p:nvGraphicFramePr>
        <p:xfrm>
          <a:off x="702817" y="17021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{66C159E7-DD32-4C55-AE5B-0C40D12AB871}</a:tableStyleId>
              </a:tblPr>
              <a:tblGrid>
                <a:gridCol w="1201400"/>
                <a:gridCol w="3704725"/>
              </a:tblGrid>
              <a:tr h="3644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AU" sz="2400" u="none" cap="none" strike="noStrike"/>
                        <a:t>疼痛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AU" sz="1800" u="none" cap="none" strike="noStrike"/>
                        <a:t>3/4的人：</a:t>
                      </a:r>
                      <a:r>
                        <a:rPr b="0" i="0" lang="en-AU" sz="1800" u="none" cap="none" strike="noStrike"/>
                        <a:t>治疗疼痛以预防睡眠和行为障碍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50" name="Google Shape;250;p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2244" y="1727830"/>
            <a:ext cx="1146048" cy="105765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1" name="Google Shape;251;p15"/>
          <p:cNvGraphicFramePr/>
          <p:nvPr/>
        </p:nvGraphicFramePr>
        <p:xfrm>
          <a:off x="693390" y="313896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{66C159E7-DD32-4C55-AE5B-0C40D12AB871}</a:tableStyleId>
              </a:tblPr>
              <a:tblGrid>
                <a:gridCol w="1210825"/>
                <a:gridCol w="3704725"/>
              </a:tblGrid>
              <a:tr h="3644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AU" sz="2400" u="none" cap="none" strike="noStrike"/>
                        <a:t>智力残疾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AU" sz="1800" u="none" cap="none" strike="noStrike"/>
                        <a:t>1/2的人：</a:t>
                      </a:r>
                      <a:r>
                        <a:rPr b="0" i="0" lang="en-AU" sz="1800" u="none" cap="none" strike="noStrike"/>
                        <a:t>行走能力、控制小便能力和学习能力的预后较差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52" name="Google Shape;252;p15"/>
          <p:cNvGraphicFramePr/>
          <p:nvPr/>
        </p:nvGraphicFramePr>
        <p:xfrm>
          <a:off x="712244" y="45529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{66C159E7-DD32-4C55-AE5B-0C40D12AB871}</a:tableStyleId>
              </a:tblPr>
              <a:tblGrid>
                <a:gridCol w="1201400"/>
                <a:gridCol w="3695300"/>
              </a:tblGrid>
              <a:tr h="4353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AU" sz="2400" u="none" cap="none" strike="noStrike"/>
                        <a:t>无法无辅助行走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AU" sz="1800" u="none" cap="none" strike="noStrike"/>
                        <a:t>1/4的人：</a:t>
                      </a:r>
                      <a:r>
                        <a:rPr b="0" i="0" lang="en-AU" sz="1800" u="none" cap="none" strike="noStrike"/>
                        <a:t>2岁时的独立坐姿预示着可以行走。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53" name="Google Shape;253;p1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5113" y="3151566"/>
            <a:ext cx="1063752" cy="1146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1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782423" y="4568713"/>
            <a:ext cx="1034340" cy="1114646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55" name="Google Shape;255;p15"/>
          <p:cNvGraphicFramePr/>
          <p:nvPr/>
        </p:nvGraphicFramePr>
        <p:xfrm>
          <a:off x="6266206" y="17021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{66C159E7-DD32-4C55-AE5B-0C40D12AB871}</a:tableStyleId>
              </a:tblPr>
              <a:tblGrid>
                <a:gridCol w="1201400"/>
                <a:gridCol w="3704725"/>
              </a:tblGrid>
              <a:tr h="3644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AU" sz="2400" u="none" cap="none" strike="noStrike"/>
                        <a:t>髋关节脱位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AU" sz="1800" u="none" cap="none" strike="noStrike"/>
                        <a:t>1/3的人：</a:t>
                      </a:r>
                      <a:r>
                        <a:rPr b="0" i="0" lang="en-AU" sz="1800" u="none" cap="none" strike="noStrike"/>
                        <a:t>每6-12个月使用X射线进行髋关节监测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56" name="Google Shape;256;p15"/>
          <p:cNvGraphicFramePr/>
          <p:nvPr/>
        </p:nvGraphicFramePr>
        <p:xfrm>
          <a:off x="6256779" y="313896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{66C159E7-DD32-4C55-AE5B-0C40D12AB871}</a:tableStyleId>
              </a:tblPr>
              <a:tblGrid>
                <a:gridCol w="1210825"/>
                <a:gridCol w="3704725"/>
              </a:tblGrid>
              <a:tr h="3644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AU" sz="2400" u="none" cap="none" strike="noStrike"/>
                        <a:t>不会说话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AU" sz="1800" u="none" cap="none" strike="noStrike"/>
                        <a:t>1/4的人：</a:t>
                      </a:r>
                      <a:r>
                        <a:rPr b="0" i="0" lang="en-AU" sz="1800" u="none" cap="none" strike="noStrike"/>
                        <a:t>尽早增强语言能力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57" name="Google Shape;257;p15"/>
          <p:cNvGraphicFramePr/>
          <p:nvPr/>
        </p:nvGraphicFramePr>
        <p:xfrm>
          <a:off x="6275633" y="45529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{66C159E7-DD32-4C55-AE5B-0C40D12AB871}</a:tableStyleId>
              </a:tblPr>
              <a:tblGrid>
                <a:gridCol w="1201400"/>
                <a:gridCol w="3695300"/>
              </a:tblGrid>
              <a:tr h="4353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AU" sz="2400" u="none" cap="none" strike="noStrike"/>
                        <a:t>癫痫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AU" sz="1800" u="none" cap="none" strike="noStrike"/>
                        <a:t>1/4的人：</a:t>
                      </a:r>
                      <a:r>
                        <a:rPr b="0" i="0" lang="en-AU" sz="1800" u="none" cap="none" strike="noStrike"/>
                        <a:t>10-20%的儿童的癫痫发作将得到缓解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58" name="Google Shape;258;p1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53667" y="1724762"/>
            <a:ext cx="1034340" cy="11146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59" name="Google Shape;259;p15"/>
          <p:cNvPicPr preferRelativeResize="0"/>
          <p:nvPr/>
        </p:nvPicPr>
        <p:blipFill rotWithShape="1">
          <a:blip r:embed="rId7">
            <a:alphaModFix/>
          </a:blip>
          <a:srcRect b="0" l="0" r="0" t="0"/>
          <a:stretch/>
        </p:blipFill>
        <p:spPr>
          <a:xfrm>
            <a:off x="6324255" y="3151566"/>
            <a:ext cx="1063752" cy="1146341"/>
          </a:xfrm>
          <a:prstGeom prst="rect">
            <a:avLst/>
          </a:prstGeom>
          <a:noFill/>
          <a:ln>
            <a:noFill/>
          </a:ln>
        </p:spPr>
      </p:pic>
      <p:pic>
        <p:nvPicPr>
          <p:cNvPr id="260" name="Google Shape;260;p15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297813" y="4607089"/>
            <a:ext cx="1146048" cy="10576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5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16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b="1" i="0" lang="en-AU" u="none"/>
              <a:t>治疗注意事项</a:t>
            </a:r>
            <a:r>
              <a:rPr b="0" i="0" lang="en-AU" u="none"/>
              <a:t>（续）</a:t>
            </a:r>
            <a:endParaRPr/>
          </a:p>
        </p:txBody>
      </p:sp>
      <p:graphicFrame>
        <p:nvGraphicFramePr>
          <p:cNvPr id="267" name="Google Shape;267;p16"/>
          <p:cNvGraphicFramePr/>
          <p:nvPr/>
        </p:nvGraphicFramePr>
        <p:xfrm>
          <a:off x="702817" y="17021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{66C159E7-DD32-4C55-AE5B-0C40D12AB871}</a:tableStyleId>
              </a:tblPr>
              <a:tblGrid>
                <a:gridCol w="1201400"/>
                <a:gridCol w="3704725"/>
              </a:tblGrid>
              <a:tr h="3644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AU" sz="2400" u="none" cap="none" strike="noStrike"/>
                        <a:t>行为障碍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AU" sz="1800" u="none" cap="none" strike="noStrike"/>
                        <a:t>1/4的人：</a:t>
                      </a:r>
                      <a:r>
                        <a:rPr b="0" i="0" lang="en-AU" sz="1800" u="none" cap="none" strike="noStrike"/>
                        <a:t>及早治疗并确保疼痛得到控制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68" name="Google Shape;268;p16"/>
          <p:cNvGraphicFramePr/>
          <p:nvPr/>
        </p:nvGraphicFramePr>
        <p:xfrm>
          <a:off x="693390" y="313896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{66C159E7-DD32-4C55-AE5B-0C40D12AB871}</a:tableStyleId>
              </a:tblPr>
              <a:tblGrid>
                <a:gridCol w="1210825"/>
                <a:gridCol w="3704725"/>
              </a:tblGrid>
              <a:tr h="3644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AU" sz="2400" u="none" cap="none" strike="noStrike"/>
                        <a:t>尿失禁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AU" sz="1800" u="none" cap="none" strike="noStrike"/>
                        <a:t>1/4的人：</a:t>
                      </a:r>
                      <a:r>
                        <a:rPr b="0" i="0" lang="en-AU" sz="1800" u="none" cap="none" strike="noStrike">
                          <a:solidFill>
                            <a:schemeClr val="dk1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进行检查并允许更长期的如厕训练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69" name="Google Shape;269;p16"/>
          <p:cNvGraphicFramePr/>
          <p:nvPr/>
        </p:nvGraphicFramePr>
        <p:xfrm>
          <a:off x="712244" y="45529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{66C159E7-DD32-4C55-AE5B-0C40D12AB871}</a:tableStyleId>
              </a:tblPr>
              <a:tblGrid>
                <a:gridCol w="1201400"/>
                <a:gridCol w="3695300"/>
              </a:tblGrid>
              <a:tr h="4353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AU" sz="2400" u="none" cap="none" strike="noStrike"/>
                        <a:t>睡眠障碍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AU" sz="1800" u="none" cap="none" strike="noStrike"/>
                        <a:t>1/5的人：</a:t>
                      </a:r>
                      <a:r>
                        <a:rPr b="0" i="0" lang="en-AU" sz="1800" u="none" cap="none" strike="noStrike"/>
                        <a:t>进行检查并确保疼痛得到控制</a:t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70" name="Google Shape;270;p16"/>
          <p:cNvGraphicFramePr/>
          <p:nvPr/>
        </p:nvGraphicFramePr>
        <p:xfrm>
          <a:off x="6266206" y="1702150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{66C159E7-DD32-4C55-AE5B-0C40D12AB871}</a:tableStyleId>
              </a:tblPr>
              <a:tblGrid>
                <a:gridCol w="1201400"/>
                <a:gridCol w="3704725"/>
              </a:tblGrid>
              <a:tr h="3644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AU" sz="2400" u="none" cap="none" strike="noStrike"/>
                        <a:t>失明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AU" sz="1800" u="none" cap="none" strike="noStrike"/>
                        <a:t>1/10的人：</a:t>
                      </a:r>
                      <a:r>
                        <a:rPr b="0" i="0" lang="en-AU" sz="1800" u="none" cap="none" strike="noStrike"/>
                        <a:t>尽早评估和适应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71" name="Google Shape;271;p16"/>
          <p:cNvGraphicFramePr/>
          <p:nvPr/>
        </p:nvGraphicFramePr>
        <p:xfrm>
          <a:off x="6256779" y="3138962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{66C159E7-DD32-4C55-AE5B-0C40D12AB871}</a:tableStyleId>
              </a:tblPr>
              <a:tblGrid>
                <a:gridCol w="1210825"/>
                <a:gridCol w="3704725"/>
              </a:tblGrid>
              <a:tr h="36445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AU" sz="2400" u="none" cap="none" strike="noStrike"/>
                        <a:t>非经口进食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AU" sz="1800" u="none" cap="none" strike="noStrike"/>
                        <a:t>1/15的人：</a:t>
                      </a:r>
                      <a:r>
                        <a:rPr b="0" i="0" lang="en-AU" sz="1800" u="none" cap="none" strike="noStrike"/>
                        <a:t>评估吞咽安全性和监测成长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aphicFrame>
        <p:nvGraphicFramePr>
          <p:cNvPr id="272" name="Google Shape;272;p16"/>
          <p:cNvGraphicFramePr/>
          <p:nvPr/>
        </p:nvGraphicFramePr>
        <p:xfrm>
          <a:off x="6275633" y="4552934"/>
          <a:ext cx="3000000" cy="3000000"/>
        </p:xfrm>
        <a:graphic>
          <a:graphicData uri="http://schemas.openxmlformats.org/drawingml/2006/table">
            <a:tbl>
              <a:tblPr bandRow="1" firstRow="1">
                <a:noFill/>
                <a:tableStyleId>{66C159E7-DD32-4C55-AE5B-0C40D12AB871}</a:tableStyleId>
              </a:tblPr>
              <a:tblGrid>
                <a:gridCol w="1201400"/>
                <a:gridCol w="3695300"/>
              </a:tblGrid>
              <a:tr h="435300">
                <a:tc rowSpan="2"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t/>
                      </a:r>
                      <a:endParaRPr sz="1800" u="none" cap="none" strike="noStrike"/>
                    </a:p>
                  </a:txBody>
                  <a:tcPr marT="45725" marB="45725" marR="91450" marL="91450">
                    <a:lnL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548135"/>
                        </a:buClr>
                        <a:buSzPts val="2400"/>
                        <a:buFont typeface="Arial"/>
                        <a:buNone/>
                      </a:pPr>
                      <a:r>
                        <a:rPr b="1" i="0" lang="en-AU" sz="2400" u="none" cap="none" strike="noStrike"/>
                        <a:t>耳聋</a:t>
                      </a:r>
                      <a:endParaRPr b="1" sz="18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708775">
                <a:tc vMerge="1"/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en-AU" sz="1800" u="none" cap="none" strike="noStrike"/>
                        <a:t>1/25的人：</a:t>
                      </a:r>
                      <a:r>
                        <a:rPr b="0" i="0" lang="en-AU" sz="1800" u="none" cap="none" strike="noStrike"/>
                        <a:t>尽早评估和适应</a:t>
                      </a:r>
                      <a:endParaRPr sz="1400" u="none" cap="none" strike="noStrike"/>
                    </a:p>
                  </a:txBody>
                  <a:tcPr marT="45725" marB="45725" marR="91450" marL="91450">
                    <a:lnL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4FC7E8"/>
                      </a:solidFill>
                      <a:prstDash val="dash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73" name="Google Shape;273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2423" y="1780170"/>
            <a:ext cx="981457" cy="95554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Google Shape;274;p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82423" y="3167238"/>
            <a:ext cx="1029485" cy="1109414"/>
          </a:xfrm>
          <a:prstGeom prst="rect">
            <a:avLst/>
          </a:prstGeom>
          <a:noFill/>
          <a:ln>
            <a:noFill/>
          </a:ln>
        </p:spPr>
      </p:pic>
      <p:pic>
        <p:nvPicPr>
          <p:cNvPr id="275" name="Google Shape;275;p1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30451" y="4575774"/>
            <a:ext cx="1032397" cy="1112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6" name="Google Shape;276;p16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6380109" y="1702150"/>
            <a:ext cx="1020334" cy="1099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277" name="Google Shape;277;p16"/>
          <p:cNvPicPr preferRelativeResize="0"/>
          <p:nvPr/>
        </p:nvPicPr>
        <p:blipFill rotWithShape="1">
          <a:blip r:embed="rId7">
            <a:alphaModFix/>
          </a:blip>
          <a:srcRect b="0" l="0" r="0" t="6812"/>
          <a:stretch/>
        </p:blipFill>
        <p:spPr>
          <a:xfrm>
            <a:off x="6370958" y="3167238"/>
            <a:ext cx="1076588" cy="1081138"/>
          </a:xfrm>
          <a:prstGeom prst="rect">
            <a:avLst/>
          </a:prstGeom>
          <a:noFill/>
          <a:ln>
            <a:noFill/>
          </a:ln>
        </p:spPr>
      </p:pic>
      <p:pic>
        <p:nvPicPr>
          <p:cNvPr id="278" name="Google Shape;278;p16"/>
          <p:cNvPicPr preferRelativeResize="0"/>
          <p:nvPr/>
        </p:nvPicPr>
        <p:blipFill rotWithShape="1">
          <a:blip r:embed="rId8">
            <a:alphaModFix/>
          </a:blip>
          <a:srcRect b="0" l="0" r="0" t="0"/>
          <a:stretch/>
        </p:blipFill>
        <p:spPr>
          <a:xfrm>
            <a:off x="6466089" y="4575774"/>
            <a:ext cx="1032397" cy="111255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3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17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b="1" i="0" lang="en-AU" u="none"/>
              <a:t>未来</a:t>
            </a:r>
            <a:endParaRPr b="0"/>
          </a:p>
        </p:txBody>
      </p:sp>
      <p:sp>
        <p:nvSpPr>
          <p:cNvPr id="285" name="Google Shape;285;p17"/>
          <p:cNvSpPr txBox="1"/>
          <p:nvPr/>
        </p:nvSpPr>
        <p:spPr>
          <a:xfrm>
            <a:off x="4368911" y="1555424"/>
            <a:ext cx="7028095" cy="466626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在父母、家庭、社区、政府和卫生专业人员的支持下，</a:t>
            </a:r>
            <a:r>
              <a:rPr b="0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脑瘫儿童将过上健康和有贡献的生活。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未来是光明的</a:t>
            </a:r>
            <a:r>
              <a:rPr b="0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，国际社会努力在研究、实践、教育、技术和社会行动方面与脑瘫患者合作，并为他们采取行动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</a:pPr>
            <a:r>
              <a:rPr b="1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加入世界脑瘫日</a:t>
            </a:r>
            <a:r>
              <a:rPr b="0" i="0" lang="en-AU" sz="22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，成为这个全球社区的一员，以改善世界各地的脑瘫患者的生活。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ctr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rgbClr val="548135"/>
              </a:buClr>
              <a:buSzPts val="2000"/>
              <a:buFont typeface="Arial"/>
              <a:buNone/>
            </a:pPr>
            <a:r>
              <a:rPr b="1" i="0" lang="en-AU" sz="2000" u="none" cap="none" strike="noStrike">
                <a:solidFill>
                  <a:srgbClr val="00C165"/>
                </a:solidFill>
                <a:latin typeface="Arial"/>
                <a:ea typeface="Arial"/>
                <a:cs typeface="Arial"/>
                <a:sym typeface="Arial"/>
              </a:rPr>
              <a:t>10月6日世界脑瘫日</a:t>
            </a:r>
            <a:endParaRPr b="0" i="0" sz="1400" u="none" cap="none" strike="noStrike">
              <a:solidFill>
                <a:srgbClr val="00C165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101600" lvl="0" marL="228600" marR="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</a:pPr>
            <a:br>
              <a:rPr b="0" i="0" lang="en-AU" sz="1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br>
              <a:rPr b="0" i="0" lang="en-A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</a:br>
            <a:endParaRPr b="0" i="0" sz="22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86" name="Google Shape;286;p17"/>
          <p:cNvPicPr preferRelativeResize="0"/>
          <p:nvPr/>
        </p:nvPicPr>
        <p:blipFill rotWithShape="1">
          <a:blip r:embed="rId3">
            <a:alphaModFix/>
          </a:blip>
          <a:srcRect b="599" l="607" r="0" t="0"/>
          <a:stretch/>
        </p:blipFill>
        <p:spPr>
          <a:xfrm>
            <a:off x="683030" y="1300433"/>
            <a:ext cx="3507178" cy="4656841"/>
          </a:xfrm>
          <a:prstGeom prst="rect">
            <a:avLst/>
          </a:prstGeom>
          <a:solidFill>
            <a:srgbClr val="ECECEC"/>
          </a:solidFill>
          <a:ln>
            <a:noFill/>
          </a:ln>
          <a:effectLst>
            <a:outerShdw blurRad="55000" rotWithShape="0" algn="tl" dir="5400000" dist="180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18"/>
          <p:cNvSpPr txBox="1"/>
          <p:nvPr>
            <p:ph idx="1" type="body"/>
          </p:nvPr>
        </p:nvSpPr>
        <p:spPr>
          <a:xfrm>
            <a:off x="513347" y="1686241"/>
            <a:ext cx="10797300" cy="3951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b="0" i="1" lang="en-AU" sz="1600" u="none"/>
              <a:t>Australian Cerebral Palsy Register Report 2013</a:t>
            </a:r>
            <a:r>
              <a:rPr b="0" i="0" lang="en-AU" sz="1600" u="none"/>
              <a:t> www.cpregister.com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b="0" i="0" lang="en-AU" sz="1600" u="none"/>
              <a:t>Eliasson, A.-C., Krumlinde-Sundholm, L., Rösblad, B., Beckung, E., Arner, M., Öhrvall, A.-M., &amp; Rosenbaum, P. (2007).The manual ability classification system (MACS) for children with cerebral palsy:Scale development and evidence of validity and reliability.</a:t>
            </a:r>
            <a:r>
              <a:rPr b="0" i="1" lang="en-AU" sz="1600" u="none"/>
              <a:t>Developmental Medicine &amp; Child Neurology</a:t>
            </a:r>
            <a:r>
              <a:rPr b="0" i="0" lang="en-AU" sz="1600" u="none"/>
              <a:t>, </a:t>
            </a:r>
            <a:r>
              <a:rPr b="0" i="1" lang="en-AU" sz="1600" u="none"/>
              <a:t>48</a:t>
            </a:r>
            <a:r>
              <a:rPr b="0" i="0" lang="en-AU" sz="1600" u="none"/>
              <a:t>(7), 549–554. doi:10.1111/j.1469-8749.2006.tb01313.x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b="0" i="0" lang="en-AU" sz="1600" u="none"/>
              <a:t>Novak, I. (2014).Evidence-based diagnosis, health care, and rehabilitation for children with cerebral palsy.</a:t>
            </a:r>
            <a:r>
              <a:rPr b="0" i="1" lang="en-AU" sz="1600" u="none"/>
              <a:t>Journal of Child Neurology</a:t>
            </a:r>
            <a:r>
              <a:rPr b="0" i="0" lang="en-AU" sz="1600" u="none"/>
              <a:t>, </a:t>
            </a:r>
            <a:r>
              <a:rPr b="0" i="1" lang="en-AU" sz="1600" u="none"/>
              <a:t>29</a:t>
            </a:r>
            <a:r>
              <a:rPr b="0" i="0" lang="en-AU" sz="1600" u="none"/>
              <a:t>(8), 1141–1156. doi:10.1177/0883073814535503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b="0" i="0" lang="en-AU" sz="1600" u="none"/>
              <a:t>Novak, I., Hines, M., Goldsmith, S., &amp; Barclay, R. (2012).Clinical Prognostic messages from a systematic review on cerebral palsy.</a:t>
            </a:r>
            <a:r>
              <a:rPr b="0" i="1" lang="en-AU" sz="1600" u="none"/>
              <a:t>PEDIATRICS</a:t>
            </a:r>
            <a:r>
              <a:rPr b="0" i="0" lang="en-AU" sz="1600" u="none"/>
              <a:t>, </a:t>
            </a:r>
            <a:r>
              <a:rPr b="0" i="1" lang="en-AU" sz="1600" u="none"/>
              <a:t>130</a:t>
            </a:r>
            <a:r>
              <a:rPr b="0" i="0" lang="en-AU" sz="1600" u="none"/>
              <a:t>(5), e1285–e1312. doi:10.1542/peds.2012-0924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b="0" i="0" lang="en-AU" sz="1600" u="none"/>
              <a:t>McIntyre, S., Morgan, C., Walker, K., &amp; Novak, I. (2011).Cerebral palsy-don’t delay.</a:t>
            </a:r>
            <a:r>
              <a:rPr b="0" i="1" lang="en-AU" sz="1600" u="none"/>
              <a:t>Developmental Disabilities Research Reviews</a:t>
            </a:r>
            <a:r>
              <a:rPr b="0" i="0" lang="en-AU" sz="1600" u="none"/>
              <a:t>, </a:t>
            </a:r>
            <a:r>
              <a:rPr b="0" i="1" lang="en-AU" sz="1600" u="none"/>
              <a:t>17</a:t>
            </a:r>
            <a:r>
              <a:rPr b="0" i="0" lang="en-AU" sz="1600" u="none"/>
              <a:t>(2), 114–129. doi:10.1002/ddrr.1106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b="0" i="0" lang="en-AU" sz="1600" u="none"/>
              <a:t>Palisano, R., Rosenbaum, P., Walter, S., Russell, D., Wood, E., &amp; Galuppi, B. (2008).Development and reliability of a system to classify gross motor function in children with cerebral palsy.</a:t>
            </a:r>
            <a:r>
              <a:rPr b="0" i="1" lang="en-AU" sz="1600" u="none"/>
              <a:t>Developmental Medicine &amp; Child Neurology</a:t>
            </a:r>
            <a:r>
              <a:rPr b="0" i="0" lang="en-AU" sz="1600" u="none"/>
              <a:t>, </a:t>
            </a:r>
            <a:r>
              <a:rPr b="0" i="1" lang="en-AU" sz="1600" u="none"/>
              <a:t>39</a:t>
            </a:r>
            <a:r>
              <a:rPr b="0" i="0" lang="en-AU" sz="1600" u="none"/>
              <a:t>(4), 214–223. doi:10.1111/j.1469-8749.1997.tb07414.x  www.canchild.ca.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•"/>
            </a:pPr>
            <a:r>
              <a:rPr b="0" i="1" lang="en-AU" sz="1600" u="none"/>
              <a:t>Report of the Australian Cerebral Palsy Register, Birth Years 1993-2009</a:t>
            </a:r>
            <a:r>
              <a:rPr b="0" i="0" lang="en-AU" sz="1600" u="none"/>
              <a:t>, September 2016. </a:t>
            </a:r>
            <a:endParaRPr/>
          </a:p>
          <a:p>
            <a:pPr indent="-1143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A540"/>
              </a:buClr>
              <a:buSzPts val="1800"/>
              <a:buNone/>
            </a:pPr>
            <a:r>
              <a:t/>
            </a:r>
            <a:endParaRPr sz="1800"/>
          </a:p>
        </p:txBody>
      </p:sp>
      <p:sp>
        <p:nvSpPr>
          <p:cNvPr id="293" name="Google Shape;293;p18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b="1" i="1" lang="en-AU" u="none"/>
              <a:t>参考文献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b="1" i="0" lang="en-AU" u="none"/>
              <a:t>今天...</a:t>
            </a:r>
            <a:endParaRPr/>
          </a:p>
        </p:txBody>
      </p:sp>
      <p:sp>
        <p:nvSpPr>
          <p:cNvPr id="49" name="Google Shape;49;p2"/>
          <p:cNvSpPr txBox="1"/>
          <p:nvPr/>
        </p:nvSpPr>
        <p:spPr>
          <a:xfrm>
            <a:off x="777300" y="1746425"/>
            <a:ext cx="5385600" cy="3297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关于脑瘫(CP)的事实速览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定义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脑瘫的原因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风险因素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诊断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根据运动表现分型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0" marL="2286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受脑瘫影响的身体部位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2"/>
          <p:cNvSpPr txBox="1"/>
          <p:nvPr/>
        </p:nvSpPr>
        <p:spPr>
          <a:xfrm>
            <a:off x="777300" y="5408050"/>
            <a:ext cx="9744900" cy="49240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r>
              <a:rPr b="0" i="1" lang="en-AU" sz="13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本演示文稿中的内容仅供参考，并不是专业建议，不应用它来替代与合格的专业人士的咨询，后者可以确定您的个人需求。所有内容均为World Cerebral Palsy Day（世界脑瘫日）版权所有。您只能将本演示文稿中的任何内容用于私人或非商业用途。 </a:t>
            </a:r>
            <a:endParaRPr b="0" i="1" sz="17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2"/>
          <p:cNvSpPr txBox="1"/>
          <p:nvPr/>
        </p:nvSpPr>
        <p:spPr>
          <a:xfrm>
            <a:off x="5958900" y="1276100"/>
            <a:ext cx="4563300" cy="3232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1524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粗大运动功能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手功能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相关功能障碍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循证治疗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未来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-228600" lvl="1" marL="685800" marR="0" rtl="0" algn="l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</a:pPr>
            <a:r>
              <a:rPr b="0" i="0" lang="en-AU" sz="24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参考文献</a:t>
            </a:r>
            <a:endParaRPr b="0" i="0" sz="28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3"/>
          <p:cNvSpPr txBox="1"/>
          <p:nvPr>
            <p:ph idx="1" type="body"/>
          </p:nvPr>
        </p:nvSpPr>
        <p:spPr>
          <a:xfrm>
            <a:off x="4102443" y="1456345"/>
            <a:ext cx="7298725" cy="458199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22860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Char char="•"/>
            </a:pPr>
            <a:r>
              <a:rPr b="0" i="0" lang="en-AU" sz="2200" u="none"/>
              <a:t>脑瘫是儿童期</a:t>
            </a:r>
            <a:r>
              <a:rPr b="1" i="0" lang="en-AU" sz="2200" u="none"/>
              <a:t>最常见的身体残疾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Char char="•"/>
            </a:pPr>
            <a:r>
              <a:rPr b="0" i="0" lang="en-AU" sz="2200" u="none"/>
              <a:t>在高收入国家，大约每</a:t>
            </a:r>
            <a:r>
              <a:rPr b="1" i="0" lang="en-AU" sz="2200" u="none"/>
              <a:t>700个活产婴儿中就有一个</a:t>
            </a:r>
            <a:r>
              <a:rPr b="0" i="0" lang="en-AU" sz="2200" u="none"/>
              <a:t>发生脑瘫。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Char char="•"/>
            </a:pPr>
            <a:r>
              <a:rPr b="0" i="0" lang="en-AU" sz="2200" u="none"/>
              <a:t>它是由发育中的大脑损伤引起的，这种损伤大多发生在</a:t>
            </a:r>
            <a:r>
              <a:rPr b="1" i="0" lang="en-AU" sz="2200" u="none"/>
              <a:t>出生前</a:t>
            </a:r>
            <a:endParaRPr/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Char char="•"/>
            </a:pPr>
            <a:r>
              <a:rPr b="1" i="0" lang="en-AU" sz="2200" u="none"/>
              <a:t>没有单一的病因</a:t>
            </a:r>
            <a:r>
              <a:rPr b="0" i="0" lang="en-AU" sz="2200" u="none"/>
              <a:t>，但研究人员可以确定一些可能导致脑损伤的</a:t>
            </a:r>
            <a:r>
              <a:rPr b="1" i="0" lang="en-AU" sz="2200" u="none">
                <a:solidFill>
                  <a:schemeClr val="dk1"/>
                </a:solidFill>
              </a:rPr>
              <a:t>因素</a:t>
            </a:r>
            <a:endParaRPr b="1" sz="2200"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Char char="•"/>
            </a:pPr>
            <a:r>
              <a:rPr b="0" i="0" lang="en-AU" sz="2200" u="none">
                <a:solidFill>
                  <a:schemeClr val="dk1"/>
                </a:solidFill>
              </a:rPr>
              <a:t>如今，婴儿三个月大时就可以</a:t>
            </a:r>
            <a:r>
              <a:rPr b="1" i="0" lang="en-AU" sz="2200" u="none">
                <a:solidFill>
                  <a:schemeClr val="dk1"/>
                </a:solidFill>
              </a:rPr>
              <a:t>诊断</a:t>
            </a:r>
            <a:r>
              <a:rPr b="0" i="0" lang="en-AU" sz="2200" u="none">
                <a:solidFill>
                  <a:schemeClr val="dk1"/>
                </a:solidFill>
              </a:rPr>
              <a:t>出有“脑瘫的高风险”</a:t>
            </a:r>
            <a:endParaRPr>
              <a:solidFill>
                <a:schemeClr val="dk1"/>
              </a:solidFill>
            </a:endParaRPr>
          </a:p>
          <a:p>
            <a:pPr indent="-228600" lvl="0" marL="228600" rtl="0" algn="l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SzPts val="2200"/>
              <a:buChar char="•"/>
            </a:pPr>
            <a:r>
              <a:rPr b="0" i="0" lang="en-AU" sz="2200" u="none">
                <a:solidFill>
                  <a:schemeClr val="dk1"/>
                </a:solidFill>
              </a:rPr>
              <a:t>有许多针对脑瘫的</a:t>
            </a:r>
            <a:r>
              <a:rPr b="1" i="0" lang="en-AU" sz="2200" u="none">
                <a:solidFill>
                  <a:schemeClr val="dk1"/>
                </a:solidFill>
              </a:rPr>
              <a:t>循证干预措施</a:t>
            </a:r>
            <a:r>
              <a:rPr b="0" i="0" lang="en-AU" sz="2200" u="none">
                <a:solidFill>
                  <a:schemeClr val="dk1"/>
                </a:solidFill>
              </a:rPr>
              <a:t>，新的国际临床指引也</a:t>
            </a:r>
            <a:r>
              <a:rPr b="0" i="0" lang="en-AU" sz="2200" u="none"/>
              <a:t>即将出台。</a:t>
            </a:r>
            <a:endParaRPr/>
          </a:p>
        </p:txBody>
      </p:sp>
      <p:sp>
        <p:nvSpPr>
          <p:cNvPr id="58" name="Google Shape;58;p3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b="1" i="0" lang="en-AU" u="none"/>
              <a:t>事实速览</a:t>
            </a:r>
            <a:endParaRPr/>
          </a:p>
        </p:txBody>
      </p:sp>
      <p:pic>
        <p:nvPicPr>
          <p:cNvPr id="59" name="Google Shape;59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24292" y="1519700"/>
            <a:ext cx="2864963" cy="4297444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"/>
          <p:cNvSpPr txBox="1"/>
          <p:nvPr>
            <p:ph idx="1" type="body"/>
          </p:nvPr>
        </p:nvSpPr>
        <p:spPr>
          <a:xfrm>
            <a:off x="598669" y="1764797"/>
            <a:ext cx="10788909" cy="387243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i="0" lang="en-AU" sz="2400" u="none"/>
              <a:t>脑瘫(CP)是一种影响运动和姿势的身体残疾。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b="0" i="0" lang="en-AU" sz="2200" u="none"/>
              <a:t>脑瘫是一组影响人的运动能力的疾病的总称。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b="0" i="0" lang="en-AU" sz="2200" u="none"/>
              <a:t>脑瘫是由于发育中的大脑在出生前、出生时或出生后受到损害所致。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b="0" i="0" lang="en-AU" sz="2200" u="none"/>
              <a:t>脑瘫以各种方式影响人。它可以影响身体运动、肌肉控制、肌肉协调、肌张力、反射、姿势和平衡。 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b="0" i="0" lang="en-AU" sz="2200" u="none"/>
              <a:t>虽然脑瘫是一种永久性的终身疾病，但随着时间的推移，脑瘫的一些体征会改善或恶化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b="0" i="0" lang="en-AU" sz="2200" u="none"/>
              <a:t>脑瘫患者还可能有视觉、学习、听觉、言语、智力障碍和癫痫。</a:t>
            </a:r>
            <a:endParaRPr/>
          </a:p>
        </p:txBody>
      </p:sp>
      <p:sp>
        <p:nvSpPr>
          <p:cNvPr id="66" name="Google Shape;66;p4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b="1" i="0" lang="en-AU" u="none"/>
              <a:t>脑瘫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"/>
          <p:cNvSpPr txBox="1"/>
          <p:nvPr>
            <p:ph idx="1" type="body"/>
          </p:nvPr>
        </p:nvSpPr>
        <p:spPr>
          <a:xfrm>
            <a:off x="3756708" y="1655986"/>
            <a:ext cx="7607431" cy="44235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b="0" i="0" lang="en-AU" sz="2200" u="none"/>
              <a:t>脑瘫(CP)是出生前、出生时或出生后导致胎儿/婴儿发育中的大脑损伤的</a:t>
            </a:r>
            <a:r>
              <a:rPr b="1" i="0" lang="en-AU" sz="2200" u="none"/>
              <a:t>多种事件综合作用的结果</a:t>
            </a:r>
            <a:r>
              <a:rPr b="0" i="0" lang="en-AU" sz="2200" u="none"/>
              <a:t>。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b="0" i="0" lang="en-AU" sz="2200" u="none"/>
              <a:t>导致脑瘫的原因</a:t>
            </a:r>
            <a:r>
              <a:rPr b="0" i="0" lang="en-AU" sz="2200" u="none">
                <a:solidFill>
                  <a:schemeClr val="dk1"/>
                </a:solidFill>
              </a:rPr>
              <a:t>有很多 — 有一系</a:t>
            </a:r>
            <a:r>
              <a:rPr b="0" i="0" lang="en-AU" sz="2200" u="none"/>
              <a:t>列的“因果途径”，即一连串的事件共同导致或加速对发育中的大脑的伤害。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b="0" i="0" lang="en-AU" sz="2200" u="none"/>
              <a:t>约45%诊断为脑瘫的儿童为早产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b="0" i="0" lang="en-AU" sz="2200" u="none"/>
              <a:t>对于大多数足月分娩的脑瘫婴儿，病因仍不明确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2200"/>
              <a:buChar char="•"/>
            </a:pPr>
            <a:r>
              <a:rPr b="0" i="0" lang="en-AU" sz="2200" u="none"/>
              <a:t>只有一小部分脑瘫是由于出生时的并发症（例如窒息或缺氧）引起。</a:t>
            </a:r>
            <a:endParaRPr/>
          </a:p>
          <a:p>
            <a:pPr indent="-88900" lvl="0" marL="228600" rtl="0" algn="l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Clr>
                <a:srgbClr val="77A540"/>
              </a:buClr>
              <a:buSzPts val="2200"/>
              <a:buNone/>
            </a:pPr>
            <a:r>
              <a:t/>
            </a:r>
            <a:endParaRPr sz="2200"/>
          </a:p>
        </p:txBody>
      </p:sp>
      <p:sp>
        <p:nvSpPr>
          <p:cNvPr id="73" name="Google Shape;73;p5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b="1" i="0" lang="en-AU" u="none"/>
              <a:t>脑瘫的病因</a:t>
            </a:r>
            <a:endParaRPr/>
          </a:p>
        </p:txBody>
      </p:sp>
      <p:pic>
        <p:nvPicPr>
          <p:cNvPr id="74" name="Google Shape;74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35895" y="1528321"/>
            <a:ext cx="2751841" cy="4127762"/>
          </a:xfrm>
          <a:prstGeom prst="rect">
            <a:avLst/>
          </a:prstGeom>
          <a:noFill/>
          <a:ln>
            <a:noFill/>
          </a:ln>
          <a:effectLst>
            <a:outerShdw blurRad="50800" rotWithShape="0" algn="tl" dir="2700000" dist="38100">
              <a:srgbClr val="000000">
                <a:alpha val="4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6"/>
          <p:cNvSpPr txBox="1"/>
          <p:nvPr>
            <p:ph idx="1" type="body"/>
          </p:nvPr>
        </p:nvSpPr>
        <p:spPr>
          <a:xfrm>
            <a:off x="707011" y="1416005"/>
            <a:ext cx="10350630" cy="464542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0" i="0" lang="en-AU" sz="2400" u="none"/>
              <a:t>风险因素并不导致脑瘫。但是，某些风险因素的存在可能会导致婴儿出生时患有脑瘫的几率增加。</a:t>
            </a:r>
            <a:br>
              <a:rPr lang="en-AU" sz="2400"/>
            </a:br>
            <a:endParaRPr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br>
              <a:rPr lang="en-AU" sz="2000"/>
            </a:br>
            <a:r>
              <a:rPr b="0" i="0" lang="en-AU" sz="2000" u="none"/>
              <a:t>脑瘫的一些风险因素已经被确定。包括：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b="0" i="0" lang="en-AU" sz="1800" u="none"/>
              <a:t>早产（少于37周）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b="0" i="0" lang="en-AU" sz="1800" u="none"/>
              <a:t>低出生体重（小于胎龄儿）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b="0" i="0" lang="en-AU" sz="1800" u="none"/>
              <a:t>凝血问题（血栓形成倾向）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b="0" i="0" lang="en-AU" sz="1800" u="none"/>
              <a:t>胎盘无法为发育中的胎儿提供氧气和营养物质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b="0" i="0" lang="en-AU" sz="1800" u="none"/>
              <a:t>母亲、胎儿或婴儿的细菌或病毒感染，直接或间接攻击胎儿/婴儿的中枢神经系统</a:t>
            </a:r>
            <a:endParaRPr/>
          </a:p>
          <a:p>
            <a:pPr indent="-2286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b="0" i="0" lang="en-AU" sz="1800" u="none"/>
              <a:t>怀孕或分娩过程中长期失氧，或出生后不久出现严重黄疸。</a:t>
            </a:r>
            <a:endParaRPr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A540"/>
              </a:buClr>
              <a:buSzPts val="2200"/>
              <a:buNone/>
            </a:pPr>
            <a:r>
              <a:t/>
            </a:r>
            <a:endParaRPr sz="2200"/>
          </a:p>
        </p:txBody>
      </p:sp>
      <p:sp>
        <p:nvSpPr>
          <p:cNvPr id="81" name="Google Shape;81;p6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b="1" i="0" lang="en-AU" u="none"/>
              <a:t>风险因素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7"/>
          <p:cNvSpPr txBox="1"/>
          <p:nvPr>
            <p:ph idx="1" type="body"/>
          </p:nvPr>
        </p:nvSpPr>
        <p:spPr>
          <a:xfrm>
            <a:off x="697584" y="1519699"/>
            <a:ext cx="11140189" cy="474105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</a:pPr>
            <a:r>
              <a:rPr b="1" i="0" lang="en-AU" sz="2400" u="none"/>
              <a:t>现在有时可以早期诊断出脑瘫，因此可以尽早开始干预。</a:t>
            </a:r>
            <a:br>
              <a:rPr b="1" lang="en-AU" sz="2400"/>
            </a:br>
            <a:br>
              <a:rPr b="1" lang="en-AU" sz="2400"/>
            </a:br>
            <a:br>
              <a:rPr b="1" lang="en-AU" sz="1100"/>
            </a:br>
            <a:r>
              <a:rPr b="0" i="0" lang="en-AU" sz="2000" u="none"/>
              <a:t>现在，婴儿早在3-5个月</a:t>
            </a:r>
            <a:r>
              <a:rPr b="0" i="0" lang="en-AU" sz="2000" u="none">
                <a:solidFill>
                  <a:schemeClr val="dk1"/>
                </a:solidFill>
              </a:rPr>
              <a:t>大时就可以评估出“脑瘫高风</a:t>
            </a:r>
            <a:r>
              <a:rPr b="0" i="0" lang="en-AU" sz="2000" u="none"/>
              <a:t>险”。</a:t>
            </a:r>
            <a:endParaRPr/>
          </a:p>
          <a:p>
            <a:pPr indent="0" lvl="0" marL="0" rtl="0" algn="l">
              <a:lnSpc>
                <a:spcPct val="110000"/>
              </a:lnSpc>
              <a:spcBef>
                <a:spcPts val="1600"/>
              </a:spcBef>
              <a:spcAft>
                <a:spcPts val="0"/>
              </a:spcAft>
              <a:buSzPts val="2000"/>
              <a:buNone/>
            </a:pPr>
            <a:r>
              <a:rPr b="0" i="0" lang="en-AU" sz="2000" u="none"/>
              <a:t>最敏感的工具有：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b="0" i="0" lang="en-AU" sz="2000" u="none"/>
              <a:t>在&lt;20周的婴儿中进行的全身运动评估（校正后） — 95%预测准确性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b="0" i="0" lang="en-AU" sz="2000" u="none"/>
              <a:t>神经影像学检查</a:t>
            </a:r>
            <a:endParaRPr/>
          </a:p>
          <a:p>
            <a:pPr indent="-228600" lvl="0" marL="228600" rtl="0" algn="l">
              <a:lnSpc>
                <a:spcPct val="110000"/>
              </a:lnSpc>
              <a:spcBef>
                <a:spcPts val="600"/>
              </a:spcBef>
              <a:spcAft>
                <a:spcPts val="0"/>
              </a:spcAft>
              <a:buSzPts val="2000"/>
              <a:buChar char="•"/>
            </a:pPr>
            <a:r>
              <a:rPr b="0" i="0" lang="en-AU" sz="2000" u="none"/>
              <a:t>Hammersmith婴儿神经检查(HINE) — 90%预测准确性</a:t>
            </a:r>
            <a:endParaRPr/>
          </a:p>
          <a:p>
            <a:pPr indent="0" lvl="0" marL="0" rtl="0" algn="r">
              <a:lnSpc>
                <a:spcPct val="9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</a:pPr>
            <a:r>
              <a:t/>
            </a:r>
            <a:endParaRPr sz="1600"/>
          </a:p>
          <a:p>
            <a:pPr indent="0" lvl="0" marL="0" rtl="0" algn="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br>
              <a:rPr lang="en-AU" sz="1600"/>
            </a:br>
            <a:endParaRPr sz="1600"/>
          </a:p>
          <a:p>
            <a:pPr indent="0" lvl="0" marL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</a:pPr>
            <a:r>
              <a:rPr b="0" i="0" lang="en-AU" sz="1600" u="none"/>
              <a:t>参见脑瘫：诊断和治疗海报</a:t>
            </a:r>
            <a:endParaRPr/>
          </a:p>
          <a:p>
            <a:pPr indent="-88900" lvl="0" marL="22860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77A540"/>
              </a:buClr>
              <a:buSzPts val="2200"/>
              <a:buNone/>
            </a:pPr>
            <a:r>
              <a:t/>
            </a:r>
            <a:endParaRPr sz="2200"/>
          </a:p>
        </p:txBody>
      </p:sp>
      <p:sp>
        <p:nvSpPr>
          <p:cNvPr id="88" name="Google Shape;88;p7"/>
          <p:cNvSpPr txBox="1"/>
          <p:nvPr>
            <p:ph type="title"/>
          </p:nvPr>
        </p:nvSpPr>
        <p:spPr>
          <a:xfrm>
            <a:off x="513347" y="435795"/>
            <a:ext cx="8787064" cy="71771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b="1" i="0" lang="en-AU" u="none"/>
              <a:t>诊断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4" name="Google Shape;94;ge5917adf84_0_28"/>
          <p:cNvCxnSpPr/>
          <p:nvPr/>
        </p:nvCxnSpPr>
        <p:spPr>
          <a:xfrm>
            <a:off x="9052308" y="3515164"/>
            <a:ext cx="6600" cy="3627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95" name="Google Shape;95;ge5917adf84_0_28"/>
          <p:cNvSpPr/>
          <p:nvPr/>
        </p:nvSpPr>
        <p:spPr>
          <a:xfrm>
            <a:off x="8500680" y="2926630"/>
            <a:ext cx="1271100" cy="1144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ge5917adf84_0_28"/>
          <p:cNvSpPr/>
          <p:nvPr/>
        </p:nvSpPr>
        <p:spPr>
          <a:xfrm>
            <a:off x="2159737" y="2830681"/>
            <a:ext cx="1271100" cy="1144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" name="Google Shape;97;ge5917adf84_0_28"/>
          <p:cNvSpPr/>
          <p:nvPr/>
        </p:nvSpPr>
        <p:spPr>
          <a:xfrm>
            <a:off x="9671405" y="2694767"/>
            <a:ext cx="302700" cy="1405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8" name="Google Shape;98;ge5917adf84_0_28"/>
          <p:cNvSpPr txBox="1"/>
          <p:nvPr>
            <p:ph type="title"/>
          </p:nvPr>
        </p:nvSpPr>
        <p:spPr>
          <a:xfrm>
            <a:off x="519728" y="459250"/>
            <a:ext cx="50055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b="0" i="0" lang="en-AU" u="none"/>
              <a:t>诊断（续）</a:t>
            </a:r>
            <a:endParaRPr/>
          </a:p>
        </p:txBody>
      </p:sp>
      <p:sp>
        <p:nvSpPr>
          <p:cNvPr id="99" name="Google Shape;99;ge5917adf84_0_28"/>
          <p:cNvSpPr/>
          <p:nvPr/>
        </p:nvSpPr>
        <p:spPr>
          <a:xfrm>
            <a:off x="641727" y="2708400"/>
            <a:ext cx="1321500" cy="141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A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婴儿是否有脑瘫的风险？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ge5917adf84_0_28"/>
          <p:cNvSpPr/>
          <p:nvPr/>
        </p:nvSpPr>
        <p:spPr>
          <a:xfrm>
            <a:off x="2487532" y="3650026"/>
            <a:ext cx="615600" cy="634800"/>
          </a:xfrm>
          <a:prstGeom prst="ellipse">
            <a:avLst/>
          </a:prstGeom>
          <a:solidFill>
            <a:srgbClr val="4FC7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A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否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" name="Google Shape;101;ge5917adf84_0_28"/>
          <p:cNvSpPr/>
          <p:nvPr/>
        </p:nvSpPr>
        <p:spPr>
          <a:xfrm>
            <a:off x="2487532" y="2521360"/>
            <a:ext cx="615600" cy="634800"/>
          </a:xfrm>
          <a:prstGeom prst="ellipse">
            <a:avLst/>
          </a:prstGeom>
          <a:solidFill>
            <a:srgbClr val="00C1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A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是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2" name="Google Shape;102;ge5917adf84_0_28"/>
          <p:cNvCxnSpPr>
            <a:stCxn id="99" idx="3"/>
          </p:cNvCxnSpPr>
          <p:nvPr/>
        </p:nvCxnSpPr>
        <p:spPr>
          <a:xfrm>
            <a:off x="1963227" y="3416700"/>
            <a:ext cx="302700" cy="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3" name="Google Shape;103;ge5917adf84_0_28"/>
          <p:cNvSpPr/>
          <p:nvPr/>
        </p:nvSpPr>
        <p:spPr>
          <a:xfrm>
            <a:off x="3743785" y="2686235"/>
            <a:ext cx="1321500" cy="141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A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婴儿是否有运动发育异常？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4" name="Google Shape;104;ge5917adf84_0_28"/>
          <p:cNvCxnSpPr/>
          <p:nvPr/>
        </p:nvCxnSpPr>
        <p:spPr>
          <a:xfrm>
            <a:off x="3440977" y="3400172"/>
            <a:ext cx="302700" cy="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5" name="Google Shape;105;ge5917adf84_0_28"/>
          <p:cNvSpPr/>
          <p:nvPr/>
        </p:nvSpPr>
        <p:spPr>
          <a:xfrm>
            <a:off x="5337873" y="2830681"/>
            <a:ext cx="1271100" cy="114480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6" name="Google Shape;106;ge5917adf84_0_28"/>
          <p:cNvCxnSpPr/>
          <p:nvPr/>
        </p:nvCxnSpPr>
        <p:spPr>
          <a:xfrm>
            <a:off x="5065499" y="3391652"/>
            <a:ext cx="302700" cy="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7" name="Google Shape;107;ge5917adf84_0_28"/>
          <p:cNvSpPr/>
          <p:nvPr/>
        </p:nvSpPr>
        <p:spPr>
          <a:xfrm>
            <a:off x="5625307" y="3650026"/>
            <a:ext cx="615600" cy="634800"/>
          </a:xfrm>
          <a:prstGeom prst="ellipse">
            <a:avLst/>
          </a:prstGeom>
          <a:solidFill>
            <a:srgbClr val="4FC7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A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否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8" name="Google Shape;108;ge5917adf84_0_28"/>
          <p:cNvSpPr/>
          <p:nvPr/>
        </p:nvSpPr>
        <p:spPr>
          <a:xfrm>
            <a:off x="5665668" y="2521360"/>
            <a:ext cx="615600" cy="634800"/>
          </a:xfrm>
          <a:prstGeom prst="ellipse">
            <a:avLst/>
          </a:prstGeom>
          <a:solidFill>
            <a:srgbClr val="00C1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A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是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09" name="Google Shape;109;ge5917adf84_0_28"/>
          <p:cNvCxnSpPr/>
          <p:nvPr/>
        </p:nvCxnSpPr>
        <p:spPr>
          <a:xfrm>
            <a:off x="6609074" y="3400172"/>
            <a:ext cx="302700" cy="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0" name="Google Shape;110;ge5917adf84_0_28"/>
          <p:cNvSpPr/>
          <p:nvPr/>
        </p:nvSpPr>
        <p:spPr>
          <a:xfrm>
            <a:off x="6881448" y="2694756"/>
            <a:ext cx="1321500" cy="141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A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婴儿是否有神经影像学检查异常？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ge5917adf84_0_28"/>
          <p:cNvSpPr/>
          <p:nvPr/>
        </p:nvSpPr>
        <p:spPr>
          <a:xfrm>
            <a:off x="6243354" y="3406060"/>
            <a:ext cx="615600" cy="768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2" name="Google Shape;112;ge5917adf84_0_28"/>
          <p:cNvCxnSpPr/>
          <p:nvPr/>
        </p:nvCxnSpPr>
        <p:spPr>
          <a:xfrm>
            <a:off x="5965444" y="2030575"/>
            <a:ext cx="3300" cy="49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3" name="Google Shape;113;ge5917adf84_0_28"/>
          <p:cNvCxnSpPr/>
          <p:nvPr/>
        </p:nvCxnSpPr>
        <p:spPr>
          <a:xfrm>
            <a:off x="5968614" y="2021564"/>
            <a:ext cx="4131000" cy="87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4" name="Google Shape;114;ge5917adf84_0_28"/>
          <p:cNvCxnSpPr/>
          <p:nvPr/>
        </p:nvCxnSpPr>
        <p:spPr>
          <a:xfrm>
            <a:off x="10071109" y="2014078"/>
            <a:ext cx="3300" cy="49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5" name="Google Shape;115;ge5917adf84_0_28"/>
          <p:cNvCxnSpPr/>
          <p:nvPr/>
        </p:nvCxnSpPr>
        <p:spPr>
          <a:xfrm rot="10800000">
            <a:off x="10084385" y="4284738"/>
            <a:ext cx="3300" cy="49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6" name="Google Shape;116;ge5917adf84_0_28"/>
          <p:cNvCxnSpPr/>
          <p:nvPr/>
        </p:nvCxnSpPr>
        <p:spPr>
          <a:xfrm flipH="1">
            <a:off x="5928971" y="4778693"/>
            <a:ext cx="4210200" cy="99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7" name="Google Shape;117;ge5917adf84_0_28"/>
          <p:cNvCxnSpPr/>
          <p:nvPr/>
        </p:nvCxnSpPr>
        <p:spPr>
          <a:xfrm>
            <a:off x="5931518" y="4284658"/>
            <a:ext cx="3300" cy="490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118" name="Google Shape;118;ge5917adf84_0_28"/>
          <p:cNvCxnSpPr/>
          <p:nvPr/>
        </p:nvCxnSpPr>
        <p:spPr>
          <a:xfrm>
            <a:off x="8203027" y="3400115"/>
            <a:ext cx="302700" cy="6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19" name="Google Shape;119;ge5917adf84_0_28"/>
          <p:cNvSpPr/>
          <p:nvPr/>
        </p:nvSpPr>
        <p:spPr>
          <a:xfrm>
            <a:off x="9655914" y="3527303"/>
            <a:ext cx="833700" cy="880200"/>
          </a:xfrm>
          <a:prstGeom prst="rect">
            <a:avLst/>
          </a:prstGeom>
          <a:solidFill>
            <a:srgbClr val="4FC7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A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不是脑瘫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ge5917adf84_0_28"/>
          <p:cNvSpPr/>
          <p:nvPr/>
        </p:nvSpPr>
        <p:spPr>
          <a:xfrm>
            <a:off x="9655914" y="2504950"/>
            <a:ext cx="833700" cy="880200"/>
          </a:xfrm>
          <a:prstGeom prst="rect">
            <a:avLst/>
          </a:prstGeom>
          <a:solidFill>
            <a:srgbClr val="00C1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A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脑瘫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" name="Google Shape;121;ge5917adf84_0_28"/>
          <p:cNvSpPr/>
          <p:nvPr/>
        </p:nvSpPr>
        <p:spPr>
          <a:xfrm>
            <a:off x="8763099" y="3713256"/>
            <a:ext cx="615600" cy="634800"/>
          </a:xfrm>
          <a:prstGeom prst="ellipse">
            <a:avLst/>
          </a:prstGeom>
          <a:solidFill>
            <a:srgbClr val="4FC7E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A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否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2" name="Google Shape;122;ge5917adf84_0_28"/>
          <p:cNvSpPr/>
          <p:nvPr/>
        </p:nvSpPr>
        <p:spPr>
          <a:xfrm>
            <a:off x="8803460" y="2584590"/>
            <a:ext cx="615600" cy="634800"/>
          </a:xfrm>
          <a:prstGeom prst="ellipse">
            <a:avLst/>
          </a:prstGeom>
          <a:solidFill>
            <a:srgbClr val="00C16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b="0" i="0" lang="en-AU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是</a:t>
            </a:r>
            <a:endParaRPr b="0" i="0" sz="11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ge5917adf84_0_28"/>
          <p:cNvSpPr/>
          <p:nvPr/>
        </p:nvSpPr>
        <p:spPr>
          <a:xfrm>
            <a:off x="10586551" y="3583423"/>
            <a:ext cx="1082100" cy="7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A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调查其他疾病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" name="Google Shape;124;ge5917adf84_0_28"/>
          <p:cNvSpPr/>
          <p:nvPr/>
        </p:nvSpPr>
        <p:spPr>
          <a:xfrm>
            <a:off x="10586551" y="2584590"/>
            <a:ext cx="1082100" cy="7680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b="0" i="0" lang="en-AU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及早治疗</a:t>
            </a:r>
            <a:endParaRPr b="0" i="0" sz="12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5" name="Google Shape;125;ge5917adf84_0_28"/>
          <p:cNvCxnSpPr/>
          <p:nvPr/>
        </p:nvCxnSpPr>
        <p:spPr>
          <a:xfrm>
            <a:off x="9378671" y="3276691"/>
            <a:ext cx="302700" cy="60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26" name="Google Shape;126;ge5917adf84_0_28"/>
          <p:cNvCxnSpPr/>
          <p:nvPr/>
        </p:nvCxnSpPr>
        <p:spPr>
          <a:xfrm flipH="1">
            <a:off x="9387804" y="3276687"/>
            <a:ext cx="5400" cy="2115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cxnSp>
      <p:cxnSp>
        <p:nvCxnSpPr>
          <p:cNvPr id="127" name="Google Shape;127;ge5917adf84_0_28"/>
          <p:cNvCxnSpPr/>
          <p:nvPr/>
        </p:nvCxnSpPr>
        <p:spPr>
          <a:xfrm flipH="1" rot="10800000">
            <a:off x="9067896" y="3495847"/>
            <a:ext cx="331800" cy="6300"/>
          </a:xfrm>
          <a:prstGeom prst="straightConnector1">
            <a:avLst/>
          </a:prstGeom>
          <a:noFill/>
          <a:ln cap="flat" cmpd="sng" w="19050">
            <a:solidFill>
              <a:schemeClr val="dk2"/>
            </a:solidFill>
            <a:prstDash val="dot"/>
            <a:round/>
            <a:headEnd len="sm" w="sm" type="none"/>
            <a:tailEnd len="sm" w="sm" type="none"/>
          </a:ln>
        </p:spPr>
      </p:cxnSp>
      <p:sp>
        <p:nvSpPr>
          <p:cNvPr id="128" name="Google Shape;128;ge5917adf84_0_28"/>
          <p:cNvSpPr/>
          <p:nvPr/>
        </p:nvSpPr>
        <p:spPr>
          <a:xfrm>
            <a:off x="9030094" y="3488169"/>
            <a:ext cx="833700" cy="21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r>
              <a:rPr b="0" i="0" lang="en-AU" sz="9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10-20%</a:t>
            </a:r>
            <a:endParaRPr b="0" i="0" sz="9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8"/>
          <p:cNvSpPr txBox="1"/>
          <p:nvPr>
            <p:ph type="title"/>
          </p:nvPr>
        </p:nvSpPr>
        <p:spPr>
          <a:xfrm>
            <a:off x="519728" y="459250"/>
            <a:ext cx="5005500" cy="717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548135"/>
              </a:buClr>
              <a:buSzPts val="4400"/>
              <a:buFont typeface="Arial"/>
              <a:buNone/>
            </a:pPr>
            <a:r>
              <a:rPr b="0" i="0" lang="en-AU" u="none"/>
              <a:t>诊断（续）</a:t>
            </a:r>
            <a:endParaRPr/>
          </a:p>
        </p:txBody>
      </p:sp>
      <p:sp>
        <p:nvSpPr>
          <p:cNvPr id="135" name="Google Shape;135;p8"/>
          <p:cNvSpPr txBox="1"/>
          <p:nvPr/>
        </p:nvSpPr>
        <p:spPr>
          <a:xfrm>
            <a:off x="550295" y="1919750"/>
            <a:ext cx="36480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A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脑瘫的风险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" name="Google Shape;136;p8"/>
          <p:cNvSpPr txBox="1"/>
          <p:nvPr/>
        </p:nvSpPr>
        <p:spPr>
          <a:xfrm>
            <a:off x="9062380" y="1937967"/>
            <a:ext cx="24285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AU" sz="1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神经影像学检查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7" name="Google Shape;137;p8"/>
          <p:cNvGraphicFramePr/>
          <p:nvPr/>
        </p:nvGraphicFramePr>
        <p:xfrm>
          <a:off x="9062375" y="236237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{C6B7C408-30B7-4F4D-BD60-4D0736859358}</a:tableStyleId>
              </a:tblPr>
              <a:tblGrid>
                <a:gridCol w="2083775"/>
                <a:gridCol w="719550"/>
              </a:tblGrid>
              <a:tr h="39620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AU" sz="1100" u="none" cap="none" strike="noStrike">
                          <a:solidFill>
                            <a:schemeClr val="lt1"/>
                          </a:solidFill>
                        </a:rPr>
                        <a:t>神经影像学检查异常</a:t>
                      </a:r>
                      <a:endParaRPr sz="11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 hMerge="1"/>
              </a:tr>
              <a:tr h="30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AU" sz="1000" u="none" cap="none" strike="noStrike"/>
                        <a:t>脑室周围白质损伤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AU" sz="1000" u="none" cap="none" strike="noStrike"/>
                        <a:t>19%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</a:tr>
              <a:tr h="268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AU" sz="1000" u="none" cap="none" strike="noStrike"/>
                        <a:t>脑畸形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AU" sz="1000" u="none" cap="none" strike="noStrike"/>
                        <a:t>11%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</a:tr>
              <a:tr h="317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AU" sz="1000" u="none" cap="none" strike="noStrike"/>
                        <a:t>脑血管意外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AU" sz="1000" u="none" cap="none" strike="noStrike"/>
                        <a:t>11%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</a:tr>
              <a:tr h="309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AU" sz="1000" u="none" cap="none" strike="noStrike"/>
                        <a:t>灰质损伤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AU" sz="1000" u="none" cap="none" strike="noStrike"/>
                        <a:t>22%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</a:tr>
              <a:tr h="309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AU" sz="1000" u="none" cap="none" strike="noStrike"/>
                        <a:t>颅内出血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AU" sz="1000" u="none" cap="none" strike="noStrike"/>
                        <a:t>3%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</a:tr>
              <a:tr h="2393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AU" sz="1000" u="none" cap="none" strike="noStrike"/>
                        <a:t>感染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AU" sz="1000" u="none" cap="none" strike="noStrike"/>
                        <a:t>2%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</a:tr>
              <a:tr h="2456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AU" sz="1000" u="none" cap="none" strike="noStrike"/>
                        <a:t>非特异性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AU" sz="1000" u="none" cap="none" strike="noStrike"/>
                        <a:t>19%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</a:tr>
              <a:tr h="309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AU" sz="1000" u="none" cap="none" strike="noStrike"/>
                        <a:t>正常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AU" sz="1000" u="none" cap="none" strike="noStrike"/>
                        <a:t>13%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sp>
        <p:nvSpPr>
          <p:cNvPr id="138" name="Google Shape;138;p8"/>
          <p:cNvSpPr txBox="1"/>
          <p:nvPr/>
        </p:nvSpPr>
        <p:spPr>
          <a:xfrm>
            <a:off x="4701727" y="2014182"/>
            <a:ext cx="33186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en-AU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评估运动发育</a:t>
            </a:r>
            <a:endParaRPr b="0" i="0" sz="14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139" name="Google Shape;139;p8"/>
          <p:cNvGraphicFramePr/>
          <p:nvPr/>
        </p:nvGraphicFramePr>
        <p:xfrm>
          <a:off x="519725" y="225844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{C6B7C408-30B7-4F4D-BD60-4D0736859358}</a:tableStyleId>
              </a:tblPr>
              <a:tblGrid>
                <a:gridCol w="2874275"/>
                <a:gridCol w="834875"/>
              </a:tblGrid>
              <a:tr h="396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AU" sz="1100" u="none" cap="none" strike="noStrike">
                          <a:solidFill>
                            <a:schemeClr val="lt1"/>
                          </a:solidFill>
                        </a:rPr>
                        <a:t>风险因素</a:t>
                      </a:r>
                      <a:endParaRPr sz="11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AU" sz="1100" u="none" cap="none" strike="noStrike">
                          <a:solidFill>
                            <a:schemeClr val="lt1"/>
                          </a:solidFill>
                        </a:rPr>
                        <a:t>脑瘫风险</a:t>
                      </a:r>
                      <a:endParaRPr sz="11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306550">
                <a:tc gridSpan="2"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AU" sz="1000" u="none" cap="none" strike="noStrike"/>
                        <a:t>母体风险（甲状腺、先兆子痫、出血、感染、宫内生长受限、胎盘异常、多胎）+/-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 hMerge="1"/>
              </a:tr>
              <a:tr h="2680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AU" sz="1000" u="none" cap="none" strike="noStrike"/>
                        <a:t>早产儿</a:t>
                      </a:r>
                      <a:endParaRPr sz="1000" u="none" cap="none" strike="noStrike"/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●"/>
                      </a:pPr>
                      <a:r>
                        <a:rPr b="0" i="0" lang="en-AU" sz="1000" u="none" cap="none" strike="noStrike"/>
                        <a:t>&lt;28周</a:t>
                      </a:r>
                      <a:endParaRPr sz="1000" u="none" cap="none" strike="noStrike"/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●"/>
                      </a:pPr>
                      <a:r>
                        <a:rPr b="0" i="0" lang="en-AU" sz="1000" u="none" cap="none" strike="noStrike"/>
                        <a:t>28-31周</a:t>
                      </a:r>
                      <a:endParaRPr sz="1000" u="none" cap="none" strike="noStrike"/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●"/>
                      </a:pPr>
                      <a:r>
                        <a:rPr b="0" i="0" lang="en-AU" sz="1000" u="none" cap="none" strike="noStrike"/>
                        <a:t>31-37周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/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AU" sz="1000" u="none" cap="none" strike="noStrike"/>
                        <a:t>10.0%</a:t>
                      </a:r>
                      <a:endParaRPr sz="1000" u="none" cap="none" strike="noStrike"/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AU" sz="1000" u="none" cap="none" strike="noStrike"/>
                        <a:t>5.0%</a:t>
                      </a:r>
                      <a:endParaRPr sz="1000" u="none" cap="none" strike="noStrike"/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AU" sz="1000" u="none" cap="none" strike="noStrike"/>
                        <a:t>0.7%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</a:tr>
              <a:tr h="317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AU" sz="1000" u="none" cap="none" strike="noStrike"/>
                        <a:t>足月分娩</a:t>
                      </a:r>
                      <a:endParaRPr sz="1000" u="none" cap="none" strike="noStrike"/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●"/>
                      </a:pPr>
                      <a:r>
                        <a:rPr b="0" i="0" lang="en-AU" sz="1000" u="none" cap="none" strike="noStrike"/>
                        <a:t>脑病</a:t>
                      </a:r>
                      <a:endParaRPr sz="1000" u="none" cap="none" strike="noStrike"/>
                    </a:p>
                    <a:p>
                      <a:pPr indent="-292100" lvl="0" marL="45720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Char char="●"/>
                      </a:pPr>
                      <a:r>
                        <a:rPr b="0" i="0" lang="en-AU" sz="1000" u="none" cap="none" strike="noStrike"/>
                        <a:t>健康，无已知风险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t/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AU" sz="1000" u="none" cap="none" strike="noStrike">
                          <a:solidFill>
                            <a:schemeClr val="dk1"/>
                          </a:solidFill>
                        </a:rPr>
                        <a:t>12.0%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  <a:p>
                      <a:pPr indent="0" lvl="0" marL="0" marR="0" rtl="0" algn="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AU" sz="1000" u="none" cap="none" strike="noStrike">
                          <a:solidFill>
                            <a:schemeClr val="dk1"/>
                          </a:solidFill>
                        </a:rPr>
                        <a:t>0.1%</a:t>
                      </a:r>
                      <a:endParaRPr sz="1000" u="none" cap="none" strike="noStrike">
                        <a:solidFill>
                          <a:schemeClr val="dk1"/>
                        </a:solidFill>
                      </a:endParaRPr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  <p:graphicFrame>
        <p:nvGraphicFramePr>
          <p:cNvPr id="140" name="Google Shape;140;p8"/>
          <p:cNvGraphicFramePr/>
          <p:nvPr/>
        </p:nvGraphicFramePr>
        <p:xfrm>
          <a:off x="4643225" y="23829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{C6B7C408-30B7-4F4D-BD60-4D0736859358}</a:tableStyleId>
              </a:tblPr>
              <a:tblGrid>
                <a:gridCol w="1997275"/>
                <a:gridCol w="2007525"/>
              </a:tblGrid>
              <a:tr h="3294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AU" sz="1100" u="none" cap="none" strike="noStrike">
                          <a:solidFill>
                            <a:schemeClr val="lt1"/>
                          </a:solidFill>
                        </a:rPr>
                        <a:t>年龄：&lt;20周（校正后）</a:t>
                      </a:r>
                      <a:endParaRPr sz="11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b="0" i="0" lang="en-AU" sz="1100" u="none" cap="none" strike="noStrike">
                          <a:solidFill>
                            <a:schemeClr val="lt1"/>
                          </a:solidFill>
                        </a:rPr>
                        <a:t>年龄6-12个月</a:t>
                      </a:r>
                      <a:endParaRPr sz="1100" u="none" cap="none" strike="noStrike">
                        <a:solidFill>
                          <a:schemeClr val="lt1"/>
                        </a:solidFill>
                      </a:endParaRPr>
                    </a:p>
                  </a:txBody>
                  <a:tcPr marT="91425" marB="91425" marR="91425" marL="91425">
                    <a:solidFill>
                      <a:schemeClr val="dk1"/>
                    </a:solidFill>
                  </a:tcPr>
                </a:tc>
              </a:tr>
              <a:tr h="30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AU" sz="1000" u="none" cap="none" strike="noStrike"/>
                        <a:t>全身运动评估。95%的预测准确性。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AU" sz="1000" u="none" cap="none" strike="noStrike"/>
                        <a:t>幼儿发育评估(DAYC)。83%的预测准确性。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</a:tr>
              <a:tr h="792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AU" sz="1000" u="none" cap="none" strike="noStrike"/>
                        <a:t>Hammersmith婴儿神经检查(HINE)。有助于预测严重程度。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000"/>
                        <a:buFont typeface="Arial"/>
                        <a:buNone/>
                      </a:pPr>
                      <a:r>
                        <a:rPr b="0" i="0" lang="en-AU" sz="1000" u="none" cap="none" strike="noStrike"/>
                        <a:t>Hammersmith婴儿神经检查(HINE)。90%的预测准确性。</a:t>
                      </a:r>
                      <a:endParaRPr sz="1000" u="none" cap="none" strike="noStrike"/>
                    </a:p>
                  </a:txBody>
                  <a:tcPr marT="91425" marB="91425" marR="91425" marL="91425"/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2016-08-15T04:07:23Z</dcterms:created>
  <dc:creator>Robyn Cummins</dc:creato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0x010100CE04D6ADF19D77449B0D24BFB9C09635</vt:lpwstr>
  </property>
</Properties>
</file>