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6" roundtripDataSignature="AMtx7mj34K6jrHzkYuaNwoEYjNKixppZ9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D9C3084-3749-4962-BA25-3B5F0251FD92}">
  <a:tblStyle styleId="{9D9C3084-3749-4962-BA25-3B5F0251FD92}"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 styleId="{1B8534D9-A7F3-4CFA-890A-83B0AF62E533}" styleName="Table_1">
    <a:wholeTbl>
      <a:tcTxStyle b="off" i="off">
        <a:font>
          <a:latin typeface="Calibri"/>
          <a:ea typeface="Calibri"/>
          <a:cs typeface="Calibri"/>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AU"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 name="Google Shape;40;p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1" name="Google Shape;41;p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4" name="Google Shape;144;p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5" name="Google Shape;145;p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8" name="Google Shape;158;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9" name="Google Shape;159;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2" name="Google Shape;192;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 name="Shape 206"/>
        <p:cNvGrpSpPr/>
        <p:nvPr/>
      </p:nvGrpSpPr>
      <p:grpSpPr>
        <a:xfrm>
          <a:off x="0" y="0"/>
          <a:ext cx="0" cy="0"/>
          <a:chOff x="0" y="0"/>
          <a:chExt cx="0" cy="0"/>
        </a:xfrm>
      </p:grpSpPr>
      <p:sp>
        <p:nvSpPr>
          <p:cNvPr id="207" name="Google Shape;207;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8" name="Google Shape;208;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6" name="Google Shape;226;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0" name="Google Shape;240;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8" name="Google Shape;258;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9" name="Google Shape;259;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 name="Google Shape;46;p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47" name="Google Shape;47;p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6" name="Google Shape;56;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 name="Shape 61"/>
        <p:cNvGrpSpPr/>
        <p:nvPr/>
      </p:nvGrpSpPr>
      <p:grpSpPr>
        <a:xfrm>
          <a:off x="0" y="0"/>
          <a:ext cx="0" cy="0"/>
          <a:chOff x="0" y="0"/>
          <a:chExt cx="0" cy="0"/>
        </a:xfrm>
      </p:grpSpPr>
      <p:sp>
        <p:nvSpPr>
          <p:cNvPr id="62" name="Google Shape;62;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3" name="Google Shape;63;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64" name="Google Shape;64;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8" name="Shape 68"/>
        <p:cNvGrpSpPr/>
        <p:nvPr/>
      </p:nvGrpSpPr>
      <p:grpSpPr>
        <a:xfrm>
          <a:off x="0" y="0"/>
          <a:ext cx="0" cy="0"/>
          <a:chOff x="0" y="0"/>
          <a:chExt cx="0" cy="0"/>
        </a:xfrm>
      </p:grpSpPr>
      <p:sp>
        <p:nvSpPr>
          <p:cNvPr id="69" name="Google Shape;6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0" name="Google Shape;70;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1" name="Google Shape;71;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8" name="Google Shape;78;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 name="Google Shape;79;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5" name="Google Shape;85;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e5917adf84_0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2" name="Google Shape;92;ge5917adf84_0_28: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3" name="Google Shape;93;ge5917adf84_0_28: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2" name="Google Shape;132;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3" name="Google Shape;133;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AU"/>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0" name="Shape 10"/>
        <p:cNvGrpSpPr/>
        <p:nvPr/>
      </p:nvGrpSpPr>
      <p:grpSpPr>
        <a:xfrm>
          <a:off x="0" y="0"/>
          <a:ext cx="0" cy="0"/>
          <a:chOff x="0" y="0"/>
          <a:chExt cx="0" cy="0"/>
        </a:xfrm>
      </p:grpSpPr>
      <p:sp>
        <p:nvSpPr>
          <p:cNvPr id="11" name="Google Shape;11;p20"/>
          <p:cNvSpPr txBox="1"/>
          <p:nvPr/>
        </p:nvSpPr>
        <p:spPr>
          <a:xfrm>
            <a:off x="2432331" y="3196192"/>
            <a:ext cx="8783100" cy="923400"/>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5400"/>
              <a:buFont typeface="Arial"/>
              <a:buNone/>
            </a:pPr>
            <a:r>
              <a:rPr b="1" i="0" lang="en-AU" sz="5400" u="none" cap="none" strike="noStrike">
                <a:solidFill>
                  <a:srgbClr val="00C165"/>
                </a:solidFill>
                <a:latin typeface="Arial"/>
                <a:ea typeface="Arial"/>
                <a:cs typeface="Arial"/>
                <a:sym typeface="Arial"/>
              </a:rPr>
              <a:t>WHAT IS CEREBRAL PALSY?</a:t>
            </a:r>
            <a:endParaRPr b="1" i="0" sz="5400" u="none" cap="none" strike="noStrike">
              <a:solidFill>
                <a:srgbClr val="00C165"/>
              </a:solidFill>
              <a:latin typeface="Arial"/>
              <a:ea typeface="Arial"/>
              <a:cs typeface="Arial"/>
              <a:sym typeface="Arial"/>
            </a:endParaRPr>
          </a:p>
        </p:txBody>
      </p:sp>
      <p:pic>
        <p:nvPicPr>
          <p:cNvPr id="12" name="Google Shape;12;p20"/>
          <p:cNvPicPr preferRelativeResize="0"/>
          <p:nvPr/>
        </p:nvPicPr>
        <p:blipFill rotWithShape="1">
          <a:blip r:embed="rId2">
            <a:alphaModFix/>
          </a:blip>
          <a:srcRect b="0" l="0" r="0" t="0"/>
          <a:stretch/>
        </p:blipFill>
        <p:spPr>
          <a:xfrm>
            <a:off x="-152400" y="76200"/>
            <a:ext cx="5357102" cy="148315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Only">
  <p:cSld name="Title_Only">
    <p:spTree>
      <p:nvGrpSpPr>
        <p:cNvPr id="13" name="Shape 13"/>
        <p:cNvGrpSpPr/>
        <p:nvPr/>
      </p:nvGrpSpPr>
      <p:grpSpPr>
        <a:xfrm>
          <a:off x="0" y="0"/>
          <a:ext cx="0" cy="0"/>
          <a:chOff x="0" y="0"/>
          <a:chExt cx="0" cy="0"/>
        </a:xfrm>
      </p:grpSpPr>
      <p:sp>
        <p:nvSpPr>
          <p:cNvPr id="14" name="Google Shape;14;p2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15" name="Google Shape;15;p21"/>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grpSp>
        <p:nvGrpSpPr>
          <p:cNvPr id="16" name="Google Shape;16;p21"/>
          <p:cNvGrpSpPr/>
          <p:nvPr/>
        </p:nvGrpSpPr>
        <p:grpSpPr>
          <a:xfrm>
            <a:off x="0" y="6345565"/>
            <a:ext cx="12192000" cy="512400"/>
            <a:chOff x="0" y="6345565"/>
            <a:chExt cx="12192000" cy="512400"/>
          </a:xfrm>
        </p:grpSpPr>
        <p:sp>
          <p:nvSpPr>
            <p:cNvPr id="17" name="Google Shape;17;p21"/>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8" name="Google Shape;18;p21"/>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Heading_TextContent">
  <p:cSld name="Heading_TextContent">
    <p:spTree>
      <p:nvGrpSpPr>
        <p:cNvPr id="19" name="Shape 19"/>
        <p:cNvGrpSpPr/>
        <p:nvPr/>
      </p:nvGrpSpPr>
      <p:grpSpPr>
        <a:xfrm>
          <a:off x="0" y="0"/>
          <a:ext cx="0" cy="0"/>
          <a:chOff x="0" y="0"/>
          <a:chExt cx="0" cy="0"/>
        </a:xfrm>
      </p:grpSpPr>
      <p:sp>
        <p:nvSpPr>
          <p:cNvPr id="20" name="Google Shape;20;p22"/>
          <p:cNvSpPr txBox="1"/>
          <p:nvPr>
            <p:ph idx="1" type="body"/>
          </p:nvPr>
        </p:nvSpPr>
        <p:spPr>
          <a:xfrm>
            <a:off x="598670" y="1764797"/>
            <a:ext cx="10112873"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2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grpSp>
        <p:nvGrpSpPr>
          <p:cNvPr id="22" name="Google Shape;22;p22"/>
          <p:cNvGrpSpPr/>
          <p:nvPr/>
        </p:nvGrpSpPr>
        <p:grpSpPr>
          <a:xfrm>
            <a:off x="0" y="6345565"/>
            <a:ext cx="12192000" cy="512400"/>
            <a:chOff x="0" y="6345565"/>
            <a:chExt cx="12192000" cy="512400"/>
          </a:xfrm>
        </p:grpSpPr>
        <p:sp>
          <p:nvSpPr>
            <p:cNvPr id="23" name="Google Shape;23;p22"/>
            <p:cNvSpPr/>
            <p:nvPr/>
          </p:nvSpPr>
          <p:spPr>
            <a:xfrm>
              <a:off x="0" y="6345565"/>
              <a:ext cx="12192000" cy="5124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4" name="Google Shape;24;p22"/>
            <p:cNvSpPr txBox="1"/>
            <p:nvPr/>
          </p:nvSpPr>
          <p:spPr>
            <a:xfrm>
              <a:off x="374206" y="6356350"/>
              <a:ext cx="6712500" cy="433500"/>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p:txBody>
        </p:sp>
      </p:grpSp>
      <p:pic>
        <p:nvPicPr>
          <p:cNvPr id="25" name="Google Shape;25;p22"/>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TextContent_Image">
  <p:cSld name="Title_TextContent_Image">
    <p:spTree>
      <p:nvGrpSpPr>
        <p:cNvPr id="26" name="Shape 26"/>
        <p:cNvGrpSpPr/>
        <p:nvPr/>
      </p:nvGrpSpPr>
      <p:grpSpPr>
        <a:xfrm>
          <a:off x="0" y="0"/>
          <a:ext cx="0" cy="0"/>
          <a:chOff x="0" y="0"/>
          <a:chExt cx="0" cy="0"/>
        </a:xfrm>
      </p:grpSpPr>
      <p:sp>
        <p:nvSpPr>
          <p:cNvPr id="27" name="Google Shape;27;p23"/>
          <p:cNvSpPr txBox="1"/>
          <p:nvPr>
            <p:ph idx="1" type="body"/>
          </p:nvPr>
        </p:nvSpPr>
        <p:spPr>
          <a:xfrm>
            <a:off x="598670" y="1764797"/>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8" name="Google Shape;28;p23"/>
          <p:cNvSpPr/>
          <p:nvPr>
            <p:ph idx="2" type="pic"/>
          </p:nvPr>
        </p:nvSpPr>
        <p:spPr>
          <a:xfrm>
            <a:off x="6690784" y="1774085"/>
            <a:ext cx="4907902" cy="3950907"/>
          </a:xfrm>
          <a:prstGeom prst="rect">
            <a:avLst/>
          </a:prstGeom>
          <a:noFill/>
          <a:ln>
            <a:noFill/>
          </a:ln>
        </p:spPr>
      </p:sp>
      <p:sp>
        <p:nvSpPr>
          <p:cNvPr id="29" name="Google Shape;29;p23"/>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0" name="Google Shape;30;p2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1" name="Google Shape;31;p23"/>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Image_TextContent">
  <p:cSld name="Title_Image_TextContent">
    <p:spTree>
      <p:nvGrpSpPr>
        <p:cNvPr id="32" name="Shape 32"/>
        <p:cNvGrpSpPr/>
        <p:nvPr/>
      </p:nvGrpSpPr>
      <p:grpSpPr>
        <a:xfrm>
          <a:off x="0" y="0"/>
          <a:ext cx="0" cy="0"/>
          <a:chOff x="0" y="0"/>
          <a:chExt cx="0" cy="0"/>
        </a:xfrm>
      </p:grpSpPr>
      <p:sp>
        <p:nvSpPr>
          <p:cNvPr id="33" name="Google Shape;33;p24"/>
          <p:cNvSpPr txBox="1"/>
          <p:nvPr>
            <p:ph idx="1" type="body"/>
          </p:nvPr>
        </p:nvSpPr>
        <p:spPr>
          <a:xfrm>
            <a:off x="6065387" y="1760806"/>
            <a:ext cx="5533299" cy="395090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4" name="Google Shape;34;p24"/>
          <p:cNvSpPr/>
          <p:nvPr>
            <p:ph idx="2" type="pic"/>
          </p:nvPr>
        </p:nvSpPr>
        <p:spPr>
          <a:xfrm>
            <a:off x="635217" y="1774085"/>
            <a:ext cx="4907902" cy="3950907"/>
          </a:xfrm>
          <a:prstGeom prst="rect">
            <a:avLst/>
          </a:prstGeom>
          <a:noFill/>
          <a:ln>
            <a:noFill/>
          </a:ln>
        </p:spPr>
      </p:sp>
      <p:sp>
        <p:nvSpPr>
          <p:cNvPr id="35" name="Google Shape;35;p24"/>
          <p:cNvSpPr/>
          <p:nvPr/>
        </p:nvSpPr>
        <p:spPr>
          <a:xfrm>
            <a:off x="0" y="6345565"/>
            <a:ext cx="12192000" cy="512435"/>
          </a:xfrm>
          <a:prstGeom prst="rect">
            <a:avLst/>
          </a:prstGeom>
          <a:solidFill>
            <a:srgbClr val="00C16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36" name="Google Shape;36;p2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lvl1pPr lvl="0" marR="0" rtl="0" algn="l">
              <a:lnSpc>
                <a:spcPct val="90000"/>
              </a:lnSpc>
              <a:spcBef>
                <a:spcPts val="0"/>
              </a:spcBef>
              <a:spcAft>
                <a:spcPts val="0"/>
              </a:spcAft>
              <a:buClr>
                <a:srgbClr val="00C165"/>
              </a:buClr>
              <a:buSzPts val="4400"/>
              <a:buFont typeface="Arial"/>
              <a:buNone/>
              <a:defRPr b="1" i="0" sz="4400" u="none" cap="none" strike="noStrike">
                <a:solidFill>
                  <a:srgbClr val="00C165"/>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id="37" name="Google Shape;37;p24"/>
          <p:cNvPicPr preferRelativeResize="0"/>
          <p:nvPr/>
        </p:nvPicPr>
        <p:blipFill rotWithShape="1">
          <a:blip r:embed="rId2">
            <a:alphaModFix/>
          </a:blip>
          <a:srcRect b="0" l="0" r="0" t="0"/>
          <a:stretch/>
        </p:blipFill>
        <p:spPr>
          <a:xfrm>
            <a:off x="8436726" y="186875"/>
            <a:ext cx="4024550" cy="1114224"/>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5.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7.jpg"/><Relationship Id="rId4" Type="http://schemas.openxmlformats.org/officeDocument/2006/relationships/image" Target="../media/image10.jpg"/><Relationship Id="rId5"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jpg"/><Relationship Id="rId4" Type="http://schemas.openxmlformats.org/officeDocument/2006/relationships/image" Target="../media/image8.jpg"/><Relationship Id="rId5" Type="http://schemas.openxmlformats.org/officeDocument/2006/relationships/image" Target="../media/image16.jpg"/><Relationship Id="rId6" Type="http://schemas.openxmlformats.org/officeDocument/2006/relationships/image" Target="../media/image11.jpg"/><Relationship Id="rId7" Type="http://schemas.openxmlformats.org/officeDocument/2006/relationships/image" Target="../media/image1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8.jpg"/><Relationship Id="rId4" Type="http://schemas.openxmlformats.org/officeDocument/2006/relationships/image" Target="../media/image9.jpg"/><Relationship Id="rId5" Type="http://schemas.openxmlformats.org/officeDocument/2006/relationships/image" Target="../media/image12.jpg"/><Relationship Id="rId6"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22.jpg"/><Relationship Id="rId4" Type="http://schemas.openxmlformats.org/officeDocument/2006/relationships/image" Target="../media/image23.jpg"/><Relationship Id="rId11" Type="http://schemas.openxmlformats.org/officeDocument/2006/relationships/image" Target="../media/image25.jpg"/><Relationship Id="rId10" Type="http://schemas.openxmlformats.org/officeDocument/2006/relationships/image" Target="../media/image27.jpg"/><Relationship Id="rId12" Type="http://schemas.openxmlformats.org/officeDocument/2006/relationships/image" Target="../media/image26.jpg"/><Relationship Id="rId9" Type="http://schemas.openxmlformats.org/officeDocument/2006/relationships/image" Target="../media/image24.jpg"/><Relationship Id="rId5" Type="http://schemas.openxmlformats.org/officeDocument/2006/relationships/image" Target="../media/image19.jpg"/><Relationship Id="rId6" Type="http://schemas.openxmlformats.org/officeDocument/2006/relationships/image" Target="../media/image17.jpg"/><Relationship Id="rId7" Type="http://schemas.openxmlformats.org/officeDocument/2006/relationships/image" Target="../media/image21.jpg"/><Relationship Id="rId8" Type="http://schemas.openxmlformats.org/officeDocument/2006/relationships/image" Target="../media/image2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29.png"/><Relationship Id="rId4" Type="http://schemas.openxmlformats.org/officeDocument/2006/relationships/image" Target="../media/image28.png"/><Relationship Id="rId5" Type="http://schemas.openxmlformats.org/officeDocument/2006/relationships/image" Target="../media/image30.png"/><Relationship Id="rId6" Type="http://schemas.openxmlformats.org/officeDocument/2006/relationships/image" Target="../media/image33.png"/><Relationship Id="rId7" Type="http://schemas.openxmlformats.org/officeDocument/2006/relationships/image" Target="../media/image31.png"/><Relationship Id="rId8" Type="http://schemas.openxmlformats.org/officeDocument/2006/relationships/image" Target="../media/image3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7.jpg"/><Relationship Id="rId4" Type="http://schemas.openxmlformats.org/officeDocument/2006/relationships/image" Target="../media/image36.jpg"/><Relationship Id="rId5" Type="http://schemas.openxmlformats.org/officeDocument/2006/relationships/image" Target="../media/image40.jpg"/><Relationship Id="rId6" Type="http://schemas.openxmlformats.org/officeDocument/2006/relationships/image" Target="../media/image32.jpg"/><Relationship Id="rId7" Type="http://schemas.openxmlformats.org/officeDocument/2006/relationships/image" Target="../media/image43.jpg"/><Relationship Id="rId8" Type="http://schemas.openxmlformats.org/officeDocument/2006/relationships/image" Target="../media/image3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8.jpg"/><Relationship Id="rId4" Type="http://schemas.openxmlformats.org/officeDocument/2006/relationships/image" Target="../media/image41.jpg"/><Relationship Id="rId5" Type="http://schemas.openxmlformats.org/officeDocument/2006/relationships/image" Target="../media/image39.jpg"/><Relationship Id="rId6" Type="http://schemas.openxmlformats.org/officeDocument/2006/relationships/image" Target="../media/image42.jpg"/><Relationship Id="rId7" Type="http://schemas.openxmlformats.org/officeDocument/2006/relationships/image" Target="../media/image44.jpg"/><Relationship Id="rId8" Type="http://schemas.openxmlformats.org/officeDocument/2006/relationships/image" Target="../media/image45.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4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1"/>
          <p:cNvSpPr txBox="1"/>
          <p:nvPr/>
        </p:nvSpPr>
        <p:spPr>
          <a:xfrm>
            <a:off x="1191807" y="2059809"/>
            <a:ext cx="10200600" cy="1107965"/>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6000"/>
              <a:buFont typeface="Arial"/>
              <a:buNone/>
            </a:pPr>
            <a:r>
              <a:rPr b="1" i="0" lang="en-AU" sz="6000" u="none" cap="none" strike="noStrike">
                <a:solidFill>
                  <a:srgbClr val="00B050"/>
                </a:solidFill>
                <a:latin typeface="Calibri"/>
                <a:ea typeface="Calibri"/>
                <a:cs typeface="Calibri"/>
                <a:sym typeface="Calibri"/>
              </a:rPr>
              <a:t>BẠI NÃO LÀ GÌ?</a:t>
            </a:r>
            <a:endParaRPr b="1" i="0" sz="6000" u="none" cap="none" strike="noStrike">
              <a:solidFill>
                <a:srgbClr val="00B05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9"/>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Các loại vận động</a:t>
            </a:r>
            <a:endParaRPr/>
          </a:p>
        </p:txBody>
      </p:sp>
      <p:pic>
        <p:nvPicPr>
          <p:cNvPr id="148" name="Google Shape;148;p9"/>
          <p:cNvPicPr preferRelativeResize="0"/>
          <p:nvPr/>
        </p:nvPicPr>
        <p:blipFill rotWithShape="1">
          <a:blip r:embed="rId3">
            <a:alphaModFix/>
          </a:blip>
          <a:srcRect b="0" l="0" r="0" t="0"/>
          <a:stretch/>
        </p:blipFill>
        <p:spPr>
          <a:xfrm>
            <a:off x="4304059" y="2140147"/>
            <a:ext cx="2825154" cy="3112154"/>
          </a:xfrm>
          <a:prstGeom prst="rect">
            <a:avLst/>
          </a:prstGeom>
          <a:noFill/>
          <a:ln>
            <a:noFill/>
          </a:ln>
        </p:spPr>
      </p:pic>
      <p:sp>
        <p:nvSpPr>
          <p:cNvPr id="149" name="Google Shape;149;p9"/>
          <p:cNvSpPr/>
          <p:nvPr/>
        </p:nvSpPr>
        <p:spPr>
          <a:xfrm>
            <a:off x="581574" y="1535154"/>
            <a:ext cx="3635597" cy="1477287"/>
          </a:xfrm>
          <a:prstGeom prst="rect">
            <a:avLst/>
          </a:prstGeom>
          <a:noFill/>
          <a:ln>
            <a:noFill/>
          </a:ln>
        </p:spPr>
        <p:txBody>
          <a:bodyPr anchorCtr="0" anchor="t" bIns="45700" lIns="91425" spcFirstLastPara="1" rIns="91425" wrap="square" tIns="45700">
            <a:spAutoFit/>
          </a:bodyPr>
          <a:lstStyle/>
          <a:p>
            <a:pPr indent="0" lvl="0" marL="0" marR="400" rtl="0" algn="l">
              <a:lnSpc>
                <a:spcPct val="100000"/>
              </a:lnSpc>
              <a:spcBef>
                <a:spcPts val="0"/>
              </a:spcBef>
              <a:spcAft>
                <a:spcPts val="0"/>
              </a:spcAft>
              <a:buClr>
                <a:srgbClr val="000000"/>
              </a:buClr>
              <a:buSzPts val="2400"/>
              <a:buFont typeface="Arial"/>
              <a:buNone/>
            </a:pPr>
            <a:r>
              <a:rPr b="1" i="0" lang="en-AU" sz="1800" u="none" cap="none" strike="noStrike">
                <a:solidFill>
                  <a:schemeClr val="dk1"/>
                </a:solidFill>
                <a:latin typeface="Arial"/>
                <a:ea typeface="Arial"/>
                <a:cs typeface="Arial"/>
                <a:sym typeface="Arial"/>
              </a:rPr>
              <a:t>CO CỨNG:</a:t>
            </a:r>
            <a:r>
              <a:rPr b="0" i="0" lang="en-AU" sz="1800" u="none" cap="none" strike="noStrike">
                <a:solidFill>
                  <a:srgbClr val="3F3F3F"/>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80-90% </a:t>
            </a:r>
            <a:br>
              <a:rPr b="0" i="0" lang="en-AU" sz="1800" u="none" cap="none" strike="noStrike">
                <a:solidFill>
                  <a:schemeClr val="dk1"/>
                </a:solidFill>
                <a:latin typeface="Arial"/>
                <a:ea typeface="Arial"/>
                <a:cs typeface="Arial"/>
                <a:sym typeface="Arial"/>
              </a:rPr>
            </a:br>
            <a:r>
              <a:rPr b="0" i="0" lang="en-AU" sz="1800" u="none" cap="none" strike="noStrike">
                <a:solidFill>
                  <a:schemeClr val="dk1"/>
                </a:solidFill>
                <a:latin typeface="Arial"/>
                <a:ea typeface="Arial"/>
                <a:cs typeface="Arial"/>
                <a:sym typeface="Arial"/>
              </a:rPr>
              <a:t>Hình thức CP phổ biến nhất. Cơ bắp trở nên cứng và căng. Phát sinh do tổn thương Vỏ Não Vận Động. </a:t>
            </a:r>
            <a:endParaRPr/>
          </a:p>
        </p:txBody>
      </p:sp>
      <p:cxnSp>
        <p:nvCxnSpPr>
          <p:cNvPr id="150" name="Google Shape;150;p9"/>
          <p:cNvCxnSpPr/>
          <p:nvPr/>
        </p:nvCxnSpPr>
        <p:spPr>
          <a:xfrm>
            <a:off x="3369835" y="1810016"/>
            <a:ext cx="2182553" cy="556112"/>
          </a:xfrm>
          <a:prstGeom prst="straightConnector1">
            <a:avLst/>
          </a:prstGeom>
          <a:noFill/>
          <a:ln cap="flat" cmpd="sng" w="28575">
            <a:solidFill>
              <a:srgbClr val="595959"/>
            </a:solidFill>
            <a:prstDash val="dash"/>
            <a:miter lim="800000"/>
            <a:headEnd len="sm" w="sm" type="none"/>
            <a:tailEnd len="med" w="med" type="triangle"/>
          </a:ln>
        </p:spPr>
      </p:cxnSp>
      <p:sp>
        <p:nvSpPr>
          <p:cNvPr id="151" name="Google Shape;151;p9"/>
          <p:cNvSpPr/>
          <p:nvPr/>
        </p:nvSpPr>
        <p:spPr>
          <a:xfrm>
            <a:off x="7459581" y="1535153"/>
            <a:ext cx="4266807" cy="147728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1800" u="none" cap="none" strike="noStrike">
                <a:solidFill>
                  <a:schemeClr val="dk1"/>
                </a:solidFill>
                <a:latin typeface="Arial"/>
                <a:ea typeface="Arial"/>
                <a:cs typeface="Arial"/>
                <a:sym typeface="Arial"/>
              </a:rPr>
              <a:t>RỐI LOẠN VẬN ĐỘNG:</a:t>
            </a:r>
            <a:r>
              <a:rPr b="0" i="0" lang="en-AU" sz="1800" u="none" cap="none" strike="noStrike">
                <a:solidFill>
                  <a:srgbClr val="3F3F3F"/>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6%</a:t>
            </a:r>
            <a:endParaRPr/>
          </a:p>
          <a:p>
            <a:pPr indent="0" lvl="0" marL="0" marR="0" rtl="0" algn="l">
              <a:lnSpc>
                <a:spcPct val="100000"/>
              </a:lnSpc>
              <a:spcBef>
                <a:spcPts val="0"/>
              </a:spcBef>
              <a:spcAft>
                <a:spcPts val="0"/>
              </a:spcAft>
              <a:buClr>
                <a:srgbClr val="000000"/>
              </a:buClr>
              <a:buSzPts val="2000"/>
              <a:buFont typeface="Arial"/>
              <a:buNone/>
            </a:pPr>
            <a:r>
              <a:rPr b="0" i="0" lang="en-AU" sz="1800" u="none" cap="none" strike="noStrike">
                <a:solidFill>
                  <a:schemeClr val="dk1"/>
                </a:solidFill>
                <a:latin typeface="Arial"/>
                <a:ea typeface="Arial"/>
                <a:cs typeface="Arial"/>
                <a:sym typeface="Arial"/>
              </a:rPr>
              <a:t>Đặc trưng bởi các cử động không tự chủ như loạn trương lực cơ, chứng múa vờn và/hoặc múa giật. Phát sinh do tổn thương Hạch Nền.</a:t>
            </a:r>
            <a:endParaRPr/>
          </a:p>
        </p:txBody>
      </p:sp>
      <p:cxnSp>
        <p:nvCxnSpPr>
          <p:cNvPr id="152" name="Google Shape;152;p9"/>
          <p:cNvCxnSpPr/>
          <p:nvPr/>
        </p:nvCxnSpPr>
        <p:spPr>
          <a:xfrm flipH="1">
            <a:off x="5904408" y="1913021"/>
            <a:ext cx="1470952" cy="1143000"/>
          </a:xfrm>
          <a:prstGeom prst="straightConnector1">
            <a:avLst/>
          </a:prstGeom>
          <a:noFill/>
          <a:ln cap="flat" cmpd="sng" w="28575">
            <a:solidFill>
              <a:srgbClr val="595959"/>
            </a:solidFill>
            <a:prstDash val="dash"/>
            <a:miter lim="800000"/>
            <a:headEnd len="sm" w="sm" type="none"/>
            <a:tailEnd len="med" w="med" type="triangle"/>
          </a:ln>
        </p:spPr>
      </p:cxnSp>
      <p:sp>
        <p:nvSpPr>
          <p:cNvPr id="153" name="Google Shape;153;p9"/>
          <p:cNvSpPr/>
          <p:nvPr/>
        </p:nvSpPr>
        <p:spPr>
          <a:xfrm>
            <a:off x="7459581" y="3926944"/>
            <a:ext cx="4266807" cy="138499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2400" u="none" cap="none" strike="noStrike">
                <a:solidFill>
                  <a:schemeClr val="dk1"/>
                </a:solidFill>
                <a:latin typeface="Arial"/>
                <a:ea typeface="Arial"/>
                <a:cs typeface="Arial"/>
                <a:sym typeface="Arial"/>
              </a:rPr>
              <a:t>CÁC KIỂU HỖN HỢP:</a:t>
            </a:r>
            <a:endParaRPr/>
          </a:p>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Một số trẻ em bị bại não sẽ có hai kiểu vận động, ví dụ: co cứng và loạn trương lực cơ.</a:t>
            </a:r>
            <a:endParaRPr/>
          </a:p>
        </p:txBody>
      </p:sp>
      <p:sp>
        <p:nvSpPr>
          <p:cNvPr id="154" name="Google Shape;154;p9"/>
          <p:cNvSpPr/>
          <p:nvPr/>
        </p:nvSpPr>
        <p:spPr>
          <a:xfrm>
            <a:off x="581574" y="3926944"/>
            <a:ext cx="3302270" cy="203128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400"/>
              <a:buFont typeface="Arial"/>
              <a:buNone/>
            </a:pPr>
            <a:r>
              <a:rPr b="1" i="0" lang="en-AU" sz="1800" u="none" cap="none" strike="noStrike">
                <a:solidFill>
                  <a:schemeClr val="dk1"/>
                </a:solidFill>
                <a:latin typeface="Arial"/>
                <a:ea typeface="Arial"/>
                <a:cs typeface="Arial"/>
                <a:sym typeface="Arial"/>
              </a:rPr>
              <a:t>MẤT ĐIỀU HÒA VẬN ĐỘNG:</a:t>
            </a:r>
            <a:r>
              <a:rPr b="0" i="0" lang="en-AU" sz="1800" u="none" cap="none" strike="noStrike">
                <a:solidFill>
                  <a:srgbClr val="3F3F3F"/>
                </a:solidFill>
                <a:latin typeface="Arial"/>
                <a:ea typeface="Arial"/>
                <a:cs typeface="Arial"/>
                <a:sym typeface="Arial"/>
              </a:rPr>
              <a:t> </a:t>
            </a:r>
            <a:r>
              <a:rPr b="0" i="0" lang="en-AU" sz="1800" u="none" cap="none" strike="noStrike">
                <a:solidFill>
                  <a:schemeClr val="dk1"/>
                </a:solidFill>
                <a:latin typeface="Arial"/>
                <a:ea typeface="Arial"/>
                <a:cs typeface="Arial"/>
                <a:sym typeface="Arial"/>
              </a:rPr>
              <a:t>5% </a:t>
            </a:r>
            <a:br>
              <a:rPr b="0" i="0" lang="en-AU" sz="1800" u="none" cap="none" strike="noStrike">
                <a:solidFill>
                  <a:schemeClr val="dk1"/>
                </a:solidFill>
                <a:latin typeface="Arial"/>
                <a:ea typeface="Arial"/>
                <a:cs typeface="Arial"/>
                <a:sym typeface="Arial"/>
              </a:rPr>
            </a:br>
            <a:r>
              <a:rPr b="0" i="0" lang="en-AU" sz="1800" u="none" cap="none" strike="noStrike">
                <a:solidFill>
                  <a:schemeClr val="dk1"/>
                </a:solidFill>
                <a:latin typeface="Arial"/>
                <a:ea typeface="Arial"/>
                <a:cs typeface="Arial"/>
                <a:sym typeface="Arial"/>
              </a:rPr>
              <a:t>Đặc trưng bởi các chuyển động run rẩy. Ảnh hưởng đến sự cân bằng và cảm giác định vị trong không gian. Phát sinh do tổn thương Tiểu Não.</a:t>
            </a:r>
            <a:endParaRPr/>
          </a:p>
        </p:txBody>
      </p:sp>
      <p:cxnSp>
        <p:nvCxnSpPr>
          <p:cNvPr id="155" name="Google Shape;155;p9"/>
          <p:cNvCxnSpPr/>
          <p:nvPr/>
        </p:nvCxnSpPr>
        <p:spPr>
          <a:xfrm flipH="1" rot="10800000">
            <a:off x="2646947" y="3790458"/>
            <a:ext cx="2259932" cy="381643"/>
          </a:xfrm>
          <a:prstGeom prst="straightConnector1">
            <a:avLst/>
          </a:prstGeom>
          <a:noFill/>
          <a:ln cap="flat" cmpd="sng" w="28575">
            <a:solidFill>
              <a:srgbClr val="595959"/>
            </a:solidFill>
            <a:prstDash val="dash"/>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Các bộ phận của cơ thể</a:t>
            </a:r>
            <a:endParaRPr/>
          </a:p>
        </p:txBody>
      </p:sp>
      <p:sp>
        <p:nvSpPr>
          <p:cNvPr id="162" name="Google Shape;162;p10"/>
          <p:cNvSpPr/>
          <p:nvPr/>
        </p:nvSpPr>
        <p:spPr>
          <a:xfrm>
            <a:off x="596225" y="1153500"/>
            <a:ext cx="6257100" cy="110795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0" i="0" lang="en-AU" sz="2200" u="none" cap="none" strike="noStrike">
                <a:solidFill>
                  <a:schemeClr val="dk1"/>
                </a:solidFill>
                <a:latin typeface="Arial"/>
                <a:ea typeface="Arial"/>
                <a:cs typeface="Arial"/>
                <a:sym typeface="Arial"/>
              </a:rPr>
              <a:t>Bại não có thể ảnh hưởng đến các bộ phận khác nhau của cơ thể. </a:t>
            </a:r>
            <a:br>
              <a:rPr b="0" i="0" lang="en-AU" sz="2200" u="none" cap="none" strike="noStrike">
                <a:solidFill>
                  <a:schemeClr val="dk1"/>
                </a:solidFill>
                <a:latin typeface="Arial"/>
                <a:ea typeface="Arial"/>
                <a:cs typeface="Arial"/>
                <a:sym typeface="Arial"/>
              </a:rPr>
            </a:br>
            <a:r>
              <a:rPr b="0" i="0" lang="en-AU" sz="2200" u="none" cap="none" strike="noStrike">
                <a:solidFill>
                  <a:schemeClr val="dk1"/>
                </a:solidFill>
                <a:latin typeface="Arial"/>
                <a:ea typeface="Arial"/>
                <a:cs typeface="Arial"/>
                <a:sym typeface="Arial"/>
              </a:rPr>
              <a:t>Ví dụ: với những người bị </a:t>
            </a:r>
            <a:r>
              <a:rPr b="1" i="0" lang="en-AU" sz="2200" u="none" cap="none" strike="noStrike">
                <a:solidFill>
                  <a:schemeClr val="dk1"/>
                </a:solidFill>
                <a:latin typeface="Arial"/>
                <a:ea typeface="Arial"/>
                <a:cs typeface="Arial"/>
                <a:sym typeface="Arial"/>
              </a:rPr>
              <a:t>co cứng</a:t>
            </a:r>
            <a:r>
              <a:rPr b="0" i="0" lang="en-AU" sz="2200" u="none" cap="none" strike="noStrike">
                <a:solidFill>
                  <a:schemeClr val="dk1"/>
                </a:solidFill>
                <a:latin typeface="Arial"/>
                <a:ea typeface="Arial"/>
                <a:cs typeface="Arial"/>
                <a:sym typeface="Arial"/>
              </a:rPr>
              <a:t>:</a:t>
            </a:r>
            <a:endParaRPr/>
          </a:p>
        </p:txBody>
      </p:sp>
      <p:pic>
        <p:nvPicPr>
          <p:cNvPr id="163" name="Google Shape;163;p10"/>
          <p:cNvPicPr preferRelativeResize="0"/>
          <p:nvPr/>
        </p:nvPicPr>
        <p:blipFill rotWithShape="1">
          <a:blip r:embed="rId3">
            <a:alphaModFix/>
          </a:blip>
          <a:srcRect b="0" l="0" r="0" t="0"/>
          <a:stretch/>
        </p:blipFill>
        <p:spPr>
          <a:xfrm>
            <a:off x="1370685" y="3776652"/>
            <a:ext cx="2217627" cy="2474350"/>
          </a:xfrm>
          <a:prstGeom prst="rect">
            <a:avLst/>
          </a:prstGeom>
          <a:noFill/>
          <a:ln>
            <a:noFill/>
          </a:ln>
        </p:spPr>
      </p:pic>
      <p:pic>
        <p:nvPicPr>
          <p:cNvPr id="164" name="Google Shape;164;p10"/>
          <p:cNvPicPr preferRelativeResize="0"/>
          <p:nvPr/>
        </p:nvPicPr>
        <p:blipFill rotWithShape="1">
          <a:blip r:embed="rId4">
            <a:alphaModFix/>
          </a:blip>
          <a:srcRect b="0" l="0" r="0" t="0"/>
          <a:stretch/>
        </p:blipFill>
        <p:spPr>
          <a:xfrm>
            <a:off x="5074246" y="3721102"/>
            <a:ext cx="2257607" cy="2585450"/>
          </a:xfrm>
          <a:prstGeom prst="rect">
            <a:avLst/>
          </a:prstGeom>
          <a:noFill/>
          <a:ln>
            <a:noFill/>
          </a:ln>
        </p:spPr>
      </p:pic>
      <p:sp>
        <p:nvSpPr>
          <p:cNvPr id="165" name="Google Shape;165;p10"/>
          <p:cNvSpPr txBox="1"/>
          <p:nvPr/>
        </p:nvSpPr>
        <p:spPr>
          <a:xfrm>
            <a:off x="662999" y="2160789"/>
            <a:ext cx="3438900"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Liệt Tứ Chi/Hai Bên</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Cả tay và chân đều bị ảnh hưởng. </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Các cơ của thân, mặt và miệng cũng thường bị ảnh hưởng.</a:t>
            </a:r>
            <a:endParaRPr/>
          </a:p>
        </p:txBody>
      </p:sp>
      <p:sp>
        <p:nvSpPr>
          <p:cNvPr id="166" name="Google Shape;166;p10"/>
          <p:cNvSpPr txBox="1"/>
          <p:nvPr/>
        </p:nvSpPr>
        <p:spPr>
          <a:xfrm>
            <a:off x="4483600" y="2172738"/>
            <a:ext cx="3438900" cy="1138733"/>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Liệt Hai Chi Dưới/Hai Bên</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Cả hai chân đều bị ảnh hưởng. Tay có thể bị ảnh hưởng ở mức độ nhẹ hơn.</a:t>
            </a:r>
            <a:endParaRPr/>
          </a:p>
        </p:txBody>
      </p:sp>
      <p:sp>
        <p:nvSpPr>
          <p:cNvPr id="167" name="Google Shape;167;p10"/>
          <p:cNvSpPr txBox="1"/>
          <p:nvPr/>
        </p:nvSpPr>
        <p:spPr>
          <a:xfrm>
            <a:off x="8151003" y="2160789"/>
            <a:ext cx="3438900" cy="892512"/>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2000"/>
              <a:buFont typeface="Arial"/>
              <a:buNone/>
            </a:pPr>
            <a:r>
              <a:rPr b="1" i="0" lang="en-AU" sz="2000" u="none" cap="none" strike="noStrike">
                <a:solidFill>
                  <a:schemeClr val="dk1"/>
                </a:solidFill>
                <a:latin typeface="Arial"/>
                <a:ea typeface="Arial"/>
                <a:cs typeface="Arial"/>
                <a:sym typeface="Arial"/>
              </a:rPr>
              <a:t>Liệt Nửa Người/Một Bên</a:t>
            </a:r>
            <a:endParaRPr/>
          </a:p>
          <a:p>
            <a:pPr indent="0" lvl="0" marL="0" marR="0" rtl="0" algn="ctr">
              <a:lnSpc>
                <a:spcPct val="100000"/>
              </a:lnSpc>
              <a:spcBef>
                <a:spcPts val="0"/>
              </a:spcBef>
              <a:spcAft>
                <a:spcPts val="0"/>
              </a:spcAft>
              <a:buClr>
                <a:srgbClr val="000000"/>
              </a:buClr>
              <a:buSzPts val="1600"/>
              <a:buFont typeface="Arial"/>
              <a:buNone/>
            </a:pPr>
            <a:r>
              <a:rPr b="0" i="0" lang="en-AU" sz="1600" u="none" cap="none" strike="noStrike">
                <a:solidFill>
                  <a:schemeClr val="dk1"/>
                </a:solidFill>
                <a:latin typeface="Arial"/>
                <a:ea typeface="Arial"/>
                <a:cs typeface="Arial"/>
                <a:sym typeface="Arial"/>
              </a:rPr>
              <a:t>Một bên của cơ thể (một tay và một chân) bị ảnh hưởng.</a:t>
            </a:r>
            <a:endParaRPr/>
          </a:p>
        </p:txBody>
      </p:sp>
      <p:pic>
        <p:nvPicPr>
          <p:cNvPr id="168" name="Google Shape;168;p10"/>
          <p:cNvPicPr preferRelativeResize="0"/>
          <p:nvPr/>
        </p:nvPicPr>
        <p:blipFill rotWithShape="1">
          <a:blip r:embed="rId5">
            <a:alphaModFix/>
          </a:blip>
          <a:srcRect b="0" l="0" r="0" t="0"/>
          <a:stretch/>
        </p:blipFill>
        <p:spPr>
          <a:xfrm>
            <a:off x="8979929" y="3842863"/>
            <a:ext cx="2005626" cy="2408139"/>
          </a:xfrm>
          <a:prstGeom prst="rect">
            <a:avLst/>
          </a:prstGeom>
          <a:noFill/>
          <a:ln>
            <a:noFill/>
          </a:ln>
        </p:spPr>
      </p:pic>
      <p:sp>
        <p:nvSpPr>
          <p:cNvPr id="169" name="Google Shape;169;p10"/>
          <p:cNvSpPr txBox="1"/>
          <p:nvPr/>
        </p:nvSpPr>
        <p:spPr>
          <a:xfrm>
            <a:off x="1536065" y="3597991"/>
            <a:ext cx="185142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ẢNH HƯỞNG TỚI CÁC CHI</a:t>
            </a:r>
            <a:endParaRPr/>
          </a:p>
        </p:txBody>
      </p:sp>
      <p:sp>
        <p:nvSpPr>
          <p:cNvPr id="170" name="Google Shape;170;p10"/>
          <p:cNvSpPr txBox="1"/>
          <p:nvPr/>
        </p:nvSpPr>
        <p:spPr>
          <a:xfrm>
            <a:off x="5277336" y="3548670"/>
            <a:ext cx="185142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ẢNH HƯỞNG TỚI CÁC CHI</a:t>
            </a:r>
            <a:endParaRPr/>
          </a:p>
        </p:txBody>
      </p:sp>
      <p:sp>
        <p:nvSpPr>
          <p:cNvPr id="171" name="Google Shape;171;p10"/>
          <p:cNvSpPr txBox="1"/>
          <p:nvPr/>
        </p:nvSpPr>
        <p:spPr>
          <a:xfrm>
            <a:off x="9134130" y="3558479"/>
            <a:ext cx="1851425" cy="246221"/>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AU" sz="1000" u="none" cap="none" strike="noStrike">
                <a:solidFill>
                  <a:srgbClr val="000000"/>
                </a:solidFill>
                <a:latin typeface="Arial"/>
                <a:ea typeface="Arial"/>
                <a:cs typeface="Arial"/>
                <a:sym typeface="Arial"/>
              </a:rPr>
              <a:t>ẢNH HƯỞNG TỚI CÁC CHI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1"/>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Kỹ năng vận động thô</a:t>
            </a:r>
            <a:endParaRPr/>
          </a:p>
        </p:txBody>
      </p:sp>
      <p:sp>
        <p:nvSpPr>
          <p:cNvPr id="178" name="Google Shape;178;p11"/>
          <p:cNvSpPr/>
          <p:nvPr/>
        </p:nvSpPr>
        <p:spPr>
          <a:xfrm>
            <a:off x="513350" y="1146600"/>
            <a:ext cx="8787000" cy="107717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Các kỹ năng vận động thô của trẻ em và thanh thiếu niên bị bại não có thể được phân loại thành 5 cấp độ khác nhau bằng cách sử dụng một công cụ được gọi là Hệ Thống Phân Loại Chức Năng Vận Động Thô (Gross Motor Function Classification System, GMFCS) đã được Mở Rộng và Điều Chỉnh, do CanChild ở Canada đưa ra.</a:t>
            </a:r>
            <a:endParaRPr/>
          </a:p>
        </p:txBody>
      </p:sp>
      <p:pic>
        <p:nvPicPr>
          <p:cNvPr id="179" name="Google Shape;179;p11"/>
          <p:cNvPicPr preferRelativeResize="0"/>
          <p:nvPr/>
        </p:nvPicPr>
        <p:blipFill rotWithShape="1">
          <a:blip r:embed="rId3">
            <a:alphaModFix/>
          </a:blip>
          <a:srcRect b="0" l="0" r="0" t="0"/>
          <a:stretch/>
        </p:blipFill>
        <p:spPr>
          <a:xfrm>
            <a:off x="1046481" y="2224451"/>
            <a:ext cx="2081528" cy="1826012"/>
          </a:xfrm>
          <a:prstGeom prst="rect">
            <a:avLst/>
          </a:prstGeom>
          <a:noFill/>
          <a:ln>
            <a:noFill/>
          </a:ln>
        </p:spPr>
      </p:pic>
      <p:pic>
        <p:nvPicPr>
          <p:cNvPr id="180" name="Google Shape;180;p11"/>
          <p:cNvPicPr preferRelativeResize="0"/>
          <p:nvPr/>
        </p:nvPicPr>
        <p:blipFill rotWithShape="1">
          <a:blip r:embed="rId4">
            <a:alphaModFix/>
          </a:blip>
          <a:srcRect b="0" l="0" r="0" t="0"/>
          <a:stretch/>
        </p:blipFill>
        <p:spPr>
          <a:xfrm>
            <a:off x="4227228" y="2250815"/>
            <a:ext cx="1950051" cy="1799648"/>
          </a:xfrm>
          <a:prstGeom prst="rect">
            <a:avLst/>
          </a:prstGeom>
          <a:noFill/>
          <a:ln>
            <a:noFill/>
          </a:ln>
        </p:spPr>
      </p:pic>
      <p:pic>
        <p:nvPicPr>
          <p:cNvPr id="181" name="Google Shape;181;p11"/>
          <p:cNvPicPr preferRelativeResize="0"/>
          <p:nvPr/>
        </p:nvPicPr>
        <p:blipFill rotWithShape="1">
          <a:blip r:embed="rId5">
            <a:alphaModFix/>
          </a:blip>
          <a:srcRect b="0" l="0" r="0" t="0"/>
          <a:stretch/>
        </p:blipFill>
        <p:spPr>
          <a:xfrm>
            <a:off x="7588320" y="2265553"/>
            <a:ext cx="2206705" cy="1784910"/>
          </a:xfrm>
          <a:prstGeom prst="rect">
            <a:avLst/>
          </a:prstGeom>
          <a:noFill/>
          <a:ln>
            <a:noFill/>
          </a:ln>
        </p:spPr>
      </p:pic>
      <p:pic>
        <p:nvPicPr>
          <p:cNvPr id="182" name="Google Shape;182;p11"/>
          <p:cNvPicPr preferRelativeResize="0"/>
          <p:nvPr/>
        </p:nvPicPr>
        <p:blipFill rotWithShape="1">
          <a:blip r:embed="rId6">
            <a:alphaModFix/>
          </a:blip>
          <a:srcRect b="0" l="0" r="0" t="0"/>
          <a:stretch/>
        </p:blipFill>
        <p:spPr>
          <a:xfrm>
            <a:off x="5809624" y="4230825"/>
            <a:ext cx="3935296" cy="1691058"/>
          </a:xfrm>
          <a:prstGeom prst="rect">
            <a:avLst/>
          </a:prstGeom>
          <a:noFill/>
          <a:ln>
            <a:noFill/>
          </a:ln>
        </p:spPr>
      </p:pic>
      <p:pic>
        <p:nvPicPr>
          <p:cNvPr id="183" name="Google Shape;183;p11"/>
          <p:cNvPicPr preferRelativeResize="0"/>
          <p:nvPr/>
        </p:nvPicPr>
        <p:blipFill rotWithShape="1">
          <a:blip r:embed="rId7">
            <a:alphaModFix/>
          </a:blip>
          <a:srcRect b="0" l="0" r="0" t="0"/>
          <a:stretch/>
        </p:blipFill>
        <p:spPr>
          <a:xfrm>
            <a:off x="1021080" y="4180857"/>
            <a:ext cx="3837846" cy="1790995"/>
          </a:xfrm>
          <a:prstGeom prst="rect">
            <a:avLst/>
          </a:prstGeom>
          <a:noFill/>
          <a:ln>
            <a:noFill/>
          </a:ln>
        </p:spPr>
      </p:pic>
      <p:sp>
        <p:nvSpPr>
          <p:cNvPr id="184" name="Google Shape;184;p11"/>
          <p:cNvSpPr txBox="1"/>
          <p:nvPr/>
        </p:nvSpPr>
        <p:spPr>
          <a:xfrm>
            <a:off x="1249680" y="3756379"/>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Cấp Độ I</a:t>
            </a:r>
            <a:endParaRPr/>
          </a:p>
        </p:txBody>
      </p:sp>
      <p:sp>
        <p:nvSpPr>
          <p:cNvPr id="185" name="Google Shape;185;p11"/>
          <p:cNvSpPr txBox="1"/>
          <p:nvPr/>
        </p:nvSpPr>
        <p:spPr>
          <a:xfrm>
            <a:off x="4414853" y="3756379"/>
            <a:ext cx="15747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Cấp Độ II</a:t>
            </a:r>
            <a:endParaRPr/>
          </a:p>
        </p:txBody>
      </p:sp>
      <p:sp>
        <p:nvSpPr>
          <p:cNvPr id="186" name="Google Shape;186;p11"/>
          <p:cNvSpPr txBox="1"/>
          <p:nvPr/>
        </p:nvSpPr>
        <p:spPr>
          <a:xfrm>
            <a:off x="7616046" y="3756379"/>
            <a:ext cx="1851900" cy="58473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Cấp Độ III</a:t>
            </a:r>
            <a:endParaRPr/>
          </a:p>
        </p:txBody>
      </p:sp>
      <p:sp>
        <p:nvSpPr>
          <p:cNvPr id="187" name="Google Shape;187;p11"/>
          <p:cNvSpPr txBox="1"/>
          <p:nvPr/>
        </p:nvSpPr>
        <p:spPr>
          <a:xfrm>
            <a:off x="1998127" y="5936458"/>
            <a:ext cx="1949999"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Cấp Độ IV</a:t>
            </a:r>
            <a:endParaRPr/>
          </a:p>
        </p:txBody>
      </p:sp>
      <p:sp>
        <p:nvSpPr>
          <p:cNvPr id="188" name="Google Shape;188;p11"/>
          <p:cNvSpPr txBox="1"/>
          <p:nvPr/>
        </p:nvSpPr>
        <p:spPr>
          <a:xfrm>
            <a:off x="6979060" y="5936458"/>
            <a:ext cx="1949999" cy="338514"/>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600" u="none" cap="none" strike="noStrike">
                <a:solidFill>
                  <a:schemeClr val="dk1"/>
                </a:solidFill>
                <a:latin typeface="Arial"/>
                <a:ea typeface="Arial"/>
                <a:cs typeface="Arial"/>
                <a:sym typeface="Arial"/>
              </a:rPr>
              <a:t>GMFCS Cấp Độ V</a:t>
            </a:r>
            <a:endParaRPr/>
          </a:p>
        </p:txBody>
      </p:sp>
      <p:sp>
        <p:nvSpPr>
          <p:cNvPr id="189" name="Google Shape;189;p11"/>
          <p:cNvSpPr/>
          <p:nvPr/>
        </p:nvSpPr>
        <p:spPr>
          <a:xfrm>
            <a:off x="10241826" y="5350200"/>
            <a:ext cx="1950000" cy="938678"/>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100"/>
              <a:buFont typeface="Arial"/>
              <a:buNone/>
            </a:pPr>
            <a:r>
              <a:rPr b="0" i="0" lang="en-AU" sz="1100" u="none" cap="none" strike="noStrike">
                <a:solidFill>
                  <a:schemeClr val="dk1"/>
                </a:solidFill>
                <a:latin typeface="Arial"/>
                <a:ea typeface="Arial"/>
                <a:cs typeface="Arial"/>
                <a:sym typeface="Arial"/>
              </a:rPr>
              <a:t>Minh Họa GMFCS 6-12: © Bill Reid, Kate Willoughby, Adrienne Harvey và Kerr Graham,  Bệnh Viện Nhi Hoàng Gia Melbourne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Khả năng vận động tay</a:t>
            </a:r>
            <a:endParaRPr/>
          </a:p>
        </p:txBody>
      </p:sp>
      <p:pic>
        <p:nvPicPr>
          <p:cNvPr id="196" name="Google Shape;196;p12"/>
          <p:cNvPicPr preferRelativeResize="0"/>
          <p:nvPr/>
        </p:nvPicPr>
        <p:blipFill rotWithShape="1">
          <a:blip r:embed="rId3">
            <a:alphaModFix/>
          </a:blip>
          <a:srcRect b="0" l="0" r="0" t="0"/>
          <a:stretch/>
        </p:blipFill>
        <p:spPr>
          <a:xfrm>
            <a:off x="9287698" y="2348297"/>
            <a:ext cx="2323990" cy="2233863"/>
          </a:xfrm>
          <a:prstGeom prst="rect">
            <a:avLst/>
          </a:prstGeom>
          <a:noFill/>
          <a:ln>
            <a:noFill/>
          </a:ln>
        </p:spPr>
      </p:pic>
      <p:pic>
        <p:nvPicPr>
          <p:cNvPr id="197" name="Google Shape;197;p12"/>
          <p:cNvPicPr preferRelativeResize="0"/>
          <p:nvPr/>
        </p:nvPicPr>
        <p:blipFill rotWithShape="1">
          <a:blip r:embed="rId4">
            <a:alphaModFix/>
          </a:blip>
          <a:srcRect b="0" l="0" r="0" t="0"/>
          <a:stretch/>
        </p:blipFill>
        <p:spPr>
          <a:xfrm>
            <a:off x="662166" y="2348297"/>
            <a:ext cx="2323990" cy="2233863"/>
          </a:xfrm>
          <a:prstGeom prst="rect">
            <a:avLst/>
          </a:prstGeom>
          <a:noFill/>
          <a:ln>
            <a:noFill/>
          </a:ln>
        </p:spPr>
      </p:pic>
      <p:pic>
        <p:nvPicPr>
          <p:cNvPr id="198" name="Google Shape;198;p12"/>
          <p:cNvPicPr preferRelativeResize="0"/>
          <p:nvPr/>
        </p:nvPicPr>
        <p:blipFill rotWithShape="1">
          <a:blip r:embed="rId5">
            <a:alphaModFix/>
          </a:blip>
          <a:srcRect b="0" l="0" r="0" t="0"/>
          <a:stretch/>
        </p:blipFill>
        <p:spPr>
          <a:xfrm>
            <a:off x="6388164" y="2348297"/>
            <a:ext cx="2330269" cy="2239899"/>
          </a:xfrm>
          <a:prstGeom prst="rect">
            <a:avLst/>
          </a:prstGeom>
          <a:noFill/>
          <a:ln>
            <a:noFill/>
          </a:ln>
        </p:spPr>
      </p:pic>
      <p:pic>
        <p:nvPicPr>
          <p:cNvPr id="199" name="Google Shape;199;p12"/>
          <p:cNvPicPr preferRelativeResize="0"/>
          <p:nvPr/>
        </p:nvPicPr>
        <p:blipFill rotWithShape="1">
          <a:blip r:embed="rId6">
            <a:alphaModFix/>
          </a:blip>
          <a:srcRect b="0" l="0" r="0" t="0"/>
          <a:stretch/>
        </p:blipFill>
        <p:spPr>
          <a:xfrm>
            <a:off x="3488218" y="2348297"/>
            <a:ext cx="2324532" cy="2234384"/>
          </a:xfrm>
          <a:prstGeom prst="rect">
            <a:avLst/>
          </a:prstGeom>
          <a:noFill/>
          <a:ln>
            <a:noFill/>
          </a:ln>
        </p:spPr>
      </p:pic>
      <p:sp>
        <p:nvSpPr>
          <p:cNvPr id="200" name="Google Shape;200;p12"/>
          <p:cNvSpPr/>
          <p:nvPr/>
        </p:nvSpPr>
        <p:spPr>
          <a:xfrm>
            <a:off x="513347" y="1298999"/>
            <a:ext cx="8935500"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Ít nhất 2/3 số trẻ bại não sẽ gặp khó khăn trong cử động, ảnh hưởng đến một hoặc cả hai tay. Hầu hết mọi hoạt động hàng ngày đều có thể bị ảnh hưởng.</a:t>
            </a:r>
            <a:endParaRPr/>
          </a:p>
        </p:txBody>
      </p:sp>
      <p:sp>
        <p:nvSpPr>
          <p:cNvPr id="201" name="Google Shape;201;p12"/>
          <p:cNvSpPr txBox="1"/>
          <p:nvPr/>
        </p:nvSpPr>
        <p:spPr>
          <a:xfrm>
            <a:off x="10335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Ăn</a:t>
            </a:r>
            <a:endParaRPr/>
          </a:p>
        </p:txBody>
      </p:sp>
      <p:sp>
        <p:nvSpPr>
          <p:cNvPr id="202" name="Google Shape;202;p12"/>
          <p:cNvSpPr txBox="1"/>
          <p:nvPr/>
        </p:nvSpPr>
        <p:spPr>
          <a:xfrm>
            <a:off x="3863084"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Mặc quần áo</a:t>
            </a:r>
            <a:endParaRPr/>
          </a:p>
        </p:txBody>
      </p:sp>
      <p:sp>
        <p:nvSpPr>
          <p:cNvPr id="203" name="Google Shape;203;p12"/>
          <p:cNvSpPr txBox="1"/>
          <p:nvPr/>
        </p:nvSpPr>
        <p:spPr>
          <a:xfrm>
            <a:off x="6760798"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Viết</a:t>
            </a:r>
            <a:endParaRPr/>
          </a:p>
        </p:txBody>
      </p:sp>
      <p:sp>
        <p:nvSpPr>
          <p:cNvPr id="204" name="Google Shape;204;p12"/>
          <p:cNvSpPr txBox="1"/>
          <p:nvPr/>
        </p:nvSpPr>
        <p:spPr>
          <a:xfrm>
            <a:off x="9668672" y="4582160"/>
            <a:ext cx="1574700" cy="369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1800"/>
              <a:buFont typeface="Arial"/>
              <a:buNone/>
            </a:pPr>
            <a:r>
              <a:rPr b="0" i="0" lang="en-AU" sz="1800" u="none" cap="none" strike="noStrike">
                <a:solidFill>
                  <a:schemeClr val="dk1"/>
                </a:solidFill>
                <a:latin typeface="Arial"/>
                <a:ea typeface="Arial"/>
                <a:cs typeface="Arial"/>
                <a:sym typeface="Arial"/>
              </a:rPr>
              <a:t>Bắt bóng</a:t>
            </a:r>
            <a:endParaRPr/>
          </a:p>
        </p:txBody>
      </p:sp>
      <p:sp>
        <p:nvSpPr>
          <p:cNvPr id="205" name="Google Shape;205;p12"/>
          <p:cNvSpPr/>
          <p:nvPr/>
        </p:nvSpPr>
        <p:spPr>
          <a:xfrm>
            <a:off x="589547" y="5108999"/>
            <a:ext cx="8437500" cy="1200288"/>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800" u="none" cap="none" strike="noStrike">
                <a:solidFill>
                  <a:schemeClr val="dk1"/>
                </a:solidFill>
                <a:latin typeface="Arial"/>
                <a:ea typeface="Arial"/>
                <a:cs typeface="Arial"/>
                <a:sym typeface="Arial"/>
              </a:rPr>
              <a:t>Khả năng cầm nắm đồ vật trong các hoạt động hàng ngày của trẻ từ 4-18 tuổi bị bại não có thể được phân loại thành 5 cấp độ theo Hệ Thống Phân Loại Khả Năng Vận Động Tay (Manual Ability Classification System, MACS). Xem thêm chi tiết tại www.macs.nu/index.php</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Những suy yếu liên quan</a:t>
            </a:r>
            <a:endParaRPr/>
          </a:p>
        </p:txBody>
      </p:sp>
      <p:sp>
        <p:nvSpPr>
          <p:cNvPr id="212" name="Google Shape;212;p13"/>
          <p:cNvSpPr/>
          <p:nvPr/>
        </p:nvSpPr>
        <p:spPr>
          <a:xfrm>
            <a:off x="513347" y="1123616"/>
            <a:ext cx="8935453" cy="707846"/>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2000" u="none" cap="none" strike="noStrike">
                <a:solidFill>
                  <a:schemeClr val="dk1"/>
                </a:solidFill>
                <a:latin typeface="Arial"/>
                <a:ea typeface="Arial"/>
                <a:cs typeface="Arial"/>
                <a:sym typeface="Arial"/>
              </a:rPr>
              <a:t>Trẻ em bị bại não cũng có thể bị một loạt các kiểu suy yếu về thể chất và nhận thức</a:t>
            </a:r>
            <a:endParaRPr/>
          </a:p>
        </p:txBody>
      </p:sp>
      <p:graphicFrame>
        <p:nvGraphicFramePr>
          <p:cNvPr id="213" name="Google Shape;213;p13"/>
          <p:cNvGraphicFramePr/>
          <p:nvPr/>
        </p:nvGraphicFramePr>
        <p:xfrm>
          <a:off x="449343" y="1868038"/>
          <a:ext cx="3000000" cy="3000000"/>
        </p:xfrm>
        <a:graphic>
          <a:graphicData uri="http://schemas.openxmlformats.org/drawingml/2006/table">
            <a:tbl>
              <a:tblPr bandRow="1" firstRow="1">
                <a:noFill/>
                <a:tableStyleId>{1B8534D9-A7F3-4CFA-890A-83B0AF62E533}</a:tableStyleId>
              </a:tblPr>
              <a:tblGrid>
                <a:gridCol w="2188150"/>
                <a:gridCol w="2188150"/>
                <a:gridCol w="2188150"/>
                <a:gridCol w="2188150"/>
                <a:gridCol w="2464875"/>
              </a:tblGrid>
              <a:tr h="1147525">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a:t>
                      </a:r>
                      <a:r>
                        <a:rPr lang="en-AU" sz="2400">
                          <a:latin typeface="Arial"/>
                          <a:ea typeface="Arial"/>
                          <a:cs typeface="Arial"/>
                          <a:sym typeface="Arial"/>
                        </a:rPr>
                        <a:t>3</a:t>
                      </a:r>
                      <a:r>
                        <a:rPr lang="en-AU" sz="2400" u="none" cap="none" strike="noStrike">
                          <a:latin typeface="Arial"/>
                          <a:ea typeface="Arial"/>
                          <a:cs typeface="Arial"/>
                          <a:sym typeface="Arial"/>
                        </a:rPr>
                        <a:t> </a:t>
                      </a:r>
                      <a:br>
                        <a:rPr lang="en-AU" sz="1800" u="none" cap="none" strike="noStrike"/>
                      </a:br>
                      <a:r>
                        <a:rPr lang="en-AU" sz="1600" u="none" cap="none" strike="noStrike"/>
                        <a:t>không thể đi lại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1/4 </a:t>
                      </a:r>
                      <a:br>
                        <a:rPr b="1" lang="en-AU" sz="2400" u="none" cap="none" strike="noStrike">
                          <a:latin typeface="Arial"/>
                          <a:ea typeface="Arial"/>
                          <a:cs typeface="Arial"/>
                          <a:sym typeface="Arial"/>
                        </a:rPr>
                      </a:br>
                      <a:r>
                        <a:rPr lang="en-AU" sz="1600" u="none" cap="none" strike="noStrike"/>
                        <a:t>không thể nói chuyện</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3/4 </a:t>
                      </a:r>
                      <a:br>
                        <a:rPr b="1" lang="en-AU" sz="2400" u="none" cap="none" strike="noStrike">
                          <a:latin typeface="Arial"/>
                          <a:ea typeface="Arial"/>
                          <a:cs typeface="Arial"/>
                          <a:sym typeface="Arial"/>
                        </a:rPr>
                      </a:br>
                      <a:r>
                        <a:rPr lang="en-AU" sz="1600" u="none" cap="none" strike="noStrike"/>
                        <a:t>bị đau đớn</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1/4 </a:t>
                      </a:r>
                      <a:br>
                        <a:rPr b="1" lang="en-AU" sz="2400" u="none" cap="none" strike="noStrike">
                          <a:latin typeface="Arial"/>
                          <a:ea typeface="Arial"/>
                          <a:cs typeface="Arial"/>
                          <a:sym typeface="Arial"/>
                        </a:rPr>
                      </a:br>
                      <a:r>
                        <a:rPr lang="en-AU" sz="1600" u="none" cap="none" strike="noStrike"/>
                        <a:t>bị động kinh</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1/4 </a:t>
                      </a:r>
                      <a:br>
                        <a:rPr b="1" lang="en-AU" sz="2400" u="none" cap="none" strike="noStrike">
                          <a:latin typeface="Arial"/>
                          <a:ea typeface="Arial"/>
                          <a:cs typeface="Arial"/>
                          <a:sym typeface="Arial"/>
                        </a:rPr>
                      </a:br>
                      <a:r>
                        <a:rPr lang="en-AU" sz="1600" u="none" cap="none" strike="noStrike"/>
                        <a:t>gặp vấn đề về hành vi</a:t>
                      </a:r>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r h="180000">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200"/>
                        <a:buFont typeface="Arial"/>
                        <a:buNone/>
                      </a:pPr>
                      <a:r>
                        <a:t/>
                      </a:r>
                      <a:endParaRPr sz="2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r h="1148400">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370850">
                <a:tc>
                  <a:txBody>
                    <a:bodyPr/>
                    <a:lstStyle/>
                    <a:p>
                      <a:pPr indent="0" lvl="0" marL="0" marR="0" rtl="0" algn="ctr">
                        <a:lnSpc>
                          <a:spcPct val="100000"/>
                        </a:lnSpc>
                        <a:spcBef>
                          <a:spcPts val="0"/>
                        </a:spcBef>
                        <a:spcAft>
                          <a:spcPts val="0"/>
                        </a:spcAft>
                        <a:buClr>
                          <a:srgbClr val="000000"/>
                        </a:buClr>
                        <a:buSzPts val="2400"/>
                        <a:buFont typeface="Arial"/>
                        <a:buNone/>
                      </a:pPr>
                      <a:r>
                        <a:rPr lang="en-AU" sz="2400" u="none" cap="none" strike="noStrike">
                          <a:latin typeface="Arial"/>
                          <a:ea typeface="Arial"/>
                          <a:cs typeface="Arial"/>
                          <a:sym typeface="Arial"/>
                        </a:rPr>
                        <a:t>1/2 </a:t>
                      </a:r>
                      <a:br>
                        <a:rPr lang="en-AU" sz="1800" u="none" cap="none" strike="noStrike"/>
                      </a:br>
                      <a:r>
                        <a:rPr lang="en-AU" sz="1600" u="none" cap="none" strike="noStrike"/>
                        <a:t>bị khuyết tật trí tuệ</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lang="en-AU" sz="2400" u="none" cap="none" strike="noStrike">
                          <a:latin typeface="Arial"/>
                          <a:ea typeface="Arial"/>
                          <a:cs typeface="Arial"/>
                          <a:sym typeface="Arial"/>
                        </a:rPr>
                        <a:t>1/10 </a:t>
                      </a:r>
                      <a:br>
                        <a:rPr lang="en-AU" sz="1800" u="none" cap="none" strike="noStrike"/>
                      </a:br>
                      <a:r>
                        <a:rPr lang="en-AU" sz="1600" u="none" cap="none" strike="noStrike"/>
                        <a:t>bị suy giảm thị lực nghiêm trọng</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1/4 </a:t>
                      </a:r>
                      <a:br>
                        <a:rPr b="1" lang="en-AU" sz="2400" u="none" cap="none" strike="noStrike">
                          <a:latin typeface="Arial"/>
                          <a:ea typeface="Arial"/>
                          <a:cs typeface="Arial"/>
                          <a:sym typeface="Arial"/>
                        </a:rPr>
                      </a:br>
                      <a:r>
                        <a:rPr lang="en-AU" sz="1600" u="none" cap="none" strike="noStrike"/>
                        <a:t>có vấn đề về kiểm soát bàng quang</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1/5 </a:t>
                      </a:r>
                      <a:br>
                        <a:rPr b="1" lang="en-AU" sz="2400" u="none" cap="none" strike="noStrike">
                          <a:latin typeface="Arial"/>
                          <a:ea typeface="Arial"/>
                          <a:cs typeface="Arial"/>
                          <a:sym typeface="Arial"/>
                        </a:rPr>
                      </a:br>
                      <a:r>
                        <a:rPr lang="en-AU" sz="1600" u="none" cap="none" strike="noStrike"/>
                        <a:t>bị rối loạn giấc ngủ</a:t>
                      </a:r>
                      <a:endParaRPr/>
                    </a:p>
                  </a:txBody>
                  <a:tcPr marT="45725" marB="45725" marR="91450" marL="91450">
                    <a:lnL cap="flat" cmpd="sng" w="12700">
                      <a:solidFill>
                        <a:srgbClr val="4FC7E8"/>
                      </a:solidFill>
                      <a:prstDash val="dash"/>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77A540"/>
                        </a:buClr>
                        <a:buSzPts val="2400"/>
                        <a:buFont typeface="Arial"/>
                        <a:buNone/>
                      </a:pPr>
                      <a:r>
                        <a:rPr b="1" lang="en-AU" sz="2400" u="none" cap="none" strike="noStrike">
                          <a:latin typeface="Arial"/>
                          <a:ea typeface="Arial"/>
                          <a:cs typeface="Arial"/>
                          <a:sym typeface="Arial"/>
                        </a:rPr>
                        <a:t>1/5 </a:t>
                      </a:r>
                      <a:br>
                        <a:rPr b="1" lang="en-AU" sz="2400" u="none" cap="none" strike="noStrike">
                          <a:latin typeface="Arial"/>
                          <a:ea typeface="Arial"/>
                          <a:cs typeface="Arial"/>
                          <a:sym typeface="Arial"/>
                        </a:rPr>
                      </a:br>
                      <a:r>
                        <a:rPr lang="en-AU" sz="1600" u="none" cap="none" strike="noStrike"/>
                        <a:t>có vấn đề về kiểm soát nước bọt</a:t>
                      </a:r>
                      <a:endParaRPr/>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9525">
                      <a:solidFill>
                        <a:srgbClr val="000000">
                          <a:alpha val="0"/>
                        </a:srgbClr>
                      </a:solidFill>
                      <a:prstDash val="solid"/>
                      <a:round/>
                      <a:headEnd len="sm" w="sm" type="none"/>
                      <a:tailEnd len="sm" w="sm" type="none"/>
                    </a:lnT>
                    <a:lnB cap="flat" cmpd="sng" w="9525">
                      <a:solidFill>
                        <a:srgbClr val="000000">
                          <a:alpha val="0"/>
                        </a:srgbClr>
                      </a:solidFill>
                      <a:prstDash val="solid"/>
                      <a:round/>
                      <a:headEnd len="sm" w="sm" type="none"/>
                      <a:tailEnd len="sm" w="sm" type="none"/>
                    </a:lnB>
                  </a:tcPr>
                </a:tc>
              </a:tr>
            </a:tbl>
          </a:graphicData>
        </a:graphic>
      </p:graphicFrame>
      <p:pic>
        <p:nvPicPr>
          <p:cNvPr id="214" name="Google Shape;214;p13"/>
          <p:cNvPicPr preferRelativeResize="0"/>
          <p:nvPr/>
        </p:nvPicPr>
        <p:blipFill rotWithShape="1">
          <a:blip r:embed="rId3">
            <a:alphaModFix/>
          </a:blip>
          <a:srcRect b="0" l="0" r="0" t="0"/>
          <a:stretch/>
        </p:blipFill>
        <p:spPr>
          <a:xfrm>
            <a:off x="982744" y="1889458"/>
            <a:ext cx="1179094" cy="1088153"/>
          </a:xfrm>
          <a:prstGeom prst="rect">
            <a:avLst/>
          </a:prstGeom>
          <a:noFill/>
          <a:ln>
            <a:noFill/>
          </a:ln>
        </p:spPr>
      </p:pic>
      <p:pic>
        <p:nvPicPr>
          <p:cNvPr id="215" name="Google Shape;215;p13"/>
          <p:cNvPicPr preferRelativeResize="0"/>
          <p:nvPr/>
        </p:nvPicPr>
        <p:blipFill rotWithShape="1">
          <a:blip r:embed="rId4">
            <a:alphaModFix/>
          </a:blip>
          <a:srcRect b="0" l="0" r="0" t="0"/>
          <a:stretch/>
        </p:blipFill>
        <p:spPr>
          <a:xfrm>
            <a:off x="3148908" y="1889458"/>
            <a:ext cx="1212046" cy="1118564"/>
          </a:xfrm>
          <a:prstGeom prst="rect">
            <a:avLst/>
          </a:prstGeom>
          <a:noFill/>
          <a:ln>
            <a:noFill/>
          </a:ln>
        </p:spPr>
      </p:pic>
      <p:pic>
        <p:nvPicPr>
          <p:cNvPr id="216" name="Google Shape;216;p13"/>
          <p:cNvPicPr preferRelativeResize="0"/>
          <p:nvPr/>
        </p:nvPicPr>
        <p:blipFill rotWithShape="1">
          <a:blip r:embed="rId5">
            <a:alphaModFix/>
          </a:blip>
          <a:srcRect b="0" l="0" r="0" t="0"/>
          <a:stretch/>
        </p:blipFill>
        <p:spPr>
          <a:xfrm>
            <a:off x="5346676" y="1904706"/>
            <a:ext cx="1195524" cy="1103316"/>
          </a:xfrm>
          <a:prstGeom prst="rect">
            <a:avLst/>
          </a:prstGeom>
          <a:noFill/>
          <a:ln>
            <a:noFill/>
          </a:ln>
        </p:spPr>
      </p:pic>
      <p:pic>
        <p:nvPicPr>
          <p:cNvPr id="217" name="Google Shape;217;p13"/>
          <p:cNvPicPr preferRelativeResize="0"/>
          <p:nvPr/>
        </p:nvPicPr>
        <p:blipFill rotWithShape="1">
          <a:blip r:embed="rId6">
            <a:alphaModFix/>
          </a:blip>
          <a:srcRect b="0" l="0" r="0" t="0"/>
          <a:stretch/>
        </p:blipFill>
        <p:spPr>
          <a:xfrm>
            <a:off x="7479794" y="1889457"/>
            <a:ext cx="1179094" cy="1088153"/>
          </a:xfrm>
          <a:prstGeom prst="rect">
            <a:avLst/>
          </a:prstGeom>
          <a:noFill/>
          <a:ln>
            <a:noFill/>
          </a:ln>
        </p:spPr>
      </p:pic>
      <p:pic>
        <p:nvPicPr>
          <p:cNvPr id="218" name="Google Shape;218;p13"/>
          <p:cNvPicPr preferRelativeResize="0"/>
          <p:nvPr/>
        </p:nvPicPr>
        <p:blipFill rotWithShape="1">
          <a:blip r:embed="rId7">
            <a:alphaModFix/>
          </a:blip>
          <a:srcRect b="0" l="0" r="0" t="0"/>
          <a:stretch/>
        </p:blipFill>
        <p:spPr>
          <a:xfrm>
            <a:off x="949717" y="3928958"/>
            <a:ext cx="1179075" cy="1088136"/>
          </a:xfrm>
          <a:prstGeom prst="rect">
            <a:avLst/>
          </a:prstGeom>
          <a:noFill/>
          <a:ln>
            <a:noFill/>
          </a:ln>
        </p:spPr>
      </p:pic>
      <p:pic>
        <p:nvPicPr>
          <p:cNvPr id="219" name="Google Shape;219;p13"/>
          <p:cNvPicPr preferRelativeResize="0"/>
          <p:nvPr/>
        </p:nvPicPr>
        <p:blipFill rotWithShape="1">
          <a:blip r:embed="rId8">
            <a:alphaModFix/>
          </a:blip>
          <a:srcRect b="0" l="0" r="0" t="0"/>
          <a:stretch/>
        </p:blipFill>
        <p:spPr>
          <a:xfrm>
            <a:off x="3148908" y="3939668"/>
            <a:ext cx="1146048" cy="1057656"/>
          </a:xfrm>
          <a:prstGeom prst="rect">
            <a:avLst/>
          </a:prstGeom>
          <a:noFill/>
          <a:ln>
            <a:noFill/>
          </a:ln>
        </p:spPr>
      </p:pic>
      <p:pic>
        <p:nvPicPr>
          <p:cNvPr id="220" name="Google Shape;220;p13"/>
          <p:cNvPicPr preferRelativeResize="0"/>
          <p:nvPr/>
        </p:nvPicPr>
        <p:blipFill rotWithShape="1">
          <a:blip r:embed="rId9">
            <a:alphaModFix/>
          </a:blip>
          <a:srcRect b="0" l="0" r="0" t="0"/>
          <a:stretch/>
        </p:blipFill>
        <p:spPr>
          <a:xfrm>
            <a:off x="5315072" y="3939668"/>
            <a:ext cx="1167470" cy="1077426"/>
          </a:xfrm>
          <a:prstGeom prst="rect">
            <a:avLst/>
          </a:prstGeom>
          <a:noFill/>
          <a:ln>
            <a:noFill/>
          </a:ln>
        </p:spPr>
      </p:pic>
      <p:pic>
        <p:nvPicPr>
          <p:cNvPr id="221" name="Google Shape;221;p13"/>
          <p:cNvPicPr preferRelativeResize="0"/>
          <p:nvPr/>
        </p:nvPicPr>
        <p:blipFill rotWithShape="1">
          <a:blip r:embed="rId10">
            <a:alphaModFix/>
          </a:blip>
          <a:srcRect b="0" l="0" r="0" t="0"/>
          <a:stretch/>
        </p:blipFill>
        <p:spPr>
          <a:xfrm>
            <a:off x="7552899" y="3959438"/>
            <a:ext cx="1146048" cy="1057656"/>
          </a:xfrm>
          <a:prstGeom prst="rect">
            <a:avLst/>
          </a:prstGeom>
          <a:noFill/>
          <a:ln>
            <a:noFill/>
          </a:ln>
        </p:spPr>
      </p:pic>
      <p:pic>
        <p:nvPicPr>
          <p:cNvPr id="222" name="Google Shape;222;p13"/>
          <p:cNvPicPr preferRelativeResize="0"/>
          <p:nvPr/>
        </p:nvPicPr>
        <p:blipFill rotWithShape="1">
          <a:blip r:embed="rId11">
            <a:alphaModFix/>
          </a:blip>
          <a:srcRect b="0" l="0" r="0" t="0"/>
          <a:stretch/>
        </p:blipFill>
        <p:spPr>
          <a:xfrm>
            <a:off x="9840450" y="1875810"/>
            <a:ext cx="1208666" cy="1115445"/>
          </a:xfrm>
          <a:prstGeom prst="rect">
            <a:avLst/>
          </a:prstGeom>
          <a:noFill/>
          <a:ln>
            <a:noFill/>
          </a:ln>
        </p:spPr>
      </p:pic>
      <p:pic>
        <p:nvPicPr>
          <p:cNvPr id="223" name="Google Shape;223;p13"/>
          <p:cNvPicPr preferRelativeResize="0"/>
          <p:nvPr/>
        </p:nvPicPr>
        <p:blipFill rotWithShape="1">
          <a:blip r:embed="rId12">
            <a:alphaModFix/>
          </a:blip>
          <a:srcRect b="0" l="0" r="0" t="0"/>
          <a:stretch/>
        </p:blipFill>
        <p:spPr>
          <a:xfrm>
            <a:off x="9870041" y="3928958"/>
            <a:ext cx="1179075" cy="108813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1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sz="3600"/>
              <a:t>Tập trung cho sự phát triển của trẻ</a:t>
            </a:r>
            <a:endParaRPr sz="3600"/>
          </a:p>
        </p:txBody>
      </p:sp>
      <p:sp>
        <p:nvSpPr>
          <p:cNvPr id="230" name="Google Shape;230;p14"/>
          <p:cNvSpPr/>
          <p:nvPr/>
        </p:nvSpPr>
        <p:spPr>
          <a:xfrm>
            <a:off x="513347" y="1123616"/>
            <a:ext cx="6883133" cy="64629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b="0" i="0" lang="en-AU" sz="1800" u="none" cap="none" strike="noStrike">
                <a:solidFill>
                  <a:schemeClr val="dk1"/>
                </a:solidFill>
                <a:latin typeface="Arial"/>
                <a:ea typeface="Arial"/>
                <a:cs typeface="Arial"/>
                <a:sym typeface="Arial"/>
              </a:rPr>
              <a:t>'F-words' tập trung vào sáu lĩnh vực chính trong sự phát triển của trẻ, là những lĩnh vực rất quan trọng với tất cả trẻ em bị bại não. </a:t>
            </a:r>
            <a:endParaRPr/>
          </a:p>
        </p:txBody>
      </p:sp>
      <p:sp>
        <p:nvSpPr>
          <p:cNvPr id="231" name="Google Shape;231;p14"/>
          <p:cNvSpPr/>
          <p:nvPr/>
        </p:nvSpPr>
        <p:spPr>
          <a:xfrm>
            <a:off x="5933281" y="6021755"/>
            <a:ext cx="6167119" cy="276999"/>
          </a:xfrm>
          <a:prstGeom prst="rect">
            <a:avLst/>
          </a:prstGeom>
          <a:noFill/>
          <a:ln>
            <a:noFill/>
          </a:ln>
        </p:spPr>
        <p:txBody>
          <a:bodyPr anchorCtr="0" anchor="t" bIns="45700" lIns="91425" spcFirstLastPara="1" rIns="91425" wrap="square" tIns="45700">
            <a:spAutoFit/>
          </a:bodyPr>
          <a:lstStyle/>
          <a:p>
            <a:pPr indent="0" lvl="0" marL="0" marR="0" rtl="0" algn="r">
              <a:lnSpc>
                <a:spcPct val="100000"/>
              </a:lnSpc>
              <a:spcBef>
                <a:spcPts val="0"/>
              </a:spcBef>
              <a:spcAft>
                <a:spcPts val="0"/>
              </a:spcAft>
              <a:buClr>
                <a:srgbClr val="000000"/>
              </a:buClr>
              <a:buSzPts val="1200"/>
              <a:buFont typeface="Arial"/>
              <a:buNone/>
            </a:pPr>
            <a:r>
              <a:rPr b="0" i="0" lang="en-AU" sz="1200" u="none" cap="none" strike="noStrike">
                <a:solidFill>
                  <a:schemeClr val="dk1"/>
                </a:solidFill>
                <a:latin typeface="Arial"/>
                <a:ea typeface="Arial"/>
                <a:cs typeface="Arial"/>
                <a:sym typeface="Arial"/>
              </a:rPr>
              <a:t>Xem thêm chi tiết tại https://www.canchild.ca/en/research-in-practice/f-words-in-childhood-disability</a:t>
            </a:r>
            <a:endParaRPr/>
          </a:p>
        </p:txBody>
      </p:sp>
      <p:pic>
        <p:nvPicPr>
          <p:cNvPr id="232" name="Google Shape;232;p14"/>
          <p:cNvPicPr preferRelativeResize="0"/>
          <p:nvPr/>
        </p:nvPicPr>
        <p:blipFill rotWithShape="1">
          <a:blip r:embed="rId3">
            <a:alphaModFix/>
          </a:blip>
          <a:srcRect b="0" l="0" r="0" t="0"/>
          <a:stretch/>
        </p:blipFill>
        <p:spPr>
          <a:xfrm>
            <a:off x="4245830" y="1996232"/>
            <a:ext cx="3635586" cy="1788155"/>
          </a:xfrm>
          <a:prstGeom prst="rect">
            <a:avLst/>
          </a:prstGeom>
          <a:noFill/>
          <a:ln>
            <a:noFill/>
          </a:ln>
        </p:spPr>
      </p:pic>
      <p:pic>
        <p:nvPicPr>
          <p:cNvPr id="233" name="Google Shape;233;p14"/>
          <p:cNvPicPr preferRelativeResize="0"/>
          <p:nvPr/>
        </p:nvPicPr>
        <p:blipFill rotWithShape="1">
          <a:blip r:embed="rId4">
            <a:alphaModFix/>
          </a:blip>
          <a:srcRect b="0" l="0" r="0" t="0"/>
          <a:stretch/>
        </p:blipFill>
        <p:spPr>
          <a:xfrm>
            <a:off x="1431359" y="1996233"/>
            <a:ext cx="2476669" cy="1788155"/>
          </a:xfrm>
          <a:prstGeom prst="rect">
            <a:avLst/>
          </a:prstGeom>
          <a:noFill/>
          <a:ln>
            <a:noFill/>
          </a:ln>
        </p:spPr>
      </p:pic>
      <p:pic>
        <p:nvPicPr>
          <p:cNvPr id="234" name="Google Shape;234;p14"/>
          <p:cNvPicPr preferRelativeResize="0"/>
          <p:nvPr/>
        </p:nvPicPr>
        <p:blipFill rotWithShape="1">
          <a:blip r:embed="rId5">
            <a:alphaModFix/>
          </a:blip>
          <a:srcRect b="0" l="0" r="0" t="0"/>
          <a:stretch/>
        </p:blipFill>
        <p:spPr>
          <a:xfrm>
            <a:off x="4860904" y="4006831"/>
            <a:ext cx="2926397" cy="1792480"/>
          </a:xfrm>
          <a:prstGeom prst="rect">
            <a:avLst/>
          </a:prstGeom>
          <a:noFill/>
          <a:ln>
            <a:noFill/>
          </a:ln>
        </p:spPr>
      </p:pic>
      <p:pic>
        <p:nvPicPr>
          <p:cNvPr id="235" name="Google Shape;235;p14"/>
          <p:cNvPicPr preferRelativeResize="0"/>
          <p:nvPr/>
        </p:nvPicPr>
        <p:blipFill rotWithShape="1">
          <a:blip r:embed="rId6">
            <a:alphaModFix/>
          </a:blip>
          <a:srcRect b="0" l="0" r="0" t="0"/>
          <a:stretch/>
        </p:blipFill>
        <p:spPr>
          <a:xfrm>
            <a:off x="343964" y="3990769"/>
            <a:ext cx="4202656" cy="1808541"/>
          </a:xfrm>
          <a:prstGeom prst="rect">
            <a:avLst/>
          </a:prstGeom>
          <a:noFill/>
          <a:ln>
            <a:noFill/>
          </a:ln>
        </p:spPr>
      </p:pic>
      <p:pic>
        <p:nvPicPr>
          <p:cNvPr id="236" name="Google Shape;236;p14"/>
          <p:cNvPicPr preferRelativeResize="0"/>
          <p:nvPr/>
        </p:nvPicPr>
        <p:blipFill rotWithShape="1">
          <a:blip r:embed="rId7">
            <a:alphaModFix/>
          </a:blip>
          <a:srcRect b="0" l="0" r="0" t="0"/>
          <a:stretch/>
        </p:blipFill>
        <p:spPr>
          <a:xfrm>
            <a:off x="8219218" y="1985530"/>
            <a:ext cx="2421539" cy="1798857"/>
          </a:xfrm>
          <a:prstGeom prst="rect">
            <a:avLst/>
          </a:prstGeom>
          <a:noFill/>
          <a:ln>
            <a:noFill/>
          </a:ln>
        </p:spPr>
      </p:pic>
      <p:pic>
        <p:nvPicPr>
          <p:cNvPr id="237" name="Google Shape;237;p14"/>
          <p:cNvPicPr preferRelativeResize="0"/>
          <p:nvPr/>
        </p:nvPicPr>
        <p:blipFill rotWithShape="1">
          <a:blip r:embed="rId8">
            <a:alphaModFix/>
          </a:blip>
          <a:srcRect b="0" l="0" r="0" t="0"/>
          <a:stretch/>
        </p:blipFill>
        <p:spPr>
          <a:xfrm>
            <a:off x="8122508" y="4006831"/>
            <a:ext cx="3710243" cy="181256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1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Cân nhắc về điều trị</a:t>
            </a:r>
            <a:endParaRPr/>
          </a:p>
        </p:txBody>
      </p:sp>
      <p:graphicFrame>
        <p:nvGraphicFramePr>
          <p:cNvPr id="244" name="Google Shape;244;p15"/>
          <p:cNvGraphicFramePr/>
          <p:nvPr/>
        </p:nvGraphicFramePr>
        <p:xfrm>
          <a:off x="702817" y="1702150"/>
          <a:ext cx="3000000" cy="3000000"/>
        </p:xfrm>
        <a:graphic>
          <a:graphicData uri="http://schemas.openxmlformats.org/drawingml/2006/table">
            <a:tbl>
              <a:tblPr bandRow="1" firstRow="1">
                <a:noFill/>
                <a:tableStyleId>{1B8534D9-A7F3-4CFA-890A-83B0AF62E533}</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ĐAU ĐỚN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3/4</a:t>
                      </a:r>
                      <a:r>
                        <a:rPr lang="en-AU" sz="1800" u="none" cap="none" strike="noStrike"/>
                        <a:t>: Điều trị để ngăn ngừa rối loạn giấc ngủ &amp; hành vi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5" name="Google Shape;245;p15"/>
          <p:cNvPicPr preferRelativeResize="0"/>
          <p:nvPr/>
        </p:nvPicPr>
        <p:blipFill rotWithShape="1">
          <a:blip r:embed="rId3">
            <a:alphaModFix/>
          </a:blip>
          <a:srcRect b="0" l="0" r="0" t="0"/>
          <a:stretch/>
        </p:blipFill>
        <p:spPr>
          <a:xfrm>
            <a:off x="712244" y="1727830"/>
            <a:ext cx="1146048" cy="1057656"/>
          </a:xfrm>
          <a:prstGeom prst="rect">
            <a:avLst/>
          </a:prstGeom>
          <a:noFill/>
          <a:ln>
            <a:noFill/>
          </a:ln>
        </p:spPr>
      </p:pic>
      <p:graphicFrame>
        <p:nvGraphicFramePr>
          <p:cNvPr id="246" name="Google Shape;246;p15"/>
          <p:cNvGraphicFramePr/>
          <p:nvPr/>
        </p:nvGraphicFramePr>
        <p:xfrm>
          <a:off x="693390" y="3138962"/>
          <a:ext cx="3000000" cy="3000000"/>
        </p:xfrm>
        <a:graphic>
          <a:graphicData uri="http://schemas.openxmlformats.org/drawingml/2006/table">
            <a:tbl>
              <a:tblPr bandRow="1" firstRow="1">
                <a:noFill/>
                <a:tableStyleId>{1B8534D9-A7F3-4CFA-890A-83B0AF62E533}</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KHUYẾT TẬT TRÍ TUỆ</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1/2</a:t>
                      </a:r>
                      <a:r>
                        <a:rPr b="0" lang="en-AU" sz="1800" u="none" cap="none" strike="noStrike"/>
                        <a:t>: Tiên lượng</a:t>
                      </a:r>
                      <a:r>
                        <a:rPr lang="en-AU" sz="1800" u="none" cap="none" strike="noStrike"/>
                        <a:t> kém về việc đi lại, tiết dục, học thuật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47" name="Google Shape;247;p15"/>
          <p:cNvGraphicFramePr/>
          <p:nvPr/>
        </p:nvGraphicFramePr>
        <p:xfrm>
          <a:off x="712244" y="4552934"/>
          <a:ext cx="3000000" cy="3000000"/>
        </p:xfrm>
        <a:graphic>
          <a:graphicData uri="http://schemas.openxmlformats.org/drawingml/2006/table">
            <a:tbl>
              <a:tblPr bandRow="1" firstRow="1">
                <a:noFill/>
                <a:tableStyleId>{1B8534D9-A7F3-4CFA-890A-83B0AF62E533}</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KHÔNG ĐI ĐƯỢC</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1/4</a:t>
                      </a:r>
                      <a:r>
                        <a:rPr b="0" lang="en-AU" sz="1800" u="none" cap="none" strike="noStrike"/>
                        <a:t>: Tự ngồi được ở 2 tuổi dự đoán sẽ đi được</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48" name="Google Shape;248;p15"/>
          <p:cNvPicPr preferRelativeResize="0"/>
          <p:nvPr/>
        </p:nvPicPr>
        <p:blipFill rotWithShape="1">
          <a:blip r:embed="rId4">
            <a:alphaModFix/>
          </a:blip>
          <a:srcRect b="0" l="0" r="0" t="0"/>
          <a:stretch/>
        </p:blipFill>
        <p:spPr>
          <a:xfrm>
            <a:off x="785113" y="3151566"/>
            <a:ext cx="1063752" cy="1146341"/>
          </a:xfrm>
          <a:prstGeom prst="rect">
            <a:avLst/>
          </a:prstGeom>
          <a:noFill/>
          <a:ln>
            <a:noFill/>
          </a:ln>
        </p:spPr>
      </p:pic>
      <p:pic>
        <p:nvPicPr>
          <p:cNvPr id="249" name="Google Shape;249;p15"/>
          <p:cNvPicPr preferRelativeResize="0"/>
          <p:nvPr/>
        </p:nvPicPr>
        <p:blipFill rotWithShape="1">
          <a:blip r:embed="rId5">
            <a:alphaModFix/>
          </a:blip>
          <a:srcRect b="0" l="0" r="0" t="0"/>
          <a:stretch/>
        </p:blipFill>
        <p:spPr>
          <a:xfrm>
            <a:off x="782423" y="4568713"/>
            <a:ext cx="1034340" cy="1114646"/>
          </a:xfrm>
          <a:prstGeom prst="rect">
            <a:avLst/>
          </a:prstGeom>
          <a:noFill/>
          <a:ln>
            <a:noFill/>
          </a:ln>
        </p:spPr>
      </p:pic>
      <p:graphicFrame>
        <p:nvGraphicFramePr>
          <p:cNvPr id="250" name="Google Shape;250;p15"/>
          <p:cNvGraphicFramePr/>
          <p:nvPr/>
        </p:nvGraphicFramePr>
        <p:xfrm>
          <a:off x="6266206" y="1702150"/>
          <a:ext cx="3000000" cy="3000000"/>
        </p:xfrm>
        <a:graphic>
          <a:graphicData uri="http://schemas.openxmlformats.org/drawingml/2006/table">
            <a:tbl>
              <a:tblPr bandRow="1" firstRow="1">
                <a:noFill/>
                <a:tableStyleId>{1B8534D9-A7F3-4CFA-890A-83B0AF62E533}</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VẸO HÔNG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1/3</a:t>
                      </a:r>
                      <a:r>
                        <a:rPr lang="en-AU" sz="1800" u="none" cap="none" strike="noStrike"/>
                        <a:t>: Kiểm tra hông mỗi 6-12 tháng bằng cách chụp X-quang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1" name="Google Shape;251;p15"/>
          <p:cNvGraphicFramePr/>
          <p:nvPr/>
        </p:nvGraphicFramePr>
        <p:xfrm>
          <a:off x="6256779" y="3138962"/>
          <a:ext cx="3000000" cy="3000000"/>
        </p:xfrm>
        <a:graphic>
          <a:graphicData uri="http://schemas.openxmlformats.org/drawingml/2006/table">
            <a:tbl>
              <a:tblPr bandRow="1" firstRow="1">
                <a:noFill/>
                <a:tableStyleId>{1B8534D9-A7F3-4CFA-890A-83B0AF62E533}</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KHÔNG NÓI ĐƯỢC</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1/4</a:t>
                      </a:r>
                      <a:r>
                        <a:rPr lang="en-AU" sz="1800" u="none" cap="none" strike="noStrike"/>
                        <a:t>: Bổ trợ tập nói sớm</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52" name="Google Shape;252;p15"/>
          <p:cNvGraphicFramePr/>
          <p:nvPr/>
        </p:nvGraphicFramePr>
        <p:xfrm>
          <a:off x="6275633" y="4552934"/>
          <a:ext cx="3000000" cy="3000000"/>
        </p:xfrm>
        <a:graphic>
          <a:graphicData uri="http://schemas.openxmlformats.org/drawingml/2006/table">
            <a:tbl>
              <a:tblPr bandRow="1" firstRow="1">
                <a:noFill/>
                <a:tableStyleId>{1B8534D9-A7F3-4CFA-890A-83B0AF62E533}</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2400" u="none" cap="none" strike="noStrike"/>
                        <a:t>ĐỘNG KINH</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800" u="none" cap="none" strike="noStrike"/>
                        <a:t>1/4</a:t>
                      </a:r>
                      <a:r>
                        <a:rPr lang="en-AU" sz="1800" u="none" cap="none" strike="noStrike"/>
                        <a:t>: Co giật sẽ hết đối với 10-20% trường hợp</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53" name="Google Shape;253;p15"/>
          <p:cNvPicPr preferRelativeResize="0"/>
          <p:nvPr/>
        </p:nvPicPr>
        <p:blipFill rotWithShape="1">
          <a:blip r:embed="rId6">
            <a:alphaModFix/>
          </a:blip>
          <a:srcRect b="0" l="0" r="0" t="0"/>
          <a:stretch/>
        </p:blipFill>
        <p:spPr>
          <a:xfrm>
            <a:off x="6353667" y="1724762"/>
            <a:ext cx="1034340" cy="1114646"/>
          </a:xfrm>
          <a:prstGeom prst="rect">
            <a:avLst/>
          </a:prstGeom>
          <a:noFill/>
          <a:ln>
            <a:noFill/>
          </a:ln>
        </p:spPr>
      </p:pic>
      <p:pic>
        <p:nvPicPr>
          <p:cNvPr id="254" name="Google Shape;254;p15"/>
          <p:cNvPicPr preferRelativeResize="0"/>
          <p:nvPr/>
        </p:nvPicPr>
        <p:blipFill rotWithShape="1">
          <a:blip r:embed="rId7">
            <a:alphaModFix/>
          </a:blip>
          <a:srcRect b="0" l="0" r="0" t="0"/>
          <a:stretch/>
        </p:blipFill>
        <p:spPr>
          <a:xfrm>
            <a:off x="6324255" y="3151566"/>
            <a:ext cx="1063752" cy="1146341"/>
          </a:xfrm>
          <a:prstGeom prst="rect">
            <a:avLst/>
          </a:prstGeom>
          <a:noFill/>
          <a:ln>
            <a:noFill/>
          </a:ln>
        </p:spPr>
      </p:pic>
      <p:pic>
        <p:nvPicPr>
          <p:cNvPr id="255" name="Google Shape;255;p15"/>
          <p:cNvPicPr preferRelativeResize="0"/>
          <p:nvPr/>
        </p:nvPicPr>
        <p:blipFill rotWithShape="1">
          <a:blip r:embed="rId8">
            <a:alphaModFix/>
          </a:blip>
          <a:srcRect b="0" l="0" r="0" t="0"/>
          <a:stretch/>
        </p:blipFill>
        <p:spPr>
          <a:xfrm>
            <a:off x="6297813" y="4607089"/>
            <a:ext cx="1146048" cy="105765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1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Cân nhắc về điều trị </a:t>
            </a:r>
            <a:r>
              <a:rPr b="0" lang="en-AU"/>
              <a:t>(tiếp)</a:t>
            </a:r>
            <a:endParaRPr/>
          </a:p>
        </p:txBody>
      </p:sp>
      <p:graphicFrame>
        <p:nvGraphicFramePr>
          <p:cNvPr id="262" name="Google Shape;262;p16"/>
          <p:cNvGraphicFramePr/>
          <p:nvPr/>
        </p:nvGraphicFramePr>
        <p:xfrm>
          <a:off x="702817" y="1702150"/>
          <a:ext cx="3000000" cy="3000000"/>
        </p:xfrm>
        <a:graphic>
          <a:graphicData uri="http://schemas.openxmlformats.org/drawingml/2006/table">
            <a:tbl>
              <a:tblPr bandRow="1" firstRow="1">
                <a:noFill/>
                <a:tableStyleId>{1B8534D9-A7F3-4CFA-890A-83B0AF62E533}</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RỐI LOẠN HÀNH VI</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1/4</a:t>
                      </a:r>
                      <a:r>
                        <a:rPr lang="en-AU" sz="1900" u="none" cap="none" strike="noStrike"/>
                        <a:t>: Điều trị sớm và đảm bảo cơn đau được kiểm soát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3" name="Google Shape;263;p16"/>
          <p:cNvGraphicFramePr/>
          <p:nvPr/>
        </p:nvGraphicFramePr>
        <p:xfrm>
          <a:off x="693390" y="3138962"/>
          <a:ext cx="3000000" cy="3000000"/>
        </p:xfrm>
        <a:graphic>
          <a:graphicData uri="http://schemas.openxmlformats.org/drawingml/2006/table">
            <a:tbl>
              <a:tblPr bandRow="1" firstRow="1">
                <a:noFill/>
                <a:tableStyleId>{1B8534D9-A7F3-4CFA-890A-83B0AF62E533}</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MẤT KIỂM SOÁT BÀNG QUANG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1/4</a:t>
                      </a:r>
                      <a:r>
                        <a:rPr lang="en-AU" sz="1900" u="none" cap="none" strike="noStrike"/>
                        <a:t>: </a:t>
                      </a:r>
                      <a:r>
                        <a:rPr b="0" i="0" lang="en-AU" sz="1800" u="none" cap="none" strike="noStrike">
                          <a:solidFill>
                            <a:schemeClr val="dk1"/>
                          </a:solidFill>
                          <a:latin typeface="Calibri"/>
                          <a:ea typeface="Calibri"/>
                          <a:cs typeface="Calibri"/>
                          <a:sym typeface="Calibri"/>
                        </a:rPr>
                        <a:t>Tiến hành kiểm tra và cho trẻ thêm thời gian để học</a:t>
                      </a:r>
                      <a:endParaRPr sz="1800" u="none" cap="none" strike="noStrike"/>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4" name="Google Shape;264;p16"/>
          <p:cNvGraphicFramePr/>
          <p:nvPr/>
        </p:nvGraphicFramePr>
        <p:xfrm>
          <a:off x="712244" y="4552934"/>
          <a:ext cx="3000000" cy="3000000"/>
        </p:xfrm>
        <a:graphic>
          <a:graphicData uri="http://schemas.openxmlformats.org/drawingml/2006/table">
            <a:tbl>
              <a:tblPr bandRow="1" firstRow="1">
                <a:noFill/>
                <a:tableStyleId>{1B8534D9-A7F3-4CFA-890A-83B0AF62E533}</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RỐI LOẠN GIẤC NGỦ</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1/5</a:t>
                      </a:r>
                      <a:r>
                        <a:rPr lang="en-AU" sz="1900" u="none" cap="none" strike="noStrike"/>
                        <a:t>: Tiến hành kiểm tra và đảm bảo cơn đau được kiểm soát</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5" name="Google Shape;265;p16"/>
          <p:cNvGraphicFramePr/>
          <p:nvPr/>
        </p:nvGraphicFramePr>
        <p:xfrm>
          <a:off x="6266206" y="1702150"/>
          <a:ext cx="3000000" cy="3000000"/>
        </p:xfrm>
        <a:graphic>
          <a:graphicData uri="http://schemas.openxmlformats.org/drawingml/2006/table">
            <a:tbl>
              <a:tblPr bandRow="1" firstRow="1">
                <a:noFill/>
                <a:tableStyleId>{1B8534D9-A7F3-4CFA-890A-83B0AF62E533}</a:tableStyleId>
              </a:tblPr>
              <a:tblGrid>
                <a:gridCol w="1201400"/>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MÙ</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1/10</a:t>
                      </a:r>
                      <a:r>
                        <a:rPr lang="en-AU" sz="1900" u="none" cap="none" strike="noStrike"/>
                        <a:t>: Đánh giá sớm và điều chỉnh</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6" name="Google Shape;266;p16"/>
          <p:cNvGraphicFramePr/>
          <p:nvPr/>
        </p:nvGraphicFramePr>
        <p:xfrm>
          <a:off x="6256779" y="3138962"/>
          <a:ext cx="3000000" cy="3000000"/>
        </p:xfrm>
        <a:graphic>
          <a:graphicData uri="http://schemas.openxmlformats.org/drawingml/2006/table">
            <a:tbl>
              <a:tblPr bandRow="1" firstRow="1">
                <a:noFill/>
                <a:tableStyleId>{1B8534D9-A7F3-4CFA-890A-83B0AF62E533}</a:tableStyleId>
              </a:tblPr>
              <a:tblGrid>
                <a:gridCol w="1210825"/>
                <a:gridCol w="3704725"/>
              </a:tblGrid>
              <a:tr h="36445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8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KHÔNG ĂN ĐƯỢC BẰNG MIỆNG</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1/15</a:t>
                      </a:r>
                      <a:r>
                        <a:rPr lang="en-AU" sz="1900" u="none" cap="none" strike="noStrike"/>
                        <a:t>: Đánh giá mức độ an toàn khi nuốt và theo dõi sự phát triển</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graphicFrame>
        <p:nvGraphicFramePr>
          <p:cNvPr id="267" name="Google Shape;267;p16"/>
          <p:cNvGraphicFramePr/>
          <p:nvPr/>
        </p:nvGraphicFramePr>
        <p:xfrm>
          <a:off x="6275633" y="4552934"/>
          <a:ext cx="3000000" cy="3000000"/>
        </p:xfrm>
        <a:graphic>
          <a:graphicData uri="http://schemas.openxmlformats.org/drawingml/2006/table">
            <a:tbl>
              <a:tblPr bandRow="1" firstRow="1">
                <a:noFill/>
                <a:tableStyleId>{1B8534D9-A7F3-4CFA-890A-83B0AF62E533}</a:tableStyleId>
              </a:tblPr>
              <a:tblGrid>
                <a:gridCol w="1201400"/>
                <a:gridCol w="3695300"/>
              </a:tblGrid>
              <a:tr h="435300">
                <a:tc rowSpan="2">
                  <a:txBody>
                    <a:bodyPr/>
                    <a:lstStyle/>
                    <a:p>
                      <a:pPr indent="0" lvl="0" marL="0" marR="0" rtl="0" algn="l">
                        <a:lnSpc>
                          <a:spcPct val="100000"/>
                        </a:lnSpc>
                        <a:spcBef>
                          <a:spcPts val="0"/>
                        </a:spcBef>
                        <a:spcAft>
                          <a:spcPts val="0"/>
                        </a:spcAft>
                        <a:buClr>
                          <a:srgbClr val="000000"/>
                        </a:buClr>
                        <a:buSzPts val="1800"/>
                        <a:buFont typeface="Arial"/>
                        <a:buNone/>
                      </a:pPr>
                      <a:r>
                        <a:t/>
                      </a:r>
                      <a:endParaRPr sz="1900" u="none" cap="none" strike="noStrike"/>
                    </a:p>
                  </a:txBody>
                  <a:tcPr marT="45725" marB="45725" marR="91450" marL="91450">
                    <a:lnL cap="flat" cmpd="sng" w="12700">
                      <a:solidFill>
                        <a:srgbClr val="4FC7E8"/>
                      </a:solidFill>
                      <a:prstDash val="dash"/>
                      <a:round/>
                      <a:headEnd len="sm" w="sm" type="none"/>
                      <a:tailEnd len="sm" w="sm" type="none"/>
                    </a:lnL>
                    <a:lnR cap="flat" cmpd="sng" w="9525">
                      <a:solidFill>
                        <a:srgbClr val="000000">
                          <a:alpha val="0"/>
                        </a:srgbClr>
                      </a:solidFill>
                      <a:prstDash val="solid"/>
                      <a:round/>
                      <a:headEnd len="sm" w="sm" type="none"/>
                      <a:tailEnd len="sm" w="sm" type="none"/>
                    </a:lnR>
                    <a:lnT cap="flat" cmpd="sng" w="12700">
                      <a:solidFill>
                        <a:srgbClr val="4FC7E8"/>
                      </a:solidFill>
                      <a:prstDash val="dash"/>
                      <a:round/>
                      <a:headEnd len="sm" w="sm" type="none"/>
                      <a:tailEnd len="sm" w="sm" type="none"/>
                    </a:lnT>
                    <a:lnB cap="flat" cmpd="sng" w="12700">
                      <a:solidFill>
                        <a:srgbClr val="4FC7E8"/>
                      </a:solidFill>
                      <a:prstDash val="dash"/>
                      <a:round/>
                      <a:headEnd len="sm" w="sm" type="none"/>
                      <a:tailEnd len="sm" w="sm" type="none"/>
                    </a:lnB>
                  </a:tcPr>
                </a:tc>
                <a:tc>
                  <a:txBody>
                    <a:bodyPr/>
                    <a:lstStyle/>
                    <a:p>
                      <a:pPr indent="0" lvl="0" marL="0" marR="0" rtl="0" algn="l">
                        <a:lnSpc>
                          <a:spcPct val="100000"/>
                        </a:lnSpc>
                        <a:spcBef>
                          <a:spcPts val="0"/>
                        </a:spcBef>
                        <a:spcAft>
                          <a:spcPts val="0"/>
                        </a:spcAft>
                        <a:buClr>
                          <a:srgbClr val="548135"/>
                        </a:buClr>
                        <a:buSzPts val="2400"/>
                        <a:buFont typeface="Arial"/>
                        <a:buNone/>
                      </a:pPr>
                      <a:r>
                        <a:rPr b="1" lang="en-AU" sz="1900" u="none" cap="none" strike="noStrike"/>
                        <a:t>ĐIẾC</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12700">
                      <a:solidFill>
                        <a:srgbClr val="4FC7E8"/>
                      </a:solidFill>
                      <a:prstDash val="dash"/>
                      <a:round/>
                      <a:headEnd len="sm" w="sm" type="none"/>
                      <a:tailEnd len="sm" w="sm" type="none"/>
                    </a:lnT>
                    <a:lnB cap="flat" cmpd="sng" w="9525">
                      <a:solidFill>
                        <a:srgbClr val="000000">
                          <a:alpha val="0"/>
                        </a:srgbClr>
                      </a:solidFill>
                      <a:prstDash val="solid"/>
                      <a:round/>
                      <a:headEnd len="sm" w="sm" type="none"/>
                      <a:tailEnd len="sm" w="sm" type="none"/>
                    </a:lnB>
                  </a:tcPr>
                </a:tc>
              </a:tr>
              <a:tr h="708775">
                <a:tc vMerge="1"/>
                <a:tc>
                  <a:txBody>
                    <a:bodyPr/>
                    <a:lstStyle/>
                    <a:p>
                      <a:pPr indent="0" lvl="0" marL="0" marR="0" rtl="0" algn="l">
                        <a:lnSpc>
                          <a:spcPct val="100000"/>
                        </a:lnSpc>
                        <a:spcBef>
                          <a:spcPts val="0"/>
                        </a:spcBef>
                        <a:spcAft>
                          <a:spcPts val="0"/>
                        </a:spcAft>
                        <a:buClr>
                          <a:schemeClr val="dk1"/>
                        </a:buClr>
                        <a:buSzPts val="1800"/>
                        <a:buFont typeface="Arial"/>
                        <a:buNone/>
                      </a:pPr>
                      <a:r>
                        <a:rPr b="1" lang="en-AU" sz="1900" u="none" cap="none" strike="noStrike"/>
                        <a:t>1/25</a:t>
                      </a:r>
                      <a:r>
                        <a:rPr lang="en-AU" sz="1900" u="none" cap="none" strike="noStrike"/>
                        <a:t>: Đánh giá sớm và điều chỉnh</a:t>
                      </a:r>
                      <a:endParaRPr/>
                    </a:p>
                  </a:txBody>
                  <a:tcPr marT="45725" marB="45725" marR="91450" marL="91450">
                    <a:lnL cap="flat" cmpd="sng" w="9525">
                      <a:solidFill>
                        <a:srgbClr val="000000">
                          <a:alpha val="0"/>
                        </a:srgbClr>
                      </a:solidFill>
                      <a:prstDash val="solid"/>
                      <a:round/>
                      <a:headEnd len="sm" w="sm" type="none"/>
                      <a:tailEnd len="sm" w="sm" type="none"/>
                    </a:lnL>
                    <a:lnR cap="flat" cmpd="sng" w="12700">
                      <a:solidFill>
                        <a:srgbClr val="4FC7E8"/>
                      </a:solidFill>
                      <a:prstDash val="dash"/>
                      <a:round/>
                      <a:headEnd len="sm" w="sm" type="none"/>
                      <a:tailEnd len="sm" w="sm" type="none"/>
                    </a:lnR>
                    <a:lnT cap="flat" cmpd="sng" w="9525">
                      <a:solidFill>
                        <a:srgbClr val="000000">
                          <a:alpha val="0"/>
                        </a:srgbClr>
                      </a:solidFill>
                      <a:prstDash val="solid"/>
                      <a:round/>
                      <a:headEnd len="sm" w="sm" type="none"/>
                      <a:tailEnd len="sm" w="sm" type="none"/>
                    </a:lnT>
                    <a:lnB cap="flat" cmpd="sng" w="12700">
                      <a:solidFill>
                        <a:srgbClr val="4FC7E8"/>
                      </a:solidFill>
                      <a:prstDash val="dash"/>
                      <a:round/>
                      <a:headEnd len="sm" w="sm" type="none"/>
                      <a:tailEnd len="sm" w="sm" type="none"/>
                    </a:lnB>
                  </a:tcPr>
                </a:tc>
              </a:tr>
            </a:tbl>
          </a:graphicData>
        </a:graphic>
      </p:graphicFrame>
      <p:pic>
        <p:nvPicPr>
          <p:cNvPr id="268" name="Google Shape;268;p16"/>
          <p:cNvPicPr preferRelativeResize="0"/>
          <p:nvPr/>
        </p:nvPicPr>
        <p:blipFill rotWithShape="1">
          <a:blip r:embed="rId3">
            <a:alphaModFix/>
          </a:blip>
          <a:srcRect b="0" l="0" r="0" t="0"/>
          <a:stretch/>
        </p:blipFill>
        <p:spPr>
          <a:xfrm>
            <a:off x="782423" y="1780170"/>
            <a:ext cx="981457" cy="955544"/>
          </a:xfrm>
          <a:prstGeom prst="rect">
            <a:avLst/>
          </a:prstGeom>
          <a:noFill/>
          <a:ln>
            <a:noFill/>
          </a:ln>
        </p:spPr>
      </p:pic>
      <p:pic>
        <p:nvPicPr>
          <p:cNvPr id="269" name="Google Shape;269;p16"/>
          <p:cNvPicPr preferRelativeResize="0"/>
          <p:nvPr/>
        </p:nvPicPr>
        <p:blipFill rotWithShape="1">
          <a:blip r:embed="rId4">
            <a:alphaModFix/>
          </a:blip>
          <a:srcRect b="0" l="0" r="0" t="0"/>
          <a:stretch/>
        </p:blipFill>
        <p:spPr>
          <a:xfrm>
            <a:off x="782423" y="3167238"/>
            <a:ext cx="1029485" cy="1109414"/>
          </a:xfrm>
          <a:prstGeom prst="rect">
            <a:avLst/>
          </a:prstGeom>
          <a:noFill/>
          <a:ln>
            <a:noFill/>
          </a:ln>
        </p:spPr>
      </p:pic>
      <p:pic>
        <p:nvPicPr>
          <p:cNvPr id="270" name="Google Shape;270;p16"/>
          <p:cNvPicPr preferRelativeResize="0"/>
          <p:nvPr/>
        </p:nvPicPr>
        <p:blipFill rotWithShape="1">
          <a:blip r:embed="rId5">
            <a:alphaModFix/>
          </a:blip>
          <a:srcRect b="0" l="0" r="0" t="0"/>
          <a:stretch/>
        </p:blipFill>
        <p:spPr>
          <a:xfrm>
            <a:off x="830451" y="4575774"/>
            <a:ext cx="1032397" cy="1112552"/>
          </a:xfrm>
          <a:prstGeom prst="rect">
            <a:avLst/>
          </a:prstGeom>
          <a:noFill/>
          <a:ln>
            <a:noFill/>
          </a:ln>
        </p:spPr>
      </p:pic>
      <p:pic>
        <p:nvPicPr>
          <p:cNvPr id="271" name="Google Shape;271;p16"/>
          <p:cNvPicPr preferRelativeResize="0"/>
          <p:nvPr/>
        </p:nvPicPr>
        <p:blipFill rotWithShape="1">
          <a:blip r:embed="rId6">
            <a:alphaModFix/>
          </a:blip>
          <a:srcRect b="0" l="0" r="0" t="0"/>
          <a:stretch/>
        </p:blipFill>
        <p:spPr>
          <a:xfrm>
            <a:off x="6380109" y="1702150"/>
            <a:ext cx="1020334" cy="1099552"/>
          </a:xfrm>
          <a:prstGeom prst="rect">
            <a:avLst/>
          </a:prstGeom>
          <a:noFill/>
          <a:ln>
            <a:noFill/>
          </a:ln>
        </p:spPr>
      </p:pic>
      <p:pic>
        <p:nvPicPr>
          <p:cNvPr id="272" name="Google Shape;272;p16"/>
          <p:cNvPicPr preferRelativeResize="0"/>
          <p:nvPr/>
        </p:nvPicPr>
        <p:blipFill rotWithShape="1">
          <a:blip r:embed="rId7">
            <a:alphaModFix/>
          </a:blip>
          <a:srcRect b="0" l="0" r="0" t="6812"/>
          <a:stretch/>
        </p:blipFill>
        <p:spPr>
          <a:xfrm>
            <a:off x="6370958" y="3167238"/>
            <a:ext cx="1076588" cy="1081138"/>
          </a:xfrm>
          <a:prstGeom prst="rect">
            <a:avLst/>
          </a:prstGeom>
          <a:noFill/>
          <a:ln>
            <a:noFill/>
          </a:ln>
        </p:spPr>
      </p:pic>
      <p:pic>
        <p:nvPicPr>
          <p:cNvPr id="273" name="Google Shape;273;p16"/>
          <p:cNvPicPr preferRelativeResize="0"/>
          <p:nvPr/>
        </p:nvPicPr>
        <p:blipFill rotWithShape="1">
          <a:blip r:embed="rId8">
            <a:alphaModFix/>
          </a:blip>
          <a:srcRect b="0" l="0" r="0" t="0"/>
          <a:stretch/>
        </p:blipFill>
        <p:spPr>
          <a:xfrm>
            <a:off x="6466089" y="4575774"/>
            <a:ext cx="1032397" cy="1112552"/>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1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Tương lai</a:t>
            </a:r>
            <a:endParaRPr/>
          </a:p>
        </p:txBody>
      </p:sp>
      <p:sp>
        <p:nvSpPr>
          <p:cNvPr id="280" name="Google Shape;280;p17"/>
          <p:cNvSpPr txBox="1"/>
          <p:nvPr/>
        </p:nvSpPr>
        <p:spPr>
          <a:xfrm>
            <a:off x="4368911" y="1555424"/>
            <a:ext cx="7028095" cy="4666268"/>
          </a:xfrm>
          <a:prstGeom prst="rect">
            <a:avLst/>
          </a:prstGeom>
          <a:noFill/>
          <a:ln>
            <a:noFill/>
          </a:ln>
        </p:spPr>
        <p:txBody>
          <a:bodyPr anchorCtr="0" anchor="t" bIns="45700" lIns="91425" spcFirstLastPara="1" rIns="91425" wrap="square" tIns="45700">
            <a:noAutofit/>
          </a:bodyPr>
          <a:lstStyle/>
          <a:p>
            <a:pPr indent="-228600" lvl="0" marL="228600" marR="0" rtl="0" algn="l">
              <a:lnSpc>
                <a:spcPct val="110000"/>
              </a:lnSpc>
              <a:spcBef>
                <a:spcPts val="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Với sự hỗ trợ của cha mẹ, gia đình, cộng đồng, chính phủ và các chuyên gia y tế</a:t>
            </a:r>
            <a:r>
              <a:rPr b="0" i="0" lang="en-AU" sz="2200" u="none" cap="none" strike="noStrike">
                <a:solidFill>
                  <a:schemeClr val="dk1"/>
                </a:solidFill>
                <a:latin typeface="Arial"/>
                <a:ea typeface="Arial"/>
                <a:cs typeface="Arial"/>
                <a:sym typeface="Arial"/>
              </a:rPr>
              <a:t>,</a:t>
            </a:r>
            <a:r>
              <a:rPr b="1" i="0" lang="en-AU" sz="2200" u="none" cap="none" strike="noStrike">
                <a:solidFill>
                  <a:schemeClr val="dk1"/>
                </a:solidFill>
                <a:latin typeface="Arial"/>
                <a:ea typeface="Arial"/>
                <a:cs typeface="Arial"/>
                <a:sym typeface="Arial"/>
              </a:rPr>
              <a:t> </a:t>
            </a:r>
            <a:r>
              <a:rPr b="0" i="0" lang="en-AU" sz="2200" u="none" cap="none" strike="noStrike">
                <a:solidFill>
                  <a:schemeClr val="dk1"/>
                </a:solidFill>
                <a:latin typeface="Arial"/>
                <a:ea typeface="Arial"/>
                <a:cs typeface="Arial"/>
                <a:sym typeface="Arial"/>
              </a:rPr>
              <a:t>trẻ em bị bại não sẽ có cuộc sống khỏe mạnh và được cống hiến</a:t>
            </a:r>
            <a:endParaRPr b="0" i="0" sz="22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Tương lai tươi sáng</a:t>
            </a:r>
            <a:r>
              <a:rPr b="0" i="0" lang="en-AU" sz="2200" u="none" cap="none" strike="noStrike">
                <a:solidFill>
                  <a:schemeClr val="dk1"/>
                </a:solidFill>
                <a:latin typeface="Arial"/>
                <a:ea typeface="Arial"/>
                <a:cs typeface="Arial"/>
                <a:sym typeface="Arial"/>
              </a:rPr>
              <a:t>, với những nỗ lực quốc tế nhằm hợp tác trong nghiên cứu, thực hành, giáo dục, công nghệ và hành động xã hội bởi và cho những người bị bại não</a:t>
            </a:r>
            <a:endParaRPr b="0" i="0" sz="2200" u="none" cap="none" strike="noStrike">
              <a:solidFill>
                <a:schemeClr val="dk1"/>
              </a:solidFill>
              <a:latin typeface="Arial"/>
              <a:ea typeface="Arial"/>
              <a:cs typeface="Arial"/>
              <a:sym typeface="Arial"/>
            </a:endParaRPr>
          </a:p>
          <a:p>
            <a:pPr indent="-228600" lvl="0" marL="228600" marR="0" rtl="0" algn="l">
              <a:lnSpc>
                <a:spcPct val="110000"/>
              </a:lnSpc>
              <a:spcBef>
                <a:spcPts val="1600"/>
              </a:spcBef>
              <a:spcAft>
                <a:spcPts val="0"/>
              </a:spcAft>
              <a:buClr>
                <a:schemeClr val="dk1"/>
              </a:buClr>
              <a:buSzPts val="2200"/>
              <a:buFont typeface="Arial"/>
              <a:buChar char="•"/>
            </a:pPr>
            <a:r>
              <a:rPr b="1" i="0" lang="en-AU" sz="2200" u="none" cap="none" strike="noStrike">
                <a:solidFill>
                  <a:schemeClr val="dk1"/>
                </a:solidFill>
                <a:latin typeface="Arial"/>
                <a:ea typeface="Arial"/>
                <a:cs typeface="Arial"/>
                <a:sym typeface="Arial"/>
              </a:rPr>
              <a:t>Tham gia</a:t>
            </a:r>
            <a:r>
              <a:rPr b="0" i="0" lang="en-AU" sz="2200" u="none" cap="none" strike="noStrike">
                <a:solidFill>
                  <a:schemeClr val="dk1"/>
                </a:solidFill>
                <a:latin typeface="Arial"/>
                <a:ea typeface="Arial"/>
                <a:cs typeface="Arial"/>
                <a:sym typeface="Arial"/>
              </a:rPr>
              <a:t> </a:t>
            </a:r>
            <a:r>
              <a:rPr b="1" i="0" lang="en-AU" sz="2200" u="none" cap="none" strike="noStrike">
                <a:solidFill>
                  <a:schemeClr val="dk1"/>
                </a:solidFill>
                <a:latin typeface="Arial"/>
                <a:ea typeface="Arial"/>
                <a:cs typeface="Arial"/>
                <a:sym typeface="Arial"/>
              </a:rPr>
              <a:t>Ngày Bại Não Thế Giới </a:t>
            </a:r>
            <a:r>
              <a:rPr b="0" i="0" lang="en-AU" sz="2200" u="none" cap="none" strike="noStrike">
                <a:solidFill>
                  <a:schemeClr val="dk1"/>
                </a:solidFill>
                <a:latin typeface="Arial"/>
                <a:ea typeface="Arial"/>
                <a:cs typeface="Arial"/>
                <a:sym typeface="Arial"/>
              </a:rPr>
              <a:t>và trở thành một phần của cộng đồng toàn cầu này để cải thiện cuộc sống của những người bị bại não trên toàn thế giới.</a:t>
            </a:r>
            <a:endParaRPr/>
          </a:p>
          <a:p>
            <a:pPr indent="0" lvl="0" marL="0" marR="0" rtl="0" algn="ctr">
              <a:lnSpc>
                <a:spcPct val="110000"/>
              </a:lnSpc>
              <a:spcBef>
                <a:spcPts val="1600"/>
              </a:spcBef>
              <a:spcAft>
                <a:spcPts val="0"/>
              </a:spcAft>
              <a:buClr>
                <a:srgbClr val="548135"/>
              </a:buClr>
              <a:buSzPts val="2000"/>
              <a:buFont typeface="Arial"/>
              <a:buNone/>
            </a:pPr>
            <a:r>
              <a:rPr b="1" i="0" lang="en-AU" sz="2000" u="none" cap="none" strike="noStrike">
                <a:solidFill>
                  <a:srgbClr val="00C165"/>
                </a:solidFill>
                <a:latin typeface="Arial"/>
                <a:ea typeface="Arial"/>
                <a:cs typeface="Arial"/>
                <a:sym typeface="Arial"/>
              </a:rPr>
              <a:t>NGÀY BẠI NÃO THẾ GIỚI VÀO NGÀY 6 THÁNG 10</a:t>
            </a:r>
            <a:endParaRPr/>
          </a:p>
          <a:p>
            <a:pPr indent="-101600" lvl="0" marL="228600" marR="0" rtl="0" algn="l">
              <a:lnSpc>
                <a:spcPct val="110000"/>
              </a:lnSpc>
              <a:spcBef>
                <a:spcPts val="1600"/>
              </a:spcBef>
              <a:spcAft>
                <a:spcPts val="0"/>
              </a:spcAft>
              <a:buClr>
                <a:schemeClr val="dk1"/>
              </a:buClr>
              <a:buSzPts val="2000"/>
              <a:buFont typeface="Arial"/>
              <a:buNone/>
            </a:pPr>
            <a:r>
              <a:t/>
            </a:r>
            <a:endParaRPr b="0" i="0" sz="2000" u="none" cap="none" strike="noStrike">
              <a:solidFill>
                <a:schemeClr val="dk1"/>
              </a:solidFill>
              <a:latin typeface="Arial"/>
              <a:ea typeface="Arial"/>
              <a:cs typeface="Arial"/>
              <a:sym typeface="Arial"/>
            </a:endParaRPr>
          </a:p>
          <a:p>
            <a:pPr indent="0" lvl="0" marL="0" marR="0" rtl="0" algn="r">
              <a:lnSpc>
                <a:spcPct val="90000"/>
              </a:lnSpc>
              <a:spcBef>
                <a:spcPts val="1600"/>
              </a:spcBef>
              <a:spcAft>
                <a:spcPts val="0"/>
              </a:spcAft>
              <a:buClr>
                <a:schemeClr val="dk1"/>
              </a:buClr>
              <a:buSzPts val="1000"/>
              <a:buFont typeface="Arial"/>
              <a:buNone/>
            </a:pPr>
            <a:br>
              <a:rPr b="0" i="0" lang="en-AU" sz="1000" u="none" cap="none" strike="noStrike">
                <a:solidFill>
                  <a:schemeClr val="dk1"/>
                </a:solidFill>
                <a:latin typeface="Arial"/>
                <a:ea typeface="Arial"/>
                <a:cs typeface="Arial"/>
                <a:sym typeface="Arial"/>
              </a:rPr>
            </a:br>
            <a:br>
              <a:rPr b="0" i="0" lang="en-AU" sz="1600" u="none" cap="none" strike="noStrike">
                <a:solidFill>
                  <a:schemeClr val="dk1"/>
                </a:solidFill>
                <a:latin typeface="Arial"/>
                <a:ea typeface="Arial"/>
                <a:cs typeface="Arial"/>
                <a:sym typeface="Arial"/>
              </a:rPr>
            </a:br>
            <a:endParaRPr b="0" i="0" sz="1600" u="none" cap="none" strike="noStrike">
              <a:solidFill>
                <a:schemeClr val="dk1"/>
              </a:solidFill>
              <a:latin typeface="Arial"/>
              <a:ea typeface="Arial"/>
              <a:cs typeface="Arial"/>
              <a:sym typeface="Arial"/>
            </a:endParaRPr>
          </a:p>
        </p:txBody>
      </p:sp>
      <p:pic>
        <p:nvPicPr>
          <p:cNvPr id="281" name="Google Shape;281;p17"/>
          <p:cNvPicPr preferRelativeResize="0"/>
          <p:nvPr/>
        </p:nvPicPr>
        <p:blipFill rotWithShape="1">
          <a:blip r:embed="rId3">
            <a:alphaModFix/>
          </a:blip>
          <a:srcRect b="599" l="607" r="0" t="0"/>
          <a:stretch/>
        </p:blipFill>
        <p:spPr>
          <a:xfrm>
            <a:off x="683030" y="1300433"/>
            <a:ext cx="3507178" cy="4656841"/>
          </a:xfrm>
          <a:prstGeom prst="rect">
            <a:avLst/>
          </a:prstGeom>
          <a:solidFill>
            <a:srgbClr val="ECECEC"/>
          </a:solidFill>
          <a:ln>
            <a:noFill/>
          </a:ln>
          <a:effectLst>
            <a:outerShdw blurRad="55000" rotWithShape="0" algn="tl" dir="5400000" dist="18000">
              <a:srgbClr val="000000">
                <a:alpha val="40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18"/>
          <p:cNvSpPr txBox="1"/>
          <p:nvPr>
            <p:ph idx="1" type="body"/>
          </p:nvPr>
        </p:nvSpPr>
        <p:spPr>
          <a:xfrm>
            <a:off x="513347" y="1686241"/>
            <a:ext cx="10797300" cy="3951000"/>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SzPts val="1600"/>
              <a:buChar char="•"/>
            </a:pPr>
            <a:r>
              <a:rPr i="1" lang="en-AU" sz="1600"/>
              <a:t>Australian Cerebral Palsy Register Report 2013</a:t>
            </a:r>
            <a:r>
              <a:rPr lang="en-AU" sz="1600"/>
              <a:t> www.cpregister.com</a:t>
            </a:r>
            <a:endParaRPr/>
          </a:p>
          <a:p>
            <a:pPr indent="-228600" lvl="0" marL="228600" rtl="0" algn="l">
              <a:lnSpc>
                <a:spcPct val="90000"/>
              </a:lnSpc>
              <a:spcBef>
                <a:spcPts val="1000"/>
              </a:spcBef>
              <a:spcAft>
                <a:spcPts val="0"/>
              </a:spcAft>
              <a:buSzPts val="1600"/>
              <a:buChar char="•"/>
            </a:pPr>
            <a:r>
              <a:rPr lang="en-AU" sz="1600"/>
              <a:t>Eliasson, A.-C., Krumlinde-Sundholm, L., Rösblad, B., Beckung, E., Arner, M., Öhrvall, A.-M., &amp; Rosenbaum, P. (2007). The manual ability classification system (MACS) for children with cerebral palsy: Scale development and evidence of validity and reliability. </a:t>
            </a:r>
            <a:r>
              <a:rPr i="1" lang="en-AU" sz="1600"/>
              <a:t>Developmental Medicine &amp; Child Neurology</a:t>
            </a:r>
            <a:r>
              <a:rPr lang="en-AU" sz="1600"/>
              <a:t>, </a:t>
            </a:r>
            <a:r>
              <a:rPr i="1" lang="en-AU" sz="1600"/>
              <a:t>48</a:t>
            </a:r>
            <a:r>
              <a:rPr lang="en-AU" sz="1600"/>
              <a:t>(7), 549–554. doi:10.1111/j.1469-8749.2006.tb01313.x</a:t>
            </a:r>
            <a:endParaRPr/>
          </a:p>
          <a:p>
            <a:pPr indent="-228600" lvl="0" marL="228600" rtl="0" algn="l">
              <a:lnSpc>
                <a:spcPct val="90000"/>
              </a:lnSpc>
              <a:spcBef>
                <a:spcPts val="1000"/>
              </a:spcBef>
              <a:spcAft>
                <a:spcPts val="0"/>
              </a:spcAft>
              <a:buSzPts val="1600"/>
              <a:buChar char="•"/>
            </a:pPr>
            <a:r>
              <a:rPr lang="en-AU" sz="1600"/>
              <a:t>Novak, I. (2014). Evidence-based diagnosis, health care, and rehabilitation for children with cerebral palsy. </a:t>
            </a:r>
            <a:r>
              <a:rPr i="1" lang="en-AU" sz="1600"/>
              <a:t>Journal of Child Neurology</a:t>
            </a:r>
            <a:r>
              <a:rPr lang="en-AU" sz="1600"/>
              <a:t>, </a:t>
            </a:r>
            <a:r>
              <a:rPr i="1" lang="en-AU" sz="1600"/>
              <a:t>29</a:t>
            </a:r>
            <a:r>
              <a:rPr lang="en-AU" sz="1600"/>
              <a:t>(8), 1141–1156. doi:10.1177/0883073814535503</a:t>
            </a:r>
            <a:endParaRPr/>
          </a:p>
          <a:p>
            <a:pPr indent="-228600" lvl="0" marL="228600" rtl="0" algn="l">
              <a:lnSpc>
                <a:spcPct val="90000"/>
              </a:lnSpc>
              <a:spcBef>
                <a:spcPts val="1000"/>
              </a:spcBef>
              <a:spcAft>
                <a:spcPts val="0"/>
              </a:spcAft>
              <a:buSzPts val="1600"/>
              <a:buChar char="•"/>
            </a:pPr>
            <a:r>
              <a:rPr lang="en-AU" sz="1600"/>
              <a:t>Novak, I., Hines, M., Goldsmith, S., &amp; Barclay, R. (2012). Clinical Prognostic messages from a systematic review on cerebral palsy. </a:t>
            </a:r>
            <a:r>
              <a:rPr i="1" lang="en-AU" sz="1600"/>
              <a:t>PEDIATRICS</a:t>
            </a:r>
            <a:r>
              <a:rPr lang="en-AU" sz="1600"/>
              <a:t>, </a:t>
            </a:r>
            <a:r>
              <a:rPr i="1" lang="en-AU" sz="1600"/>
              <a:t>130</a:t>
            </a:r>
            <a:r>
              <a:rPr lang="en-AU" sz="1600"/>
              <a:t>(5), e1285–e1312. doi:10.1542/peds.2012-0924</a:t>
            </a:r>
            <a:endParaRPr/>
          </a:p>
          <a:p>
            <a:pPr indent="-228600" lvl="0" marL="228600" rtl="0" algn="l">
              <a:lnSpc>
                <a:spcPct val="90000"/>
              </a:lnSpc>
              <a:spcBef>
                <a:spcPts val="1000"/>
              </a:spcBef>
              <a:spcAft>
                <a:spcPts val="0"/>
              </a:spcAft>
              <a:buSzPts val="1600"/>
              <a:buChar char="•"/>
            </a:pPr>
            <a:r>
              <a:rPr lang="en-AU" sz="1600"/>
              <a:t>McIntyre, S., Morgan, C., Walker, K., &amp; Novak, I. (2011). Cerebral palsy-don’t delay. </a:t>
            </a:r>
            <a:r>
              <a:rPr i="1" lang="en-AU" sz="1600"/>
              <a:t>Developmental Disabilities Research Reviews</a:t>
            </a:r>
            <a:r>
              <a:rPr lang="en-AU" sz="1600"/>
              <a:t>, </a:t>
            </a:r>
            <a:r>
              <a:rPr i="1" lang="en-AU" sz="1600"/>
              <a:t>17</a:t>
            </a:r>
            <a:r>
              <a:rPr lang="en-AU" sz="1600"/>
              <a:t>(2), 114–129. doi:10.1002/ddrr.1106</a:t>
            </a:r>
            <a:endParaRPr/>
          </a:p>
          <a:p>
            <a:pPr indent="-228600" lvl="0" marL="228600" rtl="0" algn="l">
              <a:lnSpc>
                <a:spcPct val="90000"/>
              </a:lnSpc>
              <a:spcBef>
                <a:spcPts val="1000"/>
              </a:spcBef>
              <a:spcAft>
                <a:spcPts val="0"/>
              </a:spcAft>
              <a:buSzPts val="1600"/>
              <a:buChar char="•"/>
            </a:pPr>
            <a:r>
              <a:rPr lang="en-AU" sz="1600"/>
              <a:t>Palisano, R., Rosenbaum, P., Walter, S., Russell, D., Wood, E., &amp; Galuppi, B. (2008). Development and reliability of a system to classify gross motor function in children with cerebral palsy. </a:t>
            </a:r>
            <a:r>
              <a:rPr i="1" lang="en-AU" sz="1600"/>
              <a:t>Developmental Medicine &amp; Child Neurology</a:t>
            </a:r>
            <a:r>
              <a:rPr lang="en-AU" sz="1600"/>
              <a:t>, </a:t>
            </a:r>
            <a:r>
              <a:rPr i="1" lang="en-AU" sz="1600"/>
              <a:t>39</a:t>
            </a:r>
            <a:r>
              <a:rPr lang="en-AU" sz="1600"/>
              <a:t>(4), 214–223. doi:10.1111/j.1469-8749.1997.tb07414.x  www.canchild.ca. </a:t>
            </a:r>
            <a:endParaRPr/>
          </a:p>
          <a:p>
            <a:pPr indent="-228600" lvl="0" marL="228600" rtl="0" algn="l">
              <a:lnSpc>
                <a:spcPct val="90000"/>
              </a:lnSpc>
              <a:spcBef>
                <a:spcPts val="1000"/>
              </a:spcBef>
              <a:spcAft>
                <a:spcPts val="0"/>
              </a:spcAft>
              <a:buSzPts val="1600"/>
              <a:buChar char="•"/>
            </a:pPr>
            <a:r>
              <a:rPr i="1" lang="en-AU" sz="1600"/>
              <a:t>Report of the Australian Cerebral Palsy Register, Birth Years 1993-2009</a:t>
            </a:r>
            <a:r>
              <a:rPr lang="en-AU" sz="1600"/>
              <a:t>, September 2016. </a:t>
            </a:r>
            <a:endParaRPr/>
          </a:p>
          <a:p>
            <a:pPr indent="-114300" lvl="0" marL="228600" rtl="0" algn="l">
              <a:lnSpc>
                <a:spcPct val="90000"/>
              </a:lnSpc>
              <a:spcBef>
                <a:spcPts val="1000"/>
              </a:spcBef>
              <a:spcAft>
                <a:spcPts val="0"/>
              </a:spcAft>
              <a:buClr>
                <a:srgbClr val="77A540"/>
              </a:buClr>
              <a:buSzPts val="1800"/>
              <a:buNone/>
            </a:pPr>
            <a:r>
              <a:t/>
            </a:r>
            <a:endParaRPr sz="1800"/>
          </a:p>
        </p:txBody>
      </p:sp>
      <p:sp>
        <p:nvSpPr>
          <p:cNvPr id="288" name="Google Shape;288;p18"/>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i="1" lang="en-AU"/>
              <a:t>Nguồn tham khảo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 name="Shape 48"/>
        <p:cNvGrpSpPr/>
        <p:nvPr/>
      </p:nvGrpSpPr>
      <p:grpSpPr>
        <a:xfrm>
          <a:off x="0" y="0"/>
          <a:ext cx="0" cy="0"/>
          <a:chOff x="0" y="0"/>
          <a:chExt cx="0" cy="0"/>
        </a:xfrm>
      </p:grpSpPr>
      <p:sp>
        <p:nvSpPr>
          <p:cNvPr id="49" name="Google Shape;49;p2"/>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lang="en-AU"/>
              <a:t>Hôm nay…</a:t>
            </a:r>
            <a:endParaRPr/>
          </a:p>
        </p:txBody>
      </p:sp>
      <p:sp>
        <p:nvSpPr>
          <p:cNvPr id="50" name="Google Shape;50;p2"/>
          <p:cNvSpPr txBox="1"/>
          <p:nvPr/>
        </p:nvSpPr>
        <p:spPr>
          <a:xfrm>
            <a:off x="777300" y="1746425"/>
            <a:ext cx="5385600" cy="3297300"/>
          </a:xfrm>
          <a:prstGeom prst="rect">
            <a:avLst/>
          </a:prstGeom>
          <a:noFill/>
          <a:ln>
            <a:noFill/>
          </a:ln>
        </p:spPr>
        <p:txBody>
          <a:bodyPr anchorCtr="0" anchor="t" bIns="45700" lIns="91425" spcFirstLastPara="1" rIns="91425" wrap="square" tIns="45700">
            <a:noAutofit/>
          </a:bodyPr>
          <a:lstStyle/>
          <a:p>
            <a:pPr indent="-228600" lvl="0" marL="228600" marR="0" rtl="0" algn="l">
              <a:lnSpc>
                <a:spcPct val="100000"/>
              </a:lnSpc>
              <a:spcBef>
                <a:spcPts val="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Thông tin nhanh về bệnh bại não (CP)</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Định nghĩa</a:t>
            </a:r>
            <a:endParaRPr b="0" i="0" sz="2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Nguyên nhân gây ra CP</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Các yếu tố rủi ro</a:t>
            </a:r>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Chẩn đoán</a:t>
            </a:r>
            <a:endParaRPr b="0" i="0" sz="2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Các loại vận động</a:t>
            </a:r>
            <a:endParaRPr b="0" i="0" sz="2400" u="none" cap="none" strike="noStrike">
              <a:solidFill>
                <a:schemeClr val="dk1"/>
              </a:solidFill>
              <a:latin typeface="Arial"/>
              <a:ea typeface="Arial"/>
              <a:cs typeface="Arial"/>
              <a:sym typeface="Arial"/>
            </a:endParaRPr>
          </a:p>
          <a:p>
            <a:pPr indent="-228600" lvl="0" marL="2286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Bộ phận cơ thể bị CP ảnh hưởng</a:t>
            </a:r>
            <a:endParaRPr b="0" i="0" sz="2400" u="none" cap="none" strike="noStrike">
              <a:solidFill>
                <a:schemeClr val="dk1"/>
              </a:solidFill>
              <a:latin typeface="Arial"/>
              <a:ea typeface="Arial"/>
              <a:cs typeface="Arial"/>
              <a:sym typeface="Arial"/>
            </a:endParaRPr>
          </a:p>
        </p:txBody>
      </p:sp>
      <p:sp>
        <p:nvSpPr>
          <p:cNvPr id="51" name="Google Shape;51;p2"/>
          <p:cNvSpPr txBox="1"/>
          <p:nvPr/>
        </p:nvSpPr>
        <p:spPr>
          <a:xfrm>
            <a:off x="777300" y="5408050"/>
            <a:ext cx="9744900" cy="692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300"/>
              <a:buFont typeface="Arial"/>
              <a:buNone/>
            </a:pPr>
            <a:r>
              <a:rPr b="0" i="1" lang="en-AU" sz="1300" u="none" cap="none" strike="noStrike">
                <a:solidFill>
                  <a:schemeClr val="dk1"/>
                </a:solidFill>
                <a:latin typeface="Arial"/>
                <a:ea typeface="Arial"/>
                <a:cs typeface="Arial"/>
                <a:sym typeface="Arial"/>
              </a:rPr>
              <a:t>Nội dung trong bản trình bày này chỉ cung cấp thông tin chung. Đây không được coi là tư vấn chuyên môn và không nên dựa vào đó để thay thế cho việc tham vấn với các chuyên gia có trình độ, những người có thể xác định nhu cầu cá nhân của bạn. Tất cả nội dung đều thuộc bản quyền của World Cerebral Palsy Day. Bạn chỉ được sử dụng những nội dung trong bản trình bày này cho mục đích riêng tư hoặc phi thương mại. </a:t>
            </a:r>
            <a:endParaRPr/>
          </a:p>
        </p:txBody>
      </p:sp>
      <p:sp>
        <p:nvSpPr>
          <p:cNvPr id="52" name="Google Shape;52;p2"/>
          <p:cNvSpPr txBox="1"/>
          <p:nvPr/>
        </p:nvSpPr>
        <p:spPr>
          <a:xfrm>
            <a:off x="5958900" y="1276100"/>
            <a:ext cx="4563300" cy="3677900"/>
          </a:xfrm>
          <a:prstGeom prst="rect">
            <a:avLst/>
          </a:prstGeom>
          <a:noFill/>
          <a:ln>
            <a:noFill/>
          </a:ln>
        </p:spPr>
        <p:txBody>
          <a:bodyPr anchorCtr="0" anchor="t" bIns="91425" lIns="91425" spcFirstLastPara="1" rIns="91425" wrap="square" tIns="91425">
            <a:spAutoFit/>
          </a:bodyPr>
          <a:lstStyle/>
          <a:p>
            <a:pPr indent="0" lvl="0" marL="152400" marR="0" rtl="0" algn="l">
              <a:lnSpc>
                <a:spcPct val="100000"/>
              </a:lnSpc>
              <a:spcBef>
                <a:spcPts val="600"/>
              </a:spcBef>
              <a:spcAft>
                <a:spcPts val="0"/>
              </a:spcAft>
              <a:buClr>
                <a:srgbClr val="000000"/>
              </a:buClr>
              <a:buSzPts val="2400"/>
              <a:buFont typeface="Arial"/>
              <a:buNone/>
            </a:pPr>
            <a:r>
              <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Kỹ năng vận động thô</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Khả năng vận động tay</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Những suy yếu liên quan</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Phương pháp điều trị dựa vào bằng chứng</a:t>
            </a:r>
            <a:endParaRPr b="0" i="0" sz="2400" u="none" cap="none" strike="noStrike">
              <a:solidFill>
                <a:schemeClr val="dk1"/>
              </a:solidFill>
              <a:latin typeface="Arial"/>
              <a:ea typeface="Arial"/>
              <a:cs typeface="Arial"/>
              <a:sym typeface="Arial"/>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Tương lai</a:t>
            </a:r>
            <a:endParaRPr/>
          </a:p>
          <a:p>
            <a:pPr indent="-228600" lvl="1" marL="685800" marR="0" rtl="0" algn="l">
              <a:lnSpc>
                <a:spcPct val="100000"/>
              </a:lnSpc>
              <a:spcBef>
                <a:spcPts val="600"/>
              </a:spcBef>
              <a:spcAft>
                <a:spcPts val="0"/>
              </a:spcAft>
              <a:buClr>
                <a:schemeClr val="dk1"/>
              </a:buClr>
              <a:buSzPts val="2400"/>
              <a:buFont typeface="Arial"/>
              <a:buChar char="•"/>
            </a:pPr>
            <a:r>
              <a:rPr b="0" i="0" lang="en-AU" sz="2400" u="none" cap="none" strike="noStrike">
                <a:solidFill>
                  <a:schemeClr val="dk1"/>
                </a:solidFill>
                <a:latin typeface="Arial"/>
                <a:ea typeface="Arial"/>
                <a:cs typeface="Arial"/>
                <a:sym typeface="Arial"/>
              </a:rPr>
              <a:t>Nguồn tham khảo</a:t>
            </a:r>
            <a:endParaRPr b="0" i="0" sz="2400" u="none" cap="none" strike="noStrike">
              <a:solidFill>
                <a:schemeClr val="dk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3"/>
          <p:cNvSpPr txBox="1"/>
          <p:nvPr>
            <p:ph idx="1" type="body"/>
          </p:nvPr>
        </p:nvSpPr>
        <p:spPr>
          <a:xfrm>
            <a:off x="4102443" y="1456345"/>
            <a:ext cx="7298725" cy="4581990"/>
          </a:xfrm>
          <a:prstGeom prst="rect">
            <a:avLst/>
          </a:prstGeom>
          <a:noFill/>
          <a:ln>
            <a:noFill/>
          </a:ln>
        </p:spPr>
        <p:txBody>
          <a:bodyPr anchorCtr="0" anchor="t" bIns="45700" lIns="91425" spcFirstLastPara="1" rIns="91425" wrap="square" tIns="45700">
            <a:noAutofit/>
          </a:bodyPr>
          <a:lstStyle/>
          <a:p>
            <a:pPr indent="-228600" lvl="0" marL="228600" rtl="0" algn="l">
              <a:lnSpc>
                <a:spcPct val="100000"/>
              </a:lnSpc>
              <a:spcBef>
                <a:spcPts val="0"/>
              </a:spcBef>
              <a:spcAft>
                <a:spcPts val="0"/>
              </a:spcAft>
              <a:buSzPts val="2200"/>
              <a:buChar char="•"/>
            </a:pPr>
            <a:r>
              <a:rPr lang="en-AU" sz="2000"/>
              <a:t>CP là </a:t>
            </a:r>
            <a:r>
              <a:rPr b="1" lang="en-AU" sz="2000"/>
              <a:t>khuyết tật thể chất thường gặp nhất</a:t>
            </a:r>
            <a:r>
              <a:rPr lang="en-AU" sz="2000"/>
              <a:t> ở trẻ nhỏ</a:t>
            </a:r>
            <a:endParaRPr sz="2000"/>
          </a:p>
          <a:p>
            <a:pPr indent="-228600" lvl="0" marL="228600" rtl="0" algn="l">
              <a:lnSpc>
                <a:spcPct val="100000"/>
              </a:lnSpc>
              <a:spcBef>
                <a:spcPts val="1200"/>
              </a:spcBef>
              <a:spcAft>
                <a:spcPts val="0"/>
              </a:spcAft>
              <a:buSzPts val="2200"/>
              <a:buChar char="•"/>
            </a:pPr>
            <a:r>
              <a:rPr lang="en-AU" sz="2000"/>
              <a:t>CP xảy ra ở khoảng </a:t>
            </a:r>
            <a:r>
              <a:rPr b="1" lang="en-AU" sz="2000"/>
              <a:t>1 trong 700 trẻ sơ sinh còn sống</a:t>
            </a:r>
            <a:r>
              <a:rPr lang="en-AU" sz="2000"/>
              <a:t>, ở các nước có thu nhập cao</a:t>
            </a:r>
            <a:endParaRPr/>
          </a:p>
          <a:p>
            <a:pPr indent="-228600" lvl="0" marL="228600" rtl="0" algn="l">
              <a:lnSpc>
                <a:spcPct val="100000"/>
              </a:lnSpc>
              <a:spcBef>
                <a:spcPts val="1200"/>
              </a:spcBef>
              <a:spcAft>
                <a:spcPts val="0"/>
              </a:spcAft>
              <a:buSzPts val="2200"/>
              <a:buChar char="•"/>
            </a:pPr>
            <a:r>
              <a:rPr lang="en-AU" sz="2000"/>
              <a:t>Nguyên nhân là do tổn thương khi não đang phát triển, chủ yếu xảy ra</a:t>
            </a:r>
            <a:r>
              <a:rPr b="1" lang="en-AU" sz="2000"/>
              <a:t> trước khi sinh</a:t>
            </a:r>
            <a:endParaRPr/>
          </a:p>
          <a:p>
            <a:pPr indent="-228600" lvl="0" marL="228600" rtl="0" algn="l">
              <a:lnSpc>
                <a:spcPct val="100000"/>
              </a:lnSpc>
              <a:spcBef>
                <a:spcPts val="1200"/>
              </a:spcBef>
              <a:spcAft>
                <a:spcPts val="0"/>
              </a:spcAft>
              <a:buSzPts val="2200"/>
              <a:buChar char="•"/>
            </a:pPr>
            <a:r>
              <a:rPr b="1" lang="en-AU" sz="2000"/>
              <a:t>Không có nguyên nhân duy nhất</a:t>
            </a:r>
            <a:r>
              <a:rPr lang="en-AU" sz="2000"/>
              <a:t> nhưng các nhà nghiên cứu có thể xác định được một số </a:t>
            </a:r>
            <a:r>
              <a:rPr b="1" lang="en-AU" sz="2000"/>
              <a:t>yếu tố</a:t>
            </a:r>
            <a:r>
              <a:rPr lang="en-AU" sz="2000"/>
              <a:t> có thể dẫn đến tổn thương não</a:t>
            </a:r>
            <a:endParaRPr sz="2000"/>
          </a:p>
          <a:p>
            <a:pPr indent="-228600" lvl="0" marL="228600" rtl="0" algn="l">
              <a:lnSpc>
                <a:spcPct val="100000"/>
              </a:lnSpc>
              <a:spcBef>
                <a:spcPts val="1200"/>
              </a:spcBef>
              <a:spcAft>
                <a:spcPts val="0"/>
              </a:spcAft>
              <a:buSzPts val="2200"/>
              <a:buChar char="•"/>
            </a:pPr>
            <a:r>
              <a:rPr lang="en-AU" sz="2000"/>
              <a:t>Giờ đây, trẻ sơ sinh có thể được </a:t>
            </a:r>
            <a:r>
              <a:rPr b="1" lang="en-AU" sz="2000"/>
              <a:t>chẩn đoán</a:t>
            </a:r>
            <a:r>
              <a:rPr lang="en-AU" sz="2000"/>
              <a:t> là có 'nguy cơ cao bị CP' khi được ba tháng tuổi</a:t>
            </a:r>
            <a:endParaRPr sz="2000"/>
          </a:p>
          <a:p>
            <a:pPr indent="-228600" lvl="0" marL="228600" rtl="0" algn="l">
              <a:lnSpc>
                <a:spcPct val="100000"/>
              </a:lnSpc>
              <a:spcBef>
                <a:spcPts val="1200"/>
              </a:spcBef>
              <a:spcAft>
                <a:spcPts val="0"/>
              </a:spcAft>
              <a:buSzPts val="2200"/>
              <a:buChar char="•"/>
            </a:pPr>
            <a:r>
              <a:rPr lang="en-AU" sz="2000"/>
              <a:t>Có nhiều </a:t>
            </a:r>
            <a:r>
              <a:rPr b="1" lang="en-AU" sz="2000"/>
              <a:t>biện pháp can thiệp dựa vào bằng chứng</a:t>
            </a:r>
            <a:r>
              <a:rPr lang="en-AU" sz="2000"/>
              <a:t> đối với CP và sẽ sớm có các hướng dẫn lâm sàng quốc tế mới.</a:t>
            </a:r>
            <a:endParaRPr/>
          </a:p>
        </p:txBody>
      </p:sp>
      <p:sp>
        <p:nvSpPr>
          <p:cNvPr id="59" name="Google Shape;59;p3"/>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Thông tin nhanh</a:t>
            </a:r>
            <a:endParaRPr/>
          </a:p>
        </p:txBody>
      </p:sp>
      <p:pic>
        <p:nvPicPr>
          <p:cNvPr id="60" name="Google Shape;60;p3"/>
          <p:cNvPicPr preferRelativeResize="0"/>
          <p:nvPr/>
        </p:nvPicPr>
        <p:blipFill rotWithShape="1">
          <a:blip r:embed="rId3">
            <a:alphaModFix/>
          </a:blip>
          <a:srcRect b="0" l="0" r="0" t="0"/>
          <a:stretch/>
        </p:blipFill>
        <p:spPr>
          <a:xfrm>
            <a:off x="724292" y="1519700"/>
            <a:ext cx="2864963" cy="4297444"/>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txBox="1"/>
          <p:nvPr>
            <p:ph idx="1" type="body"/>
          </p:nvPr>
        </p:nvSpPr>
        <p:spPr>
          <a:xfrm>
            <a:off x="598669" y="1764797"/>
            <a:ext cx="10788909" cy="3872432"/>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b="1" lang="en-AU" sz="2000"/>
              <a:t>Bại não (CP) là một khuyết tật thể chất ảnh hưởng đến việc vận động và tư thế vận động</a:t>
            </a:r>
            <a:endParaRPr b="1" sz="2000"/>
          </a:p>
          <a:p>
            <a:pPr indent="-228600" lvl="0" marL="228600" rtl="0" algn="l">
              <a:lnSpc>
                <a:spcPct val="90000"/>
              </a:lnSpc>
              <a:spcBef>
                <a:spcPts val="1600"/>
              </a:spcBef>
              <a:spcAft>
                <a:spcPts val="0"/>
              </a:spcAft>
              <a:buSzPts val="2200"/>
              <a:buChar char="•"/>
            </a:pPr>
            <a:r>
              <a:rPr lang="en-AU" sz="2000"/>
              <a:t>CP là một thuật ngữ chung để chỉ một nhóm các rối loạn ảnh hưởng đến khả năng vận động của một người</a:t>
            </a:r>
            <a:endParaRPr sz="2000"/>
          </a:p>
          <a:p>
            <a:pPr indent="-228600" lvl="0" marL="228600" rtl="0" algn="l">
              <a:lnSpc>
                <a:spcPct val="90000"/>
              </a:lnSpc>
              <a:spcBef>
                <a:spcPts val="1600"/>
              </a:spcBef>
              <a:spcAft>
                <a:spcPts val="0"/>
              </a:spcAft>
              <a:buSzPts val="2200"/>
              <a:buChar char="•"/>
            </a:pPr>
            <a:r>
              <a:rPr lang="en-AU" sz="2000"/>
              <a:t>CP là do tổn thương khi não đang phát triển ở giai đoạn trước, trong hoặc sau khi sinh</a:t>
            </a:r>
            <a:endParaRPr/>
          </a:p>
          <a:p>
            <a:pPr indent="-228600" lvl="0" marL="228600" rtl="0" algn="l">
              <a:lnSpc>
                <a:spcPct val="90000"/>
              </a:lnSpc>
              <a:spcBef>
                <a:spcPts val="1600"/>
              </a:spcBef>
              <a:spcAft>
                <a:spcPts val="0"/>
              </a:spcAft>
              <a:buSzPts val="2200"/>
              <a:buChar char="•"/>
            </a:pPr>
            <a:r>
              <a:rPr lang="en-AU" sz="2000"/>
              <a:t>CP ảnh hưởng đến mọi người theo những cách khác nhau. Chứng bệnh này có thể ảnh hưởng đến khả năng vận động, kiểm soát cơ, phối hợp cơ, trương lực cơ, phản xạ, tư thế vận động và khả năng thăng bằng của cơ thể. </a:t>
            </a:r>
            <a:endParaRPr/>
          </a:p>
          <a:p>
            <a:pPr indent="-228600" lvl="0" marL="228600" rtl="0" algn="l">
              <a:lnSpc>
                <a:spcPct val="90000"/>
              </a:lnSpc>
              <a:spcBef>
                <a:spcPts val="1600"/>
              </a:spcBef>
              <a:spcAft>
                <a:spcPts val="0"/>
              </a:spcAft>
              <a:buSzPts val="2200"/>
              <a:buChar char="•"/>
            </a:pPr>
            <a:r>
              <a:rPr lang="en-AU" sz="2000"/>
              <a:t>Mặc dù CP là một tình trạng kéo dài suốt đời, nhưng một số các hiểu hiện này của bại não có thể cải thiện hoặc trầm trọng hơn theo thời gian</a:t>
            </a:r>
            <a:endParaRPr/>
          </a:p>
          <a:p>
            <a:pPr indent="-228600" lvl="0" marL="228600" rtl="0" algn="l">
              <a:lnSpc>
                <a:spcPct val="90000"/>
              </a:lnSpc>
              <a:spcBef>
                <a:spcPts val="1600"/>
              </a:spcBef>
              <a:spcAft>
                <a:spcPts val="0"/>
              </a:spcAft>
              <a:buSzPts val="2200"/>
              <a:buChar char="•"/>
            </a:pPr>
            <a:r>
              <a:rPr lang="en-AU" sz="2000"/>
              <a:t>Những người bị CP cũng có thể bị suy yếu về thị giác, khả năng học tập, thính giác, lời nói, động kinh và trí tuệ.</a:t>
            </a:r>
            <a:endParaRPr/>
          </a:p>
        </p:txBody>
      </p:sp>
      <p:sp>
        <p:nvSpPr>
          <p:cNvPr id="67" name="Google Shape;67;p4"/>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Bại não</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 name="Shape 72"/>
        <p:cNvGrpSpPr/>
        <p:nvPr/>
      </p:nvGrpSpPr>
      <p:grpSpPr>
        <a:xfrm>
          <a:off x="0" y="0"/>
          <a:ext cx="0" cy="0"/>
          <a:chOff x="0" y="0"/>
          <a:chExt cx="0" cy="0"/>
        </a:xfrm>
      </p:grpSpPr>
      <p:sp>
        <p:nvSpPr>
          <p:cNvPr id="73" name="Google Shape;73;p5"/>
          <p:cNvSpPr txBox="1"/>
          <p:nvPr>
            <p:ph idx="1" type="body"/>
          </p:nvPr>
        </p:nvSpPr>
        <p:spPr>
          <a:xfrm>
            <a:off x="3756708" y="1655986"/>
            <a:ext cx="7607431" cy="4423538"/>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200"/>
              <a:buNone/>
            </a:pPr>
            <a:r>
              <a:rPr b="1" lang="en-AU" sz="2200"/>
              <a:t>Bại não (CP) là kết quả của sự kết hợp của các biến cố</a:t>
            </a:r>
            <a:r>
              <a:rPr lang="en-AU" sz="2200"/>
              <a:t> trước, trong hoặc sau khi sinh, có thể dẫn đến tổn thương bộ não đang phát triển của trẻ</a:t>
            </a:r>
            <a:endParaRPr sz="2200"/>
          </a:p>
          <a:p>
            <a:pPr indent="-228600" lvl="0" marL="228600" rtl="0" algn="l">
              <a:lnSpc>
                <a:spcPct val="90000"/>
              </a:lnSpc>
              <a:spcBef>
                <a:spcPts val="1600"/>
              </a:spcBef>
              <a:spcAft>
                <a:spcPts val="0"/>
              </a:spcAft>
              <a:buSzPts val="2200"/>
              <a:buChar char="•"/>
            </a:pPr>
            <a:r>
              <a:rPr lang="en-AU" sz="2200"/>
              <a:t>Có nhiều nguyên nhân gây ra CP - một loạt các 'quá trình hệ quả', tức một chuỗi các biến cố kết hợp với nhau sẽ gây ra hoặc đẩy nhanh thương tổn cho bộ não đang phát triển.</a:t>
            </a:r>
            <a:endParaRPr/>
          </a:p>
          <a:p>
            <a:pPr indent="-228600" lvl="0" marL="228600" rtl="0" algn="l">
              <a:lnSpc>
                <a:spcPct val="90000"/>
              </a:lnSpc>
              <a:spcBef>
                <a:spcPts val="1600"/>
              </a:spcBef>
              <a:spcAft>
                <a:spcPts val="0"/>
              </a:spcAft>
              <a:buSzPts val="2200"/>
              <a:buChar char="•"/>
            </a:pPr>
            <a:r>
              <a:rPr lang="en-AU" sz="2200"/>
              <a:t>Khoảng 45% trẻ em được chẩn đoán CP là trẻ sinh non</a:t>
            </a:r>
            <a:endParaRPr/>
          </a:p>
          <a:p>
            <a:pPr indent="-228600" lvl="0" marL="228600" rtl="0" algn="l">
              <a:lnSpc>
                <a:spcPct val="90000"/>
              </a:lnSpc>
              <a:spcBef>
                <a:spcPts val="1600"/>
              </a:spcBef>
              <a:spcAft>
                <a:spcPts val="0"/>
              </a:spcAft>
              <a:buSzPts val="2200"/>
              <a:buChar char="•"/>
            </a:pPr>
            <a:r>
              <a:rPr lang="en-AU" sz="2200"/>
              <a:t>Đối với hầu hết trẻ sinh đủ tháng bị CP, nguyên nhân vẫn chưa được biết đến</a:t>
            </a:r>
            <a:endParaRPr sz="2200"/>
          </a:p>
          <a:p>
            <a:pPr indent="-228600" lvl="0" marL="228600" rtl="0" algn="l">
              <a:lnSpc>
                <a:spcPct val="90000"/>
              </a:lnSpc>
              <a:spcBef>
                <a:spcPts val="1600"/>
              </a:spcBef>
              <a:spcAft>
                <a:spcPts val="0"/>
              </a:spcAft>
              <a:buSzPts val="2200"/>
              <a:buChar char="•"/>
            </a:pPr>
            <a:r>
              <a:rPr lang="en-AU" sz="2200"/>
              <a:t>Chỉ có một tỷ lệ nhỏ CP là do các biến chứng khi sinh (ví dụ như bị ngạt hoặc thiếu oxy).</a:t>
            </a:r>
            <a:endParaRPr/>
          </a:p>
          <a:p>
            <a:pPr indent="-88900" lvl="0" marL="228600" rtl="0" algn="l">
              <a:lnSpc>
                <a:spcPct val="90000"/>
              </a:lnSpc>
              <a:spcBef>
                <a:spcPts val="1600"/>
              </a:spcBef>
              <a:spcAft>
                <a:spcPts val="0"/>
              </a:spcAft>
              <a:buClr>
                <a:srgbClr val="77A540"/>
              </a:buClr>
              <a:buSzPts val="2200"/>
              <a:buNone/>
            </a:pPr>
            <a:r>
              <a:t/>
            </a:r>
            <a:endParaRPr sz="2200"/>
          </a:p>
        </p:txBody>
      </p:sp>
      <p:sp>
        <p:nvSpPr>
          <p:cNvPr id="74" name="Google Shape;74;p5"/>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Nguyên nhân gây ra bại não</a:t>
            </a:r>
            <a:endParaRPr/>
          </a:p>
        </p:txBody>
      </p:sp>
      <p:pic>
        <p:nvPicPr>
          <p:cNvPr id="75" name="Google Shape;75;p5"/>
          <p:cNvPicPr preferRelativeResize="0"/>
          <p:nvPr/>
        </p:nvPicPr>
        <p:blipFill rotWithShape="1">
          <a:blip r:embed="rId3">
            <a:alphaModFix/>
          </a:blip>
          <a:srcRect b="0" l="0" r="0" t="0"/>
          <a:stretch/>
        </p:blipFill>
        <p:spPr>
          <a:xfrm>
            <a:off x="635895" y="1528321"/>
            <a:ext cx="2751841" cy="4127762"/>
          </a:xfrm>
          <a:prstGeom prst="rect">
            <a:avLst/>
          </a:prstGeom>
          <a:noFill/>
          <a:ln>
            <a:noFill/>
          </a:ln>
          <a:effectLst>
            <a:outerShdw blurRad="50800" rotWithShape="0" algn="tl" dir="2700000" dist="38100">
              <a:srgbClr val="000000">
                <a:alpha val="40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sp>
        <p:nvSpPr>
          <p:cNvPr id="81" name="Google Shape;81;p6"/>
          <p:cNvSpPr txBox="1"/>
          <p:nvPr>
            <p:ph idx="1" type="body"/>
          </p:nvPr>
        </p:nvSpPr>
        <p:spPr>
          <a:xfrm>
            <a:off x="707011" y="1416005"/>
            <a:ext cx="10350630" cy="4645429"/>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SzPts val="2400"/>
              <a:buNone/>
            </a:pPr>
            <a:r>
              <a:rPr lang="en-AU" sz="2400"/>
              <a:t>Các yếu tố rủi ro không gây ra CP. Tuy nhiên, sự có mặt của một số yếu tố rủi ro có thể làm tăng khả năng trẻ sinh ra bị CP.</a:t>
            </a:r>
            <a:endParaRPr/>
          </a:p>
          <a:p>
            <a:pPr indent="0" lvl="0" marL="0" rtl="0" algn="l">
              <a:lnSpc>
                <a:spcPct val="90000"/>
              </a:lnSpc>
              <a:spcBef>
                <a:spcPts val="1000"/>
              </a:spcBef>
              <a:spcAft>
                <a:spcPts val="0"/>
              </a:spcAft>
              <a:buSzPts val="2000"/>
              <a:buNone/>
            </a:pPr>
            <a:br>
              <a:rPr lang="en-AU" sz="2000"/>
            </a:br>
            <a:r>
              <a:rPr lang="en-AU" sz="2000"/>
              <a:t>Một số yếu tố rủi ro gây bại não đã được xác định. Đó là:</a:t>
            </a:r>
            <a:endParaRPr/>
          </a:p>
          <a:p>
            <a:pPr indent="-228600" lvl="0" marL="228600" rtl="0" algn="l">
              <a:lnSpc>
                <a:spcPct val="90000"/>
              </a:lnSpc>
              <a:spcBef>
                <a:spcPts val="1000"/>
              </a:spcBef>
              <a:spcAft>
                <a:spcPts val="0"/>
              </a:spcAft>
              <a:buSzPts val="1800"/>
              <a:buChar char="•"/>
            </a:pPr>
            <a:r>
              <a:rPr lang="en-AU" sz="1800"/>
              <a:t>sinh non (dưới 37 tuần)</a:t>
            </a:r>
            <a:endParaRPr/>
          </a:p>
          <a:p>
            <a:pPr indent="-228600" lvl="0" marL="228600" rtl="0" algn="l">
              <a:lnSpc>
                <a:spcPct val="90000"/>
              </a:lnSpc>
              <a:spcBef>
                <a:spcPts val="1000"/>
              </a:spcBef>
              <a:spcAft>
                <a:spcPts val="0"/>
              </a:spcAft>
              <a:buSzPts val="1800"/>
              <a:buChar char="•"/>
            </a:pPr>
            <a:r>
              <a:rPr lang="en-AU" sz="1800"/>
              <a:t>nhẹ cân (nhỏ so với tuổi thai)</a:t>
            </a:r>
            <a:endParaRPr/>
          </a:p>
          <a:p>
            <a:pPr indent="-228600" lvl="0" marL="228600" rtl="0" algn="l">
              <a:lnSpc>
                <a:spcPct val="90000"/>
              </a:lnSpc>
              <a:spcBef>
                <a:spcPts val="1000"/>
              </a:spcBef>
              <a:spcAft>
                <a:spcPts val="0"/>
              </a:spcAft>
              <a:buSzPts val="1800"/>
              <a:buChar char="•"/>
            </a:pPr>
            <a:r>
              <a:rPr lang="en-AU" sz="1800"/>
              <a:t>các vấn đề về đông máu (tăng đông máu)</a:t>
            </a:r>
            <a:endParaRPr/>
          </a:p>
          <a:p>
            <a:pPr indent="-228600" lvl="0" marL="228600" rtl="0" algn="l">
              <a:lnSpc>
                <a:spcPct val="90000"/>
              </a:lnSpc>
              <a:spcBef>
                <a:spcPts val="1000"/>
              </a:spcBef>
              <a:spcAft>
                <a:spcPts val="0"/>
              </a:spcAft>
              <a:buSzPts val="1800"/>
              <a:buChar char="•"/>
            </a:pPr>
            <a:r>
              <a:rPr lang="en-AU" sz="1800"/>
              <a:t>nhau thai không có khả năng cung cấp oxy và chất dinh dưỡng cho thai nhi đang phát triển</a:t>
            </a:r>
            <a:endParaRPr sz="1800"/>
          </a:p>
          <a:p>
            <a:pPr indent="-228600" lvl="0" marL="228600" rtl="0" algn="l">
              <a:lnSpc>
                <a:spcPct val="90000"/>
              </a:lnSpc>
              <a:spcBef>
                <a:spcPts val="1000"/>
              </a:spcBef>
              <a:spcAft>
                <a:spcPts val="0"/>
              </a:spcAft>
              <a:buSzPts val="1800"/>
              <a:buChar char="•"/>
            </a:pPr>
            <a:r>
              <a:rPr lang="en-AU" sz="1800"/>
              <a:t>người mẹ, thai nhi hoặc em bé bị nhiễm vi khuẩn hoặc vi-rút, tấn công trực tiếp hoặc gián tiếp vào hệ thần kinh trung ương của trẻ sơ sinh</a:t>
            </a:r>
            <a:endParaRPr/>
          </a:p>
          <a:p>
            <a:pPr indent="-228600" lvl="0" marL="228600" rtl="0" algn="l">
              <a:lnSpc>
                <a:spcPct val="90000"/>
              </a:lnSpc>
              <a:spcBef>
                <a:spcPts val="1000"/>
              </a:spcBef>
              <a:spcAft>
                <a:spcPts val="0"/>
              </a:spcAft>
              <a:buSzPts val="1800"/>
              <a:buChar char="•"/>
            </a:pPr>
            <a:r>
              <a:rPr lang="en-AU" sz="1800"/>
              <a:t>mất oxy kéo dài trong quá trình mang thai hoặc sinh nở, hoặc bị vàng da nặng một thời gian ngắn sau khi sinh.</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2" name="Google Shape;82;p6"/>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Các yếu tố rủi ro</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7"/>
          <p:cNvSpPr txBox="1"/>
          <p:nvPr>
            <p:ph idx="1" type="body"/>
          </p:nvPr>
        </p:nvSpPr>
        <p:spPr>
          <a:xfrm>
            <a:off x="697584" y="1519699"/>
            <a:ext cx="11140189" cy="4741058"/>
          </a:xfrm>
          <a:prstGeom prst="rect">
            <a:avLst/>
          </a:prstGeom>
          <a:noFill/>
          <a:ln>
            <a:noFill/>
          </a:ln>
        </p:spPr>
        <p:txBody>
          <a:bodyPr anchorCtr="0" anchor="t" bIns="45700" lIns="91425" spcFirstLastPara="1" rIns="91425" wrap="square" tIns="45700">
            <a:noAutofit/>
          </a:bodyPr>
          <a:lstStyle/>
          <a:p>
            <a:pPr indent="0" lvl="0" marL="0" rtl="0" algn="l">
              <a:lnSpc>
                <a:spcPct val="110000"/>
              </a:lnSpc>
              <a:spcBef>
                <a:spcPts val="0"/>
              </a:spcBef>
              <a:spcAft>
                <a:spcPts val="0"/>
              </a:spcAft>
              <a:buSzPts val="2400"/>
              <a:buNone/>
            </a:pPr>
            <a:r>
              <a:rPr b="1" lang="en-AU" sz="2400"/>
              <a:t>Hiện nay, CP đôi khi có thể được chẩn đoán sớm nên có thể bắt đầu can thiệp sớm nhất có thể</a:t>
            </a:r>
            <a:br>
              <a:rPr b="1" lang="en-AU" sz="2400"/>
            </a:br>
            <a:br>
              <a:rPr b="1" lang="en-AU" sz="1100"/>
            </a:br>
            <a:r>
              <a:rPr lang="en-AU" sz="2000"/>
              <a:t>Giờ đây, trẻ sơ sinh có thể được đánh giá là có 'nguy cơ cao bị bại não' ngay từ khi 3-5 tháng tuổi.</a:t>
            </a:r>
            <a:endParaRPr/>
          </a:p>
          <a:p>
            <a:pPr indent="0" lvl="0" marL="0" rtl="0" algn="l">
              <a:lnSpc>
                <a:spcPct val="110000"/>
              </a:lnSpc>
              <a:spcBef>
                <a:spcPts val="1600"/>
              </a:spcBef>
              <a:spcAft>
                <a:spcPts val="0"/>
              </a:spcAft>
              <a:buSzPts val="2000"/>
              <a:buNone/>
            </a:pPr>
            <a:r>
              <a:rPr lang="en-AU" sz="2000"/>
              <a:t>Các công cụ chính xác nhất là:</a:t>
            </a:r>
            <a:endParaRPr/>
          </a:p>
          <a:p>
            <a:pPr indent="-228600" lvl="0" marL="228600" rtl="0" algn="l">
              <a:lnSpc>
                <a:spcPct val="110000"/>
              </a:lnSpc>
              <a:spcBef>
                <a:spcPts val="600"/>
              </a:spcBef>
              <a:spcAft>
                <a:spcPts val="0"/>
              </a:spcAft>
              <a:buSzPts val="2000"/>
              <a:buChar char="•"/>
            </a:pPr>
            <a:r>
              <a:rPr lang="en-AU" sz="2000"/>
              <a:t>Đánh Giá Vận Động Chung ở trẻ &lt;20 tuần (đã hiệu chỉnh) - dự đoán được 95%</a:t>
            </a:r>
            <a:endParaRPr/>
          </a:p>
          <a:p>
            <a:pPr indent="-228600" lvl="0" marL="228600" rtl="0" algn="l">
              <a:lnSpc>
                <a:spcPct val="110000"/>
              </a:lnSpc>
              <a:spcBef>
                <a:spcPts val="600"/>
              </a:spcBef>
              <a:spcAft>
                <a:spcPts val="0"/>
              </a:spcAft>
              <a:buSzPts val="2000"/>
              <a:buChar char="•"/>
            </a:pPr>
            <a:r>
              <a:rPr lang="en-AU" sz="2000"/>
              <a:t>Hình ảnh thần kinh</a:t>
            </a:r>
            <a:endParaRPr/>
          </a:p>
          <a:p>
            <a:pPr indent="-228600" lvl="0" marL="228600" rtl="0" algn="l">
              <a:lnSpc>
                <a:spcPct val="110000"/>
              </a:lnSpc>
              <a:spcBef>
                <a:spcPts val="600"/>
              </a:spcBef>
              <a:spcAft>
                <a:spcPts val="0"/>
              </a:spcAft>
              <a:buSzPts val="2000"/>
              <a:buChar char="•"/>
            </a:pPr>
            <a:r>
              <a:rPr lang="en-AU" sz="2000"/>
              <a:t>Đánh Giá Thần Kinh Trẻ Sơ Sinh Hammersmith (HINE) - dự đoán được 90%</a:t>
            </a:r>
            <a:endParaRPr/>
          </a:p>
          <a:p>
            <a:pPr indent="0" lvl="0" marL="0" rtl="0" algn="r">
              <a:lnSpc>
                <a:spcPct val="90000"/>
              </a:lnSpc>
              <a:spcBef>
                <a:spcPts val="1600"/>
              </a:spcBef>
              <a:spcAft>
                <a:spcPts val="0"/>
              </a:spcAft>
              <a:buSzPts val="1600"/>
              <a:buNone/>
            </a:pPr>
            <a:r>
              <a:t/>
            </a:r>
            <a:endParaRPr sz="1600"/>
          </a:p>
          <a:p>
            <a:pPr indent="0" lvl="0" marL="0" rtl="0" algn="r">
              <a:lnSpc>
                <a:spcPct val="90000"/>
              </a:lnSpc>
              <a:spcBef>
                <a:spcPts val="1000"/>
              </a:spcBef>
              <a:spcAft>
                <a:spcPts val="0"/>
              </a:spcAft>
              <a:buSzPts val="1600"/>
              <a:buNone/>
            </a:pPr>
            <a:br>
              <a:rPr lang="en-AU" sz="1600"/>
            </a:br>
            <a:endParaRPr sz="1600"/>
          </a:p>
          <a:p>
            <a:pPr indent="0" lvl="0" marL="0" rtl="0" algn="l">
              <a:lnSpc>
                <a:spcPct val="90000"/>
              </a:lnSpc>
              <a:spcBef>
                <a:spcPts val="1000"/>
              </a:spcBef>
              <a:spcAft>
                <a:spcPts val="0"/>
              </a:spcAft>
              <a:buSzPts val="1600"/>
              <a:buNone/>
            </a:pPr>
            <a:r>
              <a:rPr lang="en-AU" sz="1600"/>
              <a:t>Xem áp phích </a:t>
            </a:r>
            <a:r>
              <a:rPr i="1" lang="en-AU" sz="1600"/>
              <a:t>CP: Chẩn Đoán và Điều Trị </a:t>
            </a:r>
            <a:endParaRPr/>
          </a:p>
          <a:p>
            <a:pPr indent="-88900" lvl="0" marL="228600" rtl="0" algn="l">
              <a:lnSpc>
                <a:spcPct val="90000"/>
              </a:lnSpc>
              <a:spcBef>
                <a:spcPts val="1000"/>
              </a:spcBef>
              <a:spcAft>
                <a:spcPts val="0"/>
              </a:spcAft>
              <a:buClr>
                <a:srgbClr val="77A540"/>
              </a:buClr>
              <a:buSzPts val="2200"/>
              <a:buNone/>
            </a:pPr>
            <a:r>
              <a:t/>
            </a:r>
            <a:endParaRPr sz="2200"/>
          </a:p>
        </p:txBody>
      </p:sp>
      <p:sp>
        <p:nvSpPr>
          <p:cNvPr id="89" name="Google Shape;89;p7"/>
          <p:cNvSpPr txBox="1"/>
          <p:nvPr>
            <p:ph type="title"/>
          </p:nvPr>
        </p:nvSpPr>
        <p:spPr>
          <a:xfrm>
            <a:off x="513347" y="435795"/>
            <a:ext cx="8787064" cy="717717"/>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Chẩn đoán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cxnSp>
        <p:nvCxnSpPr>
          <p:cNvPr id="95" name="Google Shape;95;ge5917adf84_0_28"/>
          <p:cNvCxnSpPr/>
          <p:nvPr/>
        </p:nvCxnSpPr>
        <p:spPr>
          <a:xfrm>
            <a:off x="9052308" y="3515164"/>
            <a:ext cx="6600" cy="362700"/>
          </a:xfrm>
          <a:prstGeom prst="straightConnector1">
            <a:avLst/>
          </a:prstGeom>
          <a:noFill/>
          <a:ln cap="flat" cmpd="sng" w="19050">
            <a:solidFill>
              <a:schemeClr val="dk2"/>
            </a:solidFill>
            <a:prstDash val="dot"/>
            <a:round/>
            <a:headEnd len="sm" w="sm" type="none"/>
            <a:tailEnd len="sm" w="sm" type="none"/>
          </a:ln>
        </p:spPr>
      </p:cxnSp>
      <p:sp>
        <p:nvSpPr>
          <p:cNvPr id="96" name="Google Shape;96;ge5917adf84_0_28"/>
          <p:cNvSpPr/>
          <p:nvPr/>
        </p:nvSpPr>
        <p:spPr>
          <a:xfrm>
            <a:off x="8500680" y="2926630"/>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 name="Google Shape;97;ge5917adf84_0_28"/>
          <p:cNvSpPr/>
          <p:nvPr/>
        </p:nvSpPr>
        <p:spPr>
          <a:xfrm>
            <a:off x="2159737"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e5917adf84_0_28"/>
          <p:cNvSpPr/>
          <p:nvPr/>
        </p:nvSpPr>
        <p:spPr>
          <a:xfrm>
            <a:off x="9671405" y="2694767"/>
            <a:ext cx="302700" cy="14052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 name="Google Shape;99;ge5917adf84_0_2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Chẩn đoán </a:t>
            </a:r>
            <a:r>
              <a:rPr b="0" lang="en-AU"/>
              <a:t>(tiếp)</a:t>
            </a:r>
            <a:endParaRPr/>
          </a:p>
        </p:txBody>
      </p:sp>
      <p:sp>
        <p:nvSpPr>
          <p:cNvPr id="100" name="Google Shape;100;ge5917adf84_0_28"/>
          <p:cNvSpPr/>
          <p:nvPr/>
        </p:nvSpPr>
        <p:spPr>
          <a:xfrm>
            <a:off x="525176" y="2683353"/>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Trẻ sơ sinh có nguy cơ bị bại não không?</a:t>
            </a:r>
            <a:endParaRPr/>
          </a:p>
        </p:txBody>
      </p:sp>
      <p:sp>
        <p:nvSpPr>
          <p:cNvPr id="101" name="Google Shape;101;ge5917adf84_0_28"/>
          <p:cNvSpPr/>
          <p:nvPr/>
        </p:nvSpPr>
        <p:spPr>
          <a:xfrm>
            <a:off x="2275147" y="3527303"/>
            <a:ext cx="953129" cy="757523"/>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Không</a:t>
            </a:r>
            <a:endParaRPr/>
          </a:p>
        </p:txBody>
      </p:sp>
      <p:sp>
        <p:nvSpPr>
          <p:cNvPr id="102" name="Google Shape;102;ge5917adf84_0_28"/>
          <p:cNvSpPr/>
          <p:nvPr/>
        </p:nvSpPr>
        <p:spPr>
          <a:xfrm>
            <a:off x="2487532"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Có</a:t>
            </a:r>
            <a:endParaRPr/>
          </a:p>
        </p:txBody>
      </p:sp>
      <p:cxnSp>
        <p:nvCxnSpPr>
          <p:cNvPr id="103" name="Google Shape;103;ge5917adf84_0_28"/>
          <p:cNvCxnSpPr>
            <a:stCxn id="100" idx="3"/>
          </p:cNvCxnSpPr>
          <p:nvPr/>
        </p:nvCxnSpPr>
        <p:spPr>
          <a:xfrm>
            <a:off x="1846676" y="3391653"/>
            <a:ext cx="302700" cy="6000"/>
          </a:xfrm>
          <a:prstGeom prst="straightConnector1">
            <a:avLst/>
          </a:prstGeom>
          <a:noFill/>
          <a:ln cap="flat" cmpd="sng" w="9525">
            <a:solidFill>
              <a:schemeClr val="dk2"/>
            </a:solidFill>
            <a:prstDash val="solid"/>
            <a:round/>
            <a:headEnd len="sm" w="sm" type="none"/>
            <a:tailEnd len="sm" w="sm" type="none"/>
          </a:ln>
        </p:spPr>
      </p:cxnSp>
      <p:sp>
        <p:nvSpPr>
          <p:cNvPr id="104" name="Google Shape;104;ge5917adf84_0_28"/>
          <p:cNvSpPr/>
          <p:nvPr/>
        </p:nvSpPr>
        <p:spPr>
          <a:xfrm>
            <a:off x="3743785" y="2686235"/>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Trẻ sơ sinh có phát triển vận động bất thường không?</a:t>
            </a:r>
            <a:endParaRPr/>
          </a:p>
        </p:txBody>
      </p:sp>
      <p:cxnSp>
        <p:nvCxnSpPr>
          <p:cNvPr id="105" name="Google Shape;105;ge5917adf84_0_28"/>
          <p:cNvCxnSpPr/>
          <p:nvPr/>
        </p:nvCxnSpPr>
        <p:spPr>
          <a:xfrm>
            <a:off x="3440977"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06" name="Google Shape;106;ge5917adf84_0_28"/>
          <p:cNvSpPr/>
          <p:nvPr/>
        </p:nvSpPr>
        <p:spPr>
          <a:xfrm>
            <a:off x="5337873" y="2830681"/>
            <a:ext cx="1271100" cy="1144800"/>
          </a:xfrm>
          <a:prstGeom prst="rect">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07" name="Google Shape;107;ge5917adf84_0_28"/>
          <p:cNvCxnSpPr/>
          <p:nvPr/>
        </p:nvCxnSpPr>
        <p:spPr>
          <a:xfrm>
            <a:off x="5065499" y="3391652"/>
            <a:ext cx="302700" cy="6000"/>
          </a:xfrm>
          <a:prstGeom prst="straightConnector1">
            <a:avLst/>
          </a:prstGeom>
          <a:noFill/>
          <a:ln cap="flat" cmpd="sng" w="9525">
            <a:solidFill>
              <a:schemeClr val="dk2"/>
            </a:solidFill>
            <a:prstDash val="solid"/>
            <a:round/>
            <a:headEnd len="sm" w="sm" type="none"/>
            <a:tailEnd len="sm" w="sm" type="none"/>
          </a:ln>
        </p:spPr>
      </p:cxnSp>
      <p:sp>
        <p:nvSpPr>
          <p:cNvPr id="108" name="Google Shape;108;ge5917adf84_0_28"/>
          <p:cNvSpPr/>
          <p:nvPr/>
        </p:nvSpPr>
        <p:spPr>
          <a:xfrm>
            <a:off x="5349795" y="3499102"/>
            <a:ext cx="888415" cy="757523"/>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Không</a:t>
            </a:r>
            <a:endParaRPr/>
          </a:p>
        </p:txBody>
      </p:sp>
      <p:sp>
        <p:nvSpPr>
          <p:cNvPr id="109" name="Google Shape;109;ge5917adf84_0_28"/>
          <p:cNvSpPr/>
          <p:nvPr/>
        </p:nvSpPr>
        <p:spPr>
          <a:xfrm>
            <a:off x="5665668" y="252136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Có</a:t>
            </a:r>
            <a:endParaRPr/>
          </a:p>
        </p:txBody>
      </p:sp>
      <p:cxnSp>
        <p:nvCxnSpPr>
          <p:cNvPr id="110" name="Google Shape;110;ge5917adf84_0_28"/>
          <p:cNvCxnSpPr/>
          <p:nvPr/>
        </p:nvCxnSpPr>
        <p:spPr>
          <a:xfrm>
            <a:off x="6609074" y="3400172"/>
            <a:ext cx="302700" cy="6000"/>
          </a:xfrm>
          <a:prstGeom prst="straightConnector1">
            <a:avLst/>
          </a:prstGeom>
          <a:noFill/>
          <a:ln cap="flat" cmpd="sng" w="9525">
            <a:solidFill>
              <a:schemeClr val="dk2"/>
            </a:solidFill>
            <a:prstDash val="solid"/>
            <a:round/>
            <a:headEnd len="sm" w="sm" type="none"/>
            <a:tailEnd len="sm" w="sm" type="none"/>
          </a:ln>
        </p:spPr>
      </p:cxnSp>
      <p:sp>
        <p:nvSpPr>
          <p:cNvPr id="111" name="Google Shape;111;ge5917adf84_0_28"/>
          <p:cNvSpPr/>
          <p:nvPr/>
        </p:nvSpPr>
        <p:spPr>
          <a:xfrm>
            <a:off x="6881448" y="2694756"/>
            <a:ext cx="1321500" cy="14166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Trẻ sơ sinh có hình ảnh thần kinh bất thường không?</a:t>
            </a:r>
            <a:endParaRPr/>
          </a:p>
        </p:txBody>
      </p:sp>
      <p:sp>
        <p:nvSpPr>
          <p:cNvPr id="112" name="Google Shape;112;ge5917adf84_0_28"/>
          <p:cNvSpPr/>
          <p:nvPr/>
        </p:nvSpPr>
        <p:spPr>
          <a:xfrm>
            <a:off x="6243354" y="3406060"/>
            <a:ext cx="615600" cy="768000"/>
          </a:xfrm>
          <a:prstGeom prst="rect">
            <a:avLst/>
          </a:pr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113" name="Google Shape;113;ge5917adf84_0_28"/>
          <p:cNvCxnSpPr/>
          <p:nvPr/>
        </p:nvCxnSpPr>
        <p:spPr>
          <a:xfrm>
            <a:off x="5965444" y="2030575"/>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4" name="Google Shape;114;ge5917adf84_0_28"/>
          <p:cNvCxnSpPr/>
          <p:nvPr/>
        </p:nvCxnSpPr>
        <p:spPr>
          <a:xfrm>
            <a:off x="5968614" y="2021564"/>
            <a:ext cx="4131000" cy="8700"/>
          </a:xfrm>
          <a:prstGeom prst="straightConnector1">
            <a:avLst/>
          </a:prstGeom>
          <a:noFill/>
          <a:ln cap="flat" cmpd="sng" w="9525">
            <a:solidFill>
              <a:schemeClr val="dk2"/>
            </a:solidFill>
            <a:prstDash val="solid"/>
            <a:round/>
            <a:headEnd len="sm" w="sm" type="none"/>
            <a:tailEnd len="sm" w="sm" type="none"/>
          </a:ln>
        </p:spPr>
      </p:cxnSp>
      <p:cxnSp>
        <p:nvCxnSpPr>
          <p:cNvPr id="115" name="Google Shape;115;ge5917adf84_0_28"/>
          <p:cNvCxnSpPr/>
          <p:nvPr/>
        </p:nvCxnSpPr>
        <p:spPr>
          <a:xfrm>
            <a:off x="10071109" y="201407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6" name="Google Shape;116;ge5917adf84_0_28"/>
          <p:cNvCxnSpPr/>
          <p:nvPr/>
        </p:nvCxnSpPr>
        <p:spPr>
          <a:xfrm rot="10800000">
            <a:off x="10084385" y="428473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7" name="Google Shape;117;ge5917adf84_0_28"/>
          <p:cNvCxnSpPr/>
          <p:nvPr/>
        </p:nvCxnSpPr>
        <p:spPr>
          <a:xfrm flipH="1">
            <a:off x="5928971" y="4778693"/>
            <a:ext cx="4210200" cy="9900"/>
          </a:xfrm>
          <a:prstGeom prst="straightConnector1">
            <a:avLst/>
          </a:prstGeom>
          <a:noFill/>
          <a:ln cap="flat" cmpd="sng" w="9525">
            <a:solidFill>
              <a:schemeClr val="dk2"/>
            </a:solidFill>
            <a:prstDash val="solid"/>
            <a:round/>
            <a:headEnd len="sm" w="sm" type="none"/>
            <a:tailEnd len="sm" w="sm" type="none"/>
          </a:ln>
        </p:spPr>
      </p:cxnSp>
      <p:cxnSp>
        <p:nvCxnSpPr>
          <p:cNvPr id="118" name="Google Shape;118;ge5917adf84_0_28"/>
          <p:cNvCxnSpPr/>
          <p:nvPr/>
        </p:nvCxnSpPr>
        <p:spPr>
          <a:xfrm>
            <a:off x="5931518" y="4284658"/>
            <a:ext cx="3300" cy="490800"/>
          </a:xfrm>
          <a:prstGeom prst="straightConnector1">
            <a:avLst/>
          </a:prstGeom>
          <a:noFill/>
          <a:ln cap="flat" cmpd="sng" w="9525">
            <a:solidFill>
              <a:schemeClr val="dk2"/>
            </a:solidFill>
            <a:prstDash val="solid"/>
            <a:round/>
            <a:headEnd len="sm" w="sm" type="none"/>
            <a:tailEnd len="sm" w="sm" type="none"/>
          </a:ln>
        </p:spPr>
      </p:cxnSp>
      <p:cxnSp>
        <p:nvCxnSpPr>
          <p:cNvPr id="119" name="Google Shape;119;ge5917adf84_0_28"/>
          <p:cNvCxnSpPr/>
          <p:nvPr/>
        </p:nvCxnSpPr>
        <p:spPr>
          <a:xfrm>
            <a:off x="8203027" y="3400115"/>
            <a:ext cx="302700" cy="6000"/>
          </a:xfrm>
          <a:prstGeom prst="straightConnector1">
            <a:avLst/>
          </a:prstGeom>
          <a:noFill/>
          <a:ln cap="flat" cmpd="sng" w="9525">
            <a:solidFill>
              <a:schemeClr val="dk2"/>
            </a:solidFill>
            <a:prstDash val="solid"/>
            <a:round/>
            <a:headEnd len="sm" w="sm" type="none"/>
            <a:tailEnd len="sm" w="sm" type="none"/>
          </a:ln>
        </p:spPr>
      </p:cxnSp>
      <p:sp>
        <p:nvSpPr>
          <p:cNvPr id="120" name="Google Shape;120;ge5917adf84_0_28"/>
          <p:cNvSpPr/>
          <p:nvPr/>
        </p:nvSpPr>
        <p:spPr>
          <a:xfrm>
            <a:off x="9655914" y="3527303"/>
            <a:ext cx="833700" cy="880200"/>
          </a:xfrm>
          <a:prstGeom prst="rect">
            <a:avLst/>
          </a:prstGeom>
          <a:solidFill>
            <a:srgbClr val="4FC7E8"/>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Không phải bại não</a:t>
            </a:r>
            <a:endParaRPr/>
          </a:p>
        </p:txBody>
      </p:sp>
      <p:sp>
        <p:nvSpPr>
          <p:cNvPr id="121" name="Google Shape;121;ge5917adf84_0_28"/>
          <p:cNvSpPr/>
          <p:nvPr/>
        </p:nvSpPr>
        <p:spPr>
          <a:xfrm>
            <a:off x="9655914" y="2504950"/>
            <a:ext cx="833700" cy="880200"/>
          </a:xfrm>
          <a:prstGeom prst="rect">
            <a:avLst/>
          </a:prstGeom>
          <a:solidFill>
            <a:srgbClr val="00C16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Bại não</a:t>
            </a:r>
            <a:endParaRPr/>
          </a:p>
        </p:txBody>
      </p:sp>
      <p:sp>
        <p:nvSpPr>
          <p:cNvPr id="122" name="Google Shape;122;ge5917adf84_0_28"/>
          <p:cNvSpPr/>
          <p:nvPr/>
        </p:nvSpPr>
        <p:spPr>
          <a:xfrm>
            <a:off x="8718678" y="3713256"/>
            <a:ext cx="833700" cy="634800"/>
          </a:xfrm>
          <a:prstGeom prst="ellipse">
            <a:avLst/>
          </a:prstGeom>
          <a:solidFill>
            <a:srgbClr val="4FC7E8"/>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Không</a:t>
            </a:r>
            <a:endParaRPr/>
          </a:p>
        </p:txBody>
      </p:sp>
      <p:sp>
        <p:nvSpPr>
          <p:cNvPr id="123" name="Google Shape;123;ge5917adf84_0_28"/>
          <p:cNvSpPr/>
          <p:nvPr/>
        </p:nvSpPr>
        <p:spPr>
          <a:xfrm>
            <a:off x="8803460" y="2584590"/>
            <a:ext cx="615600" cy="634800"/>
          </a:xfrm>
          <a:prstGeom prst="ellipse">
            <a:avLst/>
          </a:prstGeom>
          <a:solidFill>
            <a:srgbClr val="00C165"/>
          </a:solid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100"/>
              <a:buFont typeface="Arial"/>
              <a:buNone/>
            </a:pPr>
            <a:r>
              <a:rPr b="0" i="0" lang="en-AU" sz="1100" u="none" cap="none" strike="noStrike">
                <a:solidFill>
                  <a:srgbClr val="000000"/>
                </a:solidFill>
                <a:latin typeface="Arial"/>
                <a:ea typeface="Arial"/>
                <a:cs typeface="Arial"/>
                <a:sym typeface="Arial"/>
              </a:rPr>
              <a:t>Có</a:t>
            </a:r>
            <a:endParaRPr/>
          </a:p>
        </p:txBody>
      </p:sp>
      <p:sp>
        <p:nvSpPr>
          <p:cNvPr id="124" name="Google Shape;124;ge5917adf84_0_28"/>
          <p:cNvSpPr/>
          <p:nvPr/>
        </p:nvSpPr>
        <p:spPr>
          <a:xfrm>
            <a:off x="10586551" y="3583423"/>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Kiểm tra các tình trạng bệnh lý khác</a:t>
            </a:r>
            <a:endParaRPr/>
          </a:p>
        </p:txBody>
      </p:sp>
      <p:sp>
        <p:nvSpPr>
          <p:cNvPr id="125" name="Google Shape;125;ge5917adf84_0_28"/>
          <p:cNvSpPr/>
          <p:nvPr/>
        </p:nvSpPr>
        <p:spPr>
          <a:xfrm>
            <a:off x="10548438" y="2584590"/>
            <a:ext cx="1082100" cy="768000"/>
          </a:xfrm>
          <a:prstGeom prst="rect">
            <a:avLst/>
          </a:prstGeom>
          <a:solidFill>
            <a:schemeClr val="lt1"/>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0" i="0" lang="en-AU" sz="1200" u="none" cap="none" strike="noStrike">
                <a:solidFill>
                  <a:srgbClr val="000000"/>
                </a:solidFill>
                <a:latin typeface="Arial"/>
                <a:ea typeface="Arial"/>
                <a:cs typeface="Arial"/>
                <a:sym typeface="Arial"/>
              </a:rPr>
              <a:t>Điều trị sớm</a:t>
            </a:r>
            <a:endParaRPr/>
          </a:p>
        </p:txBody>
      </p:sp>
      <p:cxnSp>
        <p:nvCxnSpPr>
          <p:cNvPr id="126" name="Google Shape;126;ge5917adf84_0_28"/>
          <p:cNvCxnSpPr/>
          <p:nvPr/>
        </p:nvCxnSpPr>
        <p:spPr>
          <a:xfrm>
            <a:off x="9378671" y="3276691"/>
            <a:ext cx="302700" cy="6000"/>
          </a:xfrm>
          <a:prstGeom prst="straightConnector1">
            <a:avLst/>
          </a:prstGeom>
          <a:noFill/>
          <a:ln cap="flat" cmpd="sng" w="19050">
            <a:solidFill>
              <a:schemeClr val="dk2"/>
            </a:solidFill>
            <a:prstDash val="dot"/>
            <a:round/>
            <a:headEnd len="sm" w="sm" type="none"/>
            <a:tailEnd len="sm" w="sm" type="none"/>
          </a:ln>
        </p:spPr>
      </p:cxnSp>
      <p:cxnSp>
        <p:nvCxnSpPr>
          <p:cNvPr id="127" name="Google Shape;127;ge5917adf84_0_28"/>
          <p:cNvCxnSpPr/>
          <p:nvPr/>
        </p:nvCxnSpPr>
        <p:spPr>
          <a:xfrm flipH="1">
            <a:off x="9387804" y="3276687"/>
            <a:ext cx="5400" cy="211500"/>
          </a:xfrm>
          <a:prstGeom prst="straightConnector1">
            <a:avLst/>
          </a:prstGeom>
          <a:noFill/>
          <a:ln cap="flat" cmpd="sng" w="19050">
            <a:solidFill>
              <a:schemeClr val="dk2"/>
            </a:solidFill>
            <a:prstDash val="dot"/>
            <a:round/>
            <a:headEnd len="sm" w="sm" type="none"/>
            <a:tailEnd len="sm" w="sm" type="none"/>
          </a:ln>
        </p:spPr>
      </p:cxnSp>
      <p:cxnSp>
        <p:nvCxnSpPr>
          <p:cNvPr id="128" name="Google Shape;128;ge5917adf84_0_28"/>
          <p:cNvCxnSpPr/>
          <p:nvPr/>
        </p:nvCxnSpPr>
        <p:spPr>
          <a:xfrm flipH="1" rot="10800000">
            <a:off x="9067896" y="3495847"/>
            <a:ext cx="331800" cy="6300"/>
          </a:xfrm>
          <a:prstGeom prst="straightConnector1">
            <a:avLst/>
          </a:prstGeom>
          <a:noFill/>
          <a:ln cap="flat" cmpd="sng" w="19050">
            <a:solidFill>
              <a:schemeClr val="dk2"/>
            </a:solidFill>
            <a:prstDash val="dot"/>
            <a:round/>
            <a:headEnd len="sm" w="sm" type="none"/>
            <a:tailEnd len="sm" w="sm" type="none"/>
          </a:ln>
        </p:spPr>
      </p:cxnSp>
      <p:sp>
        <p:nvSpPr>
          <p:cNvPr id="129" name="Google Shape;129;ge5917adf84_0_28"/>
          <p:cNvSpPr/>
          <p:nvPr/>
        </p:nvSpPr>
        <p:spPr>
          <a:xfrm>
            <a:off x="9030094" y="3488169"/>
            <a:ext cx="833700" cy="211500"/>
          </a:xfrm>
          <a:prstGeom prst="rect">
            <a:avLst/>
          </a:prstGeom>
          <a:no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900"/>
              <a:buFont typeface="Arial"/>
              <a:buNone/>
            </a:pPr>
            <a:r>
              <a:rPr b="0" i="0" lang="en-AU" sz="900" u="none" cap="none" strike="noStrike">
                <a:solidFill>
                  <a:srgbClr val="000000"/>
                </a:solidFill>
                <a:latin typeface="Arial"/>
                <a:ea typeface="Arial"/>
                <a:cs typeface="Arial"/>
                <a:sym typeface="Arial"/>
              </a:rPr>
              <a:t>10-20%</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4" name="Shape 134"/>
        <p:cNvGrpSpPr/>
        <p:nvPr/>
      </p:nvGrpSpPr>
      <p:grpSpPr>
        <a:xfrm>
          <a:off x="0" y="0"/>
          <a:ext cx="0" cy="0"/>
          <a:chOff x="0" y="0"/>
          <a:chExt cx="0" cy="0"/>
        </a:xfrm>
      </p:grpSpPr>
      <p:sp>
        <p:nvSpPr>
          <p:cNvPr id="135" name="Google Shape;135;p8"/>
          <p:cNvSpPr txBox="1"/>
          <p:nvPr>
            <p:ph type="title"/>
          </p:nvPr>
        </p:nvSpPr>
        <p:spPr>
          <a:xfrm>
            <a:off x="519728" y="459250"/>
            <a:ext cx="5005500" cy="717600"/>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548135"/>
              </a:buClr>
              <a:buSzPts val="4400"/>
              <a:buFont typeface="Arial"/>
              <a:buNone/>
            </a:pPr>
            <a:r>
              <a:rPr b="1" lang="en-AU"/>
              <a:t>Chẩn đoán </a:t>
            </a:r>
            <a:r>
              <a:rPr b="0" lang="en-AU"/>
              <a:t>(tiếp)</a:t>
            </a:r>
            <a:endParaRPr/>
          </a:p>
        </p:txBody>
      </p:sp>
      <p:sp>
        <p:nvSpPr>
          <p:cNvPr id="136" name="Google Shape;136;p8"/>
          <p:cNvSpPr txBox="1"/>
          <p:nvPr/>
        </p:nvSpPr>
        <p:spPr>
          <a:xfrm>
            <a:off x="550295" y="1919750"/>
            <a:ext cx="36480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Các Rủi Ro Gây Ra Bệnh Bại Não</a:t>
            </a:r>
            <a:endParaRPr/>
          </a:p>
        </p:txBody>
      </p:sp>
      <p:sp>
        <p:nvSpPr>
          <p:cNvPr id="137" name="Google Shape;137;p8"/>
          <p:cNvSpPr txBox="1"/>
          <p:nvPr/>
        </p:nvSpPr>
        <p:spPr>
          <a:xfrm>
            <a:off x="9062380" y="1937967"/>
            <a:ext cx="2428500" cy="338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rgbClr val="000000"/>
                </a:solidFill>
                <a:latin typeface="Arial"/>
                <a:ea typeface="Arial"/>
                <a:cs typeface="Arial"/>
                <a:sym typeface="Arial"/>
              </a:rPr>
              <a:t>Hình ảnh thần kinh</a:t>
            </a:r>
            <a:endParaRPr/>
          </a:p>
        </p:txBody>
      </p:sp>
      <p:graphicFrame>
        <p:nvGraphicFramePr>
          <p:cNvPr id="138" name="Google Shape;138;p8"/>
          <p:cNvGraphicFramePr/>
          <p:nvPr/>
        </p:nvGraphicFramePr>
        <p:xfrm>
          <a:off x="9062375" y="2362370"/>
          <a:ext cx="3000000" cy="3000000"/>
        </p:xfrm>
        <a:graphic>
          <a:graphicData uri="http://schemas.openxmlformats.org/drawingml/2006/table">
            <a:tbl>
              <a:tblPr>
                <a:noFill/>
                <a:tableStyleId>{9D9C3084-3749-4962-BA25-3B5F0251FD92}</a:tableStyleId>
              </a:tblPr>
              <a:tblGrid>
                <a:gridCol w="2083775"/>
                <a:gridCol w="719550"/>
              </a:tblGrid>
              <a:tr h="396200">
                <a:tc gridSpan="2">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Hình Ảnh Thần Kinh Bất Thường</a:t>
                      </a:r>
                      <a:endParaRPr/>
                    </a:p>
                  </a:txBody>
                  <a:tcPr marT="91425" marB="91425" marR="91425" marL="91425">
                    <a:solidFill>
                      <a:schemeClr val="dk1"/>
                    </a:solidFill>
                  </a:tcPr>
                </a:tc>
                <a:tc hMerge="1"/>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Tổn thương chất trắng quanh não thất</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Dị dạng não</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Tai biến mạch máu não (CVA)</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11%</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Tổn thương chất xám</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22%</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Xuất huyết não</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3%</a:t>
                      </a:r>
                      <a:endParaRPr/>
                    </a:p>
                  </a:txBody>
                  <a:tcPr marT="91425" marB="91425" marR="91425" marL="91425"/>
                </a:tc>
              </a:tr>
              <a:tr h="2393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Nhiễm trùng</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2%</a:t>
                      </a:r>
                      <a:endParaRPr/>
                    </a:p>
                  </a:txBody>
                  <a:tcPr marT="91425" marB="91425" marR="91425" marL="91425"/>
                </a:tc>
              </a:tr>
              <a:tr h="2456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Không cụ thể</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19%</a:t>
                      </a:r>
                      <a:endParaRPr/>
                    </a:p>
                  </a:txBody>
                  <a:tcPr marT="91425" marB="91425" marR="91425" marL="91425"/>
                </a:tc>
              </a:tr>
              <a:tr h="30942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Bình thường</a:t>
                      </a:r>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000"/>
                        <a:buFont typeface="Arial"/>
                        <a:buNone/>
                      </a:pPr>
                      <a:r>
                        <a:rPr lang="en-AU" sz="1000" u="none" cap="none" strike="noStrike"/>
                        <a:t>13%</a:t>
                      </a:r>
                      <a:endParaRPr/>
                    </a:p>
                  </a:txBody>
                  <a:tcPr marT="91425" marB="91425" marR="91425" marL="91425"/>
                </a:tc>
              </a:tr>
            </a:tbl>
          </a:graphicData>
        </a:graphic>
      </p:graphicFrame>
      <p:sp>
        <p:nvSpPr>
          <p:cNvPr id="139" name="Google Shape;139;p8"/>
          <p:cNvSpPr txBox="1"/>
          <p:nvPr/>
        </p:nvSpPr>
        <p:spPr>
          <a:xfrm>
            <a:off x="4701727" y="2014182"/>
            <a:ext cx="3709150" cy="33851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1600"/>
              <a:buFont typeface="Arial"/>
              <a:buNone/>
            </a:pPr>
            <a:r>
              <a:rPr b="1" i="0" lang="en-AU" sz="1600" u="none" cap="none" strike="noStrike">
                <a:solidFill>
                  <a:schemeClr val="dk1"/>
                </a:solidFill>
                <a:latin typeface="Arial"/>
                <a:ea typeface="Arial"/>
                <a:cs typeface="Arial"/>
                <a:sym typeface="Arial"/>
              </a:rPr>
              <a:t>Đánh Giá Sự Phát Triển Vận Động</a:t>
            </a:r>
            <a:endParaRPr b="1" i="0" sz="1600" u="none" cap="none" strike="noStrike">
              <a:solidFill>
                <a:schemeClr val="dk1"/>
              </a:solidFill>
              <a:latin typeface="Arial"/>
              <a:ea typeface="Arial"/>
              <a:cs typeface="Arial"/>
              <a:sym typeface="Arial"/>
            </a:endParaRPr>
          </a:p>
        </p:txBody>
      </p:sp>
      <p:graphicFrame>
        <p:nvGraphicFramePr>
          <p:cNvPr id="140" name="Google Shape;140;p8"/>
          <p:cNvGraphicFramePr/>
          <p:nvPr/>
        </p:nvGraphicFramePr>
        <p:xfrm>
          <a:off x="519725" y="2258445"/>
          <a:ext cx="3000000" cy="3000000"/>
        </p:xfrm>
        <a:graphic>
          <a:graphicData uri="http://schemas.openxmlformats.org/drawingml/2006/table">
            <a:tbl>
              <a:tblPr>
                <a:noFill/>
                <a:tableStyleId>{9D9C3084-3749-4962-BA25-3B5F0251FD92}</a:tableStyleId>
              </a:tblPr>
              <a:tblGrid>
                <a:gridCol w="2874275"/>
                <a:gridCol w="834875"/>
              </a:tblGrid>
              <a:tr h="396200">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Yếu Tố Rủi Ro</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Rủi Ro gây ra Bại Não</a:t>
                      </a:r>
                      <a:endParaRPr/>
                    </a:p>
                  </a:txBody>
                  <a:tcPr marT="91425" marB="91425" marR="91425" marL="91425">
                    <a:solidFill>
                      <a:schemeClr val="dk1"/>
                    </a:solidFill>
                  </a:tcPr>
                </a:tc>
              </a:tr>
              <a:tr h="306550">
                <a:tc gridSpan="2">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Rủi Ro Từ Mẹ (tuyến giáp, tiền sản giật, chảy máu, nhiễm trùng, thai kém phát triển trong tử cung (IUGR), nhau thai bất thường, bội số)+/-</a:t>
                      </a:r>
                      <a:endParaRPr/>
                    </a:p>
                  </a:txBody>
                  <a:tcPr marT="91425" marB="91425" marR="91425" marL="91425"/>
                </a:tc>
                <a:tc hMerge="1"/>
              </a:tr>
              <a:tr h="26800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Sinh Non</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&lt;28 tuần</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28-31 tuần</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31-37 tuần</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p>
                    <a:p>
                      <a:pPr indent="0" lvl="0" marL="0" marR="0" rtl="0" algn="r">
                        <a:lnSpc>
                          <a:spcPct val="100000"/>
                        </a:lnSpc>
                        <a:spcBef>
                          <a:spcPts val="0"/>
                        </a:spcBef>
                        <a:spcAft>
                          <a:spcPts val="0"/>
                        </a:spcAft>
                        <a:buClr>
                          <a:srgbClr val="000000"/>
                        </a:buClr>
                        <a:buSzPts val="1000"/>
                        <a:buFont typeface="Arial"/>
                        <a:buNone/>
                      </a:pPr>
                      <a:r>
                        <a:rPr lang="en-AU" sz="1000" u="none" cap="none" strike="noStrike"/>
                        <a:t>10,0%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5,0%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t>0,7%</a:t>
                      </a:r>
                      <a:endParaRPr/>
                    </a:p>
                  </a:txBody>
                  <a:tcPr marT="91425" marB="91425" marR="91425" marL="91425"/>
                </a:tc>
              </a:tr>
              <a:tr h="317775">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Kỳ Sinh</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Bệnh não</a:t>
                      </a:r>
                      <a:endParaRPr/>
                    </a:p>
                    <a:p>
                      <a:pPr indent="-292100" lvl="0" marL="457200" marR="0" rtl="0" algn="l">
                        <a:lnSpc>
                          <a:spcPct val="100000"/>
                        </a:lnSpc>
                        <a:spcBef>
                          <a:spcPts val="0"/>
                        </a:spcBef>
                        <a:spcAft>
                          <a:spcPts val="0"/>
                        </a:spcAft>
                        <a:buClr>
                          <a:srgbClr val="000000"/>
                        </a:buClr>
                        <a:buSzPts val="1000"/>
                        <a:buFont typeface="Arial"/>
                        <a:buChar char="●"/>
                      </a:pPr>
                      <a:r>
                        <a:rPr lang="en-AU" sz="1000" u="none" cap="none" strike="noStrike"/>
                        <a:t>Khỏe mạnh, không có rủi ro</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12,0%</a:t>
                      </a:r>
                      <a:endParaRPr/>
                    </a:p>
                    <a:p>
                      <a:pPr indent="0" lvl="0" marL="0" marR="0" rtl="0" algn="r">
                        <a:lnSpc>
                          <a:spcPct val="100000"/>
                        </a:lnSpc>
                        <a:spcBef>
                          <a:spcPts val="0"/>
                        </a:spcBef>
                        <a:spcAft>
                          <a:spcPts val="0"/>
                        </a:spcAft>
                        <a:buClr>
                          <a:srgbClr val="000000"/>
                        </a:buClr>
                        <a:buSzPts val="1000"/>
                        <a:buFont typeface="Arial"/>
                        <a:buNone/>
                      </a:pPr>
                      <a:r>
                        <a:rPr lang="en-AU" sz="1000" u="none" cap="none" strike="noStrike">
                          <a:solidFill>
                            <a:schemeClr val="dk1"/>
                          </a:solidFill>
                        </a:rPr>
                        <a:t>0,1%</a:t>
                      </a:r>
                      <a:endParaRPr/>
                    </a:p>
                  </a:txBody>
                  <a:tcPr marT="91425" marB="91425" marR="91425" marL="91425"/>
                </a:tc>
              </a:tr>
            </a:tbl>
          </a:graphicData>
        </a:graphic>
      </p:graphicFrame>
      <p:graphicFrame>
        <p:nvGraphicFramePr>
          <p:cNvPr id="141" name="Google Shape;141;p8"/>
          <p:cNvGraphicFramePr/>
          <p:nvPr/>
        </p:nvGraphicFramePr>
        <p:xfrm>
          <a:off x="4643225" y="2382995"/>
          <a:ext cx="3000000" cy="3000000"/>
        </p:xfrm>
        <a:graphic>
          <a:graphicData uri="http://schemas.openxmlformats.org/drawingml/2006/table">
            <a:tbl>
              <a:tblPr>
                <a:noFill/>
                <a:tableStyleId>{9D9C3084-3749-4962-BA25-3B5F0251FD92}</a:tableStyleId>
              </a:tblPr>
              <a:tblGrid>
                <a:gridCol w="1997275"/>
                <a:gridCol w="2007525"/>
              </a:tblGrid>
              <a:tr h="329425">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Tuổi: &lt;20 tuần (đã hiệu chỉnh)</a:t>
                      </a:r>
                      <a:endParaRPr/>
                    </a:p>
                  </a:txBody>
                  <a:tcPr marT="91425" marB="91425" marR="91425" marL="91425">
                    <a:solidFill>
                      <a:schemeClr val="dk1"/>
                    </a:solidFill>
                  </a:tcPr>
                </a:tc>
                <a:tc>
                  <a:txBody>
                    <a:bodyPr/>
                    <a:lstStyle/>
                    <a:p>
                      <a:pPr indent="0" lvl="0" marL="0" marR="0" rtl="0" algn="l">
                        <a:lnSpc>
                          <a:spcPct val="100000"/>
                        </a:lnSpc>
                        <a:spcBef>
                          <a:spcPts val="0"/>
                        </a:spcBef>
                        <a:spcAft>
                          <a:spcPts val="0"/>
                        </a:spcAft>
                        <a:buClr>
                          <a:srgbClr val="000000"/>
                        </a:buClr>
                        <a:buSzPts val="1100"/>
                        <a:buFont typeface="Arial"/>
                        <a:buNone/>
                      </a:pPr>
                      <a:r>
                        <a:rPr lang="en-AU" sz="1100" u="none" cap="none" strike="noStrike">
                          <a:solidFill>
                            <a:schemeClr val="lt1"/>
                          </a:solidFill>
                        </a:rPr>
                        <a:t>Tuổi 6-12 tháng</a:t>
                      </a:r>
                      <a:endParaRPr/>
                    </a:p>
                  </a:txBody>
                  <a:tcPr marT="91425" marB="91425" marR="91425" marL="91425">
                    <a:solidFill>
                      <a:schemeClr val="dk1"/>
                    </a:solidFill>
                  </a:tcPr>
                </a:tc>
              </a:tr>
              <a:tr h="3065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Đánh Giá Vận Động Chung. Dự đoán được 95%.</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Đánh Giá Phát Triển của Trẻ Nhỏ (DAYC). Dự đoán được 83%.</a:t>
                      </a:r>
                      <a:endParaRPr/>
                    </a:p>
                  </a:txBody>
                  <a:tcPr marT="91425" marB="91425" marR="91425" marL="91425"/>
                </a:tc>
              </a:tr>
              <a:tr h="792450">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Đánh Giá Thần Kinh Trẻ Sơ Sinh Hammersmith (HINE). Giúp dự đoán mức độ nghiêm trọng.</a:t>
                      </a:r>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n-AU" sz="1000" u="none" cap="none" strike="noStrike"/>
                        <a:t>Đánh Giá Thần Kinh Trẻ Sơ Sinh Hammersmith (HINE). Dự đoán được 90%.</a:t>
                      </a:r>
                      <a:endParaRPr/>
                    </a:p>
                  </a:txBody>
                  <a:tcPr marT="91425" marB="91425" marR="91425" marL="91425"/>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2016-08-15T04:07:23Z</dcterms:created>
  <dc:creator>Robyn Cummins</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0x010100CE04D6ADF19D77449B0D24BFB9C09635</vt:lpwstr>
  </property>
</Properties>
</file>