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6" roundtripDataSignature="AMtx7mjTiVwestS+597bGrjB3KAnFe9/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791B6A6-0088-4F85-816D-1BAB0B4BE2A7}">
  <a:tblStyle styleId="{0791B6A6-0088-4F85-816D-1BAB0B4BE2A7}"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3E618FAC-D335-4704-8E8C-F183F29E7550}" styleName="Table_1">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 name="Google Shape;4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 name="Google Shape;4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4" name="Google Shape;22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1" name="Google Shape;281;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 name="Google Shape;282;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 name="Google Shape;4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 name="Google Shape;4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 name="Google Shape;5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 name="Google Shape;5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 name="Google Shape;6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 name="Google Shape;6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 name="Google Shape;7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 name="Google Shape;7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 name="Google Shape;7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e5917adf84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ge5917adf84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ge5917adf84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 name="Shape 10"/>
        <p:cNvGrpSpPr/>
        <p:nvPr/>
      </p:nvGrpSpPr>
      <p:grpSpPr>
        <a:xfrm>
          <a:off x="0" y="0"/>
          <a:ext cx="0" cy="0"/>
          <a:chOff x="0" y="0"/>
          <a:chExt cx="0" cy="0"/>
        </a:xfrm>
      </p:grpSpPr>
      <p:sp>
        <p:nvSpPr>
          <p:cNvPr id="11" name="Google Shape;11;p20"/>
          <p:cNvSpPr txBox="1"/>
          <p:nvPr/>
        </p:nvSpPr>
        <p:spPr>
          <a:xfrm>
            <a:off x="2432331" y="3196192"/>
            <a:ext cx="8783100" cy="923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5400"/>
              <a:buFont typeface="Arial"/>
              <a:buNone/>
            </a:pPr>
            <a:r>
              <a:t/>
            </a:r>
            <a:endParaRPr b="1" i="0" sz="5400" u="none" cap="none" strike="noStrike">
              <a:solidFill>
                <a:srgbClr val="00C165"/>
              </a:solidFill>
              <a:latin typeface="Arial"/>
              <a:ea typeface="Arial"/>
              <a:cs typeface="Arial"/>
              <a:sym typeface="Arial"/>
            </a:endParaRPr>
          </a:p>
        </p:txBody>
      </p:sp>
      <p:pic>
        <p:nvPicPr>
          <p:cNvPr id="12" name="Google Shape;12;p20"/>
          <p:cNvPicPr preferRelativeResize="0"/>
          <p:nvPr/>
        </p:nvPicPr>
        <p:blipFill rotWithShape="1">
          <a:blip r:embed="rId2">
            <a:alphaModFix/>
          </a:blip>
          <a:srcRect b="0" l="0" r="0" t="0"/>
          <a:stretch/>
        </p:blipFill>
        <p:spPr>
          <a:xfrm>
            <a:off x="-152400" y="76200"/>
            <a:ext cx="5357102" cy="14831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p:cSld name="Title_Only">
    <p:spTree>
      <p:nvGrpSpPr>
        <p:cNvPr id="13" name="Shape 13"/>
        <p:cNvGrpSpPr/>
        <p:nvPr/>
      </p:nvGrpSpPr>
      <p:grpSpPr>
        <a:xfrm>
          <a:off x="0" y="0"/>
          <a:ext cx="0" cy="0"/>
          <a:chOff x="0" y="0"/>
          <a:chExt cx="0" cy="0"/>
        </a:xfrm>
      </p:grpSpPr>
      <p:sp>
        <p:nvSpPr>
          <p:cNvPr id="14" name="Google Shape;14;p21"/>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5" name="Google Shape;15;p21"/>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grpSp>
        <p:nvGrpSpPr>
          <p:cNvPr id="16" name="Google Shape;16;p21"/>
          <p:cNvGrpSpPr/>
          <p:nvPr/>
        </p:nvGrpSpPr>
        <p:grpSpPr>
          <a:xfrm>
            <a:off x="0" y="6345565"/>
            <a:ext cx="12192000" cy="512400"/>
            <a:chOff x="0" y="6345565"/>
            <a:chExt cx="12192000" cy="512400"/>
          </a:xfrm>
        </p:grpSpPr>
        <p:sp>
          <p:nvSpPr>
            <p:cNvPr id="17" name="Google Shape;17;p21"/>
            <p:cNvSpPr/>
            <p:nvPr/>
          </p:nvSpPr>
          <p:spPr>
            <a:xfrm>
              <a:off x="0" y="6345565"/>
              <a:ext cx="12192000" cy="5124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 name="Google Shape;18;p21"/>
            <p:cNvSpPr txBox="1"/>
            <p:nvPr/>
          </p:nvSpPr>
          <p:spPr>
            <a:xfrm>
              <a:off x="374206" y="6356350"/>
              <a:ext cx="6712500" cy="4335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_TextContent">
  <p:cSld name="Heading_TextContent">
    <p:spTree>
      <p:nvGrpSpPr>
        <p:cNvPr id="19" name="Shape 19"/>
        <p:cNvGrpSpPr/>
        <p:nvPr/>
      </p:nvGrpSpPr>
      <p:grpSpPr>
        <a:xfrm>
          <a:off x="0" y="0"/>
          <a:ext cx="0" cy="0"/>
          <a:chOff x="0" y="0"/>
          <a:chExt cx="0" cy="0"/>
        </a:xfrm>
      </p:grpSpPr>
      <p:sp>
        <p:nvSpPr>
          <p:cNvPr id="20" name="Google Shape;20;p22"/>
          <p:cNvSpPr txBox="1"/>
          <p:nvPr>
            <p:ph idx="1" type="body"/>
          </p:nvPr>
        </p:nvSpPr>
        <p:spPr>
          <a:xfrm>
            <a:off x="598670" y="1764797"/>
            <a:ext cx="10112873" cy="395090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 name="Google Shape;21;p22"/>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grpSp>
        <p:nvGrpSpPr>
          <p:cNvPr id="22" name="Google Shape;22;p22"/>
          <p:cNvGrpSpPr/>
          <p:nvPr/>
        </p:nvGrpSpPr>
        <p:grpSpPr>
          <a:xfrm>
            <a:off x="0" y="6345565"/>
            <a:ext cx="12192000" cy="512400"/>
            <a:chOff x="0" y="6345565"/>
            <a:chExt cx="12192000" cy="512400"/>
          </a:xfrm>
        </p:grpSpPr>
        <p:sp>
          <p:nvSpPr>
            <p:cNvPr id="23" name="Google Shape;23;p22"/>
            <p:cNvSpPr/>
            <p:nvPr/>
          </p:nvSpPr>
          <p:spPr>
            <a:xfrm>
              <a:off x="0" y="6345565"/>
              <a:ext cx="12192000" cy="5124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 name="Google Shape;24;p22"/>
            <p:cNvSpPr txBox="1"/>
            <p:nvPr/>
          </p:nvSpPr>
          <p:spPr>
            <a:xfrm>
              <a:off x="374206" y="6356350"/>
              <a:ext cx="6712500" cy="4335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pic>
        <p:nvPicPr>
          <p:cNvPr id="25" name="Google Shape;25;p22"/>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TextContent_Image">
  <p:cSld name="Title_TextContent_Image">
    <p:spTree>
      <p:nvGrpSpPr>
        <p:cNvPr id="26" name="Shape 26"/>
        <p:cNvGrpSpPr/>
        <p:nvPr/>
      </p:nvGrpSpPr>
      <p:grpSpPr>
        <a:xfrm>
          <a:off x="0" y="0"/>
          <a:ext cx="0" cy="0"/>
          <a:chOff x="0" y="0"/>
          <a:chExt cx="0" cy="0"/>
        </a:xfrm>
      </p:grpSpPr>
      <p:sp>
        <p:nvSpPr>
          <p:cNvPr id="27" name="Google Shape;27;p23"/>
          <p:cNvSpPr txBox="1"/>
          <p:nvPr>
            <p:ph idx="1" type="body"/>
          </p:nvPr>
        </p:nvSpPr>
        <p:spPr>
          <a:xfrm>
            <a:off x="598670" y="1764797"/>
            <a:ext cx="5533299" cy="395090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 name="Google Shape;28;p23"/>
          <p:cNvSpPr/>
          <p:nvPr>
            <p:ph idx="2" type="pic"/>
          </p:nvPr>
        </p:nvSpPr>
        <p:spPr>
          <a:xfrm>
            <a:off x="6690784" y="1774085"/>
            <a:ext cx="4907902" cy="3950907"/>
          </a:xfrm>
          <a:prstGeom prst="rect">
            <a:avLst/>
          </a:prstGeom>
          <a:noFill/>
          <a:ln>
            <a:noFill/>
          </a:ln>
        </p:spPr>
      </p:sp>
      <p:sp>
        <p:nvSpPr>
          <p:cNvPr id="29" name="Google Shape;29;p23"/>
          <p:cNvSpPr/>
          <p:nvPr/>
        </p:nvSpPr>
        <p:spPr>
          <a:xfrm>
            <a:off x="0" y="6345565"/>
            <a:ext cx="12192000" cy="512435"/>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 name="Google Shape;30;p23"/>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1" name="Google Shape;31;p23"/>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Image_TextContent">
  <p:cSld name="Title_Image_TextContent">
    <p:spTree>
      <p:nvGrpSpPr>
        <p:cNvPr id="32" name="Shape 32"/>
        <p:cNvGrpSpPr/>
        <p:nvPr/>
      </p:nvGrpSpPr>
      <p:grpSpPr>
        <a:xfrm>
          <a:off x="0" y="0"/>
          <a:ext cx="0" cy="0"/>
          <a:chOff x="0" y="0"/>
          <a:chExt cx="0" cy="0"/>
        </a:xfrm>
      </p:grpSpPr>
      <p:sp>
        <p:nvSpPr>
          <p:cNvPr id="33" name="Google Shape;33;p24"/>
          <p:cNvSpPr txBox="1"/>
          <p:nvPr>
            <p:ph idx="1" type="body"/>
          </p:nvPr>
        </p:nvSpPr>
        <p:spPr>
          <a:xfrm>
            <a:off x="6065387" y="1760806"/>
            <a:ext cx="5533299" cy="395090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4" name="Google Shape;34;p24"/>
          <p:cNvSpPr/>
          <p:nvPr>
            <p:ph idx="2" type="pic"/>
          </p:nvPr>
        </p:nvSpPr>
        <p:spPr>
          <a:xfrm>
            <a:off x="635217" y="1774085"/>
            <a:ext cx="4907902" cy="3950907"/>
          </a:xfrm>
          <a:prstGeom prst="rect">
            <a:avLst/>
          </a:prstGeom>
          <a:noFill/>
          <a:ln>
            <a:noFill/>
          </a:ln>
        </p:spPr>
      </p:sp>
      <p:sp>
        <p:nvSpPr>
          <p:cNvPr id="35" name="Google Shape;35;p24"/>
          <p:cNvSpPr/>
          <p:nvPr/>
        </p:nvSpPr>
        <p:spPr>
          <a:xfrm>
            <a:off x="0" y="6345565"/>
            <a:ext cx="12192000" cy="512435"/>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 name="Google Shape;36;p24"/>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7" name="Google Shape;37;p24"/>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3.jpg"/><Relationship Id="rId5"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9.jpg"/><Relationship Id="rId4" Type="http://schemas.openxmlformats.org/officeDocument/2006/relationships/image" Target="../media/image6.jpg"/><Relationship Id="rId5" Type="http://schemas.openxmlformats.org/officeDocument/2006/relationships/image" Target="../media/image30.jpg"/><Relationship Id="rId6" Type="http://schemas.openxmlformats.org/officeDocument/2006/relationships/image" Target="../media/image39.jpg"/><Relationship Id="rId7"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jpg"/><Relationship Id="rId4" Type="http://schemas.openxmlformats.org/officeDocument/2006/relationships/image" Target="../media/image23.jpg"/><Relationship Id="rId5" Type="http://schemas.openxmlformats.org/officeDocument/2006/relationships/image" Target="../media/image18.jpg"/><Relationship Id="rId6" Type="http://schemas.openxmlformats.org/officeDocument/2006/relationships/image" Target="../media/image4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jpg"/><Relationship Id="rId4" Type="http://schemas.openxmlformats.org/officeDocument/2006/relationships/image" Target="../media/image5.jpg"/><Relationship Id="rId11" Type="http://schemas.openxmlformats.org/officeDocument/2006/relationships/image" Target="../media/image21.jpg"/><Relationship Id="rId10" Type="http://schemas.openxmlformats.org/officeDocument/2006/relationships/image" Target="../media/image12.jpg"/><Relationship Id="rId12" Type="http://schemas.openxmlformats.org/officeDocument/2006/relationships/image" Target="../media/image15.jpg"/><Relationship Id="rId9" Type="http://schemas.openxmlformats.org/officeDocument/2006/relationships/image" Target="../media/image27.jpg"/><Relationship Id="rId5" Type="http://schemas.openxmlformats.org/officeDocument/2006/relationships/image" Target="../media/image16.jpg"/><Relationship Id="rId6" Type="http://schemas.openxmlformats.org/officeDocument/2006/relationships/image" Target="../media/image10.jpg"/><Relationship Id="rId7" Type="http://schemas.openxmlformats.org/officeDocument/2006/relationships/image" Target="../media/image11.jpg"/><Relationship Id="rId8" Type="http://schemas.openxmlformats.org/officeDocument/2006/relationships/image" Target="../media/image2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28.png"/><Relationship Id="rId5" Type="http://schemas.openxmlformats.org/officeDocument/2006/relationships/image" Target="../media/image44.png"/><Relationship Id="rId6" Type="http://schemas.openxmlformats.org/officeDocument/2006/relationships/image" Target="../media/image14.png"/><Relationship Id="rId7" Type="http://schemas.openxmlformats.org/officeDocument/2006/relationships/image" Target="../media/image32.png"/><Relationship Id="rId8"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jpg"/><Relationship Id="rId4" Type="http://schemas.openxmlformats.org/officeDocument/2006/relationships/image" Target="../media/image35.jpg"/><Relationship Id="rId5" Type="http://schemas.openxmlformats.org/officeDocument/2006/relationships/image" Target="../media/image22.jpg"/><Relationship Id="rId6" Type="http://schemas.openxmlformats.org/officeDocument/2006/relationships/image" Target="../media/image37.jpg"/><Relationship Id="rId7" Type="http://schemas.openxmlformats.org/officeDocument/2006/relationships/image" Target="../media/image31.jpg"/><Relationship Id="rId8" Type="http://schemas.openxmlformats.org/officeDocument/2006/relationships/image" Target="../media/image3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5.jpg"/><Relationship Id="rId4" Type="http://schemas.openxmlformats.org/officeDocument/2006/relationships/image" Target="../media/image24.jpg"/><Relationship Id="rId5" Type="http://schemas.openxmlformats.org/officeDocument/2006/relationships/image" Target="../media/image34.jpg"/><Relationship Id="rId6" Type="http://schemas.openxmlformats.org/officeDocument/2006/relationships/image" Target="../media/image41.jpg"/><Relationship Id="rId7" Type="http://schemas.openxmlformats.org/officeDocument/2006/relationships/image" Target="../media/image42.jpg"/><Relationship Id="rId8" Type="http://schemas.openxmlformats.org/officeDocument/2006/relationships/image" Target="../media/image4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p1"/>
          <p:cNvSpPr txBox="1"/>
          <p:nvPr/>
        </p:nvSpPr>
        <p:spPr>
          <a:xfrm>
            <a:off x="1247225" y="3149700"/>
            <a:ext cx="10200600" cy="10158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5400"/>
              <a:buFont typeface="Arial"/>
              <a:buNone/>
            </a:pPr>
            <a:r>
              <a:rPr b="1" i="0" lang="en-AU" sz="5400" u="none" cap="none" strike="noStrike">
                <a:solidFill>
                  <a:srgbClr val="00C165"/>
                </a:solidFill>
                <a:latin typeface="Arial"/>
                <a:ea typeface="Arial"/>
                <a:cs typeface="Arial"/>
                <a:sym typeface="Arial"/>
              </a:rPr>
              <a:t>WHAT IS CEREBRAL PALSY?</a:t>
            </a:r>
            <a:endParaRPr b="1" i="0" sz="5400" u="none" cap="none" strike="noStrike">
              <a:solidFill>
                <a:srgbClr val="00C165"/>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9"/>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Motor types</a:t>
            </a:r>
            <a:endParaRPr/>
          </a:p>
        </p:txBody>
      </p:sp>
      <p:pic>
        <p:nvPicPr>
          <p:cNvPr id="148" name="Google Shape;148;p9"/>
          <p:cNvPicPr preferRelativeResize="0"/>
          <p:nvPr/>
        </p:nvPicPr>
        <p:blipFill rotWithShape="1">
          <a:blip r:embed="rId3">
            <a:alphaModFix/>
          </a:blip>
          <a:srcRect b="0" l="0" r="0" t="0"/>
          <a:stretch/>
        </p:blipFill>
        <p:spPr>
          <a:xfrm>
            <a:off x="4304059" y="2140147"/>
            <a:ext cx="2825154" cy="3112154"/>
          </a:xfrm>
          <a:prstGeom prst="rect">
            <a:avLst/>
          </a:prstGeom>
          <a:noFill/>
          <a:ln>
            <a:noFill/>
          </a:ln>
        </p:spPr>
      </p:pic>
      <p:sp>
        <p:nvSpPr>
          <p:cNvPr id="149" name="Google Shape;149;p9"/>
          <p:cNvSpPr/>
          <p:nvPr/>
        </p:nvSpPr>
        <p:spPr>
          <a:xfrm>
            <a:off x="581574" y="1535154"/>
            <a:ext cx="3635597" cy="1754326"/>
          </a:xfrm>
          <a:prstGeom prst="rect">
            <a:avLst/>
          </a:prstGeom>
          <a:noFill/>
          <a:ln>
            <a:noFill/>
          </a:ln>
        </p:spPr>
        <p:txBody>
          <a:bodyPr anchorCtr="0" anchor="t" bIns="45700" lIns="91425" spcFirstLastPara="1" rIns="91425" wrap="square" tIns="45700">
            <a:spAutoFit/>
          </a:bodyPr>
          <a:lstStyle/>
          <a:p>
            <a:pPr indent="0" lvl="0" marL="0" marR="400" rtl="0" algn="l">
              <a:lnSpc>
                <a:spcPct val="100000"/>
              </a:lnSpc>
              <a:spcBef>
                <a:spcPts val="0"/>
              </a:spcBef>
              <a:spcAft>
                <a:spcPts val="0"/>
              </a:spcAft>
              <a:buClr>
                <a:srgbClr val="000000"/>
              </a:buClr>
              <a:buSzPts val="2400"/>
              <a:buFont typeface="Arial"/>
              <a:buNone/>
            </a:pPr>
            <a:r>
              <a:rPr b="1" i="0" lang="en-AU" sz="2400" u="none" cap="none" strike="noStrike">
                <a:solidFill>
                  <a:schemeClr val="dk1"/>
                </a:solidFill>
                <a:latin typeface="Arial"/>
                <a:ea typeface="Arial"/>
                <a:cs typeface="Arial"/>
                <a:sym typeface="Arial"/>
              </a:rPr>
              <a:t>SPASTIC:</a:t>
            </a:r>
            <a:r>
              <a:rPr b="0" i="0" lang="en-AU" sz="2400" u="none" cap="none" strike="noStrike">
                <a:solidFill>
                  <a:srgbClr val="3F3F3F"/>
                </a:solidFill>
                <a:latin typeface="Arial"/>
                <a:ea typeface="Arial"/>
                <a:cs typeface="Arial"/>
                <a:sym typeface="Arial"/>
              </a:rPr>
              <a:t> </a:t>
            </a:r>
            <a:r>
              <a:rPr b="0" i="0" lang="en-AU" sz="2400" u="none" cap="none" strike="noStrike">
                <a:solidFill>
                  <a:schemeClr val="dk1"/>
                </a:solidFill>
                <a:latin typeface="Arial"/>
                <a:ea typeface="Arial"/>
                <a:cs typeface="Arial"/>
                <a:sym typeface="Arial"/>
              </a:rPr>
              <a:t>80-90% </a:t>
            </a:r>
            <a:br>
              <a:rPr b="0" i="0" lang="en-AU" sz="2400" u="none" cap="none" strike="noStrike">
                <a:solidFill>
                  <a:schemeClr val="dk1"/>
                </a:solidFill>
                <a:latin typeface="Arial"/>
                <a:ea typeface="Arial"/>
                <a:cs typeface="Arial"/>
                <a:sym typeface="Arial"/>
              </a:rPr>
            </a:br>
            <a:r>
              <a:rPr b="0" i="0" lang="en-AU" sz="2000" u="none" cap="none" strike="noStrike">
                <a:solidFill>
                  <a:schemeClr val="dk1"/>
                </a:solidFill>
                <a:latin typeface="Arial"/>
                <a:ea typeface="Arial"/>
                <a:cs typeface="Arial"/>
                <a:sym typeface="Arial"/>
              </a:rPr>
              <a:t>Most common form of CP. Muscles appear stiff and tight. Arises from damage to the Motor Cortex. </a:t>
            </a:r>
            <a:endParaRPr b="0" i="0" sz="2200" u="none" cap="none" strike="noStrike">
              <a:solidFill>
                <a:schemeClr val="dk1"/>
              </a:solidFill>
              <a:latin typeface="Arial"/>
              <a:ea typeface="Arial"/>
              <a:cs typeface="Arial"/>
              <a:sym typeface="Arial"/>
            </a:endParaRPr>
          </a:p>
        </p:txBody>
      </p:sp>
      <p:cxnSp>
        <p:nvCxnSpPr>
          <p:cNvPr id="150" name="Google Shape;150;p9"/>
          <p:cNvCxnSpPr/>
          <p:nvPr/>
        </p:nvCxnSpPr>
        <p:spPr>
          <a:xfrm>
            <a:off x="3369835" y="1810016"/>
            <a:ext cx="2182553" cy="556112"/>
          </a:xfrm>
          <a:prstGeom prst="straightConnector1">
            <a:avLst/>
          </a:prstGeom>
          <a:noFill/>
          <a:ln cap="flat" cmpd="sng" w="28575">
            <a:solidFill>
              <a:srgbClr val="595959"/>
            </a:solidFill>
            <a:prstDash val="dash"/>
            <a:miter lim="800000"/>
            <a:headEnd len="sm" w="sm" type="none"/>
            <a:tailEnd len="med" w="med" type="triangle"/>
          </a:ln>
        </p:spPr>
      </p:cxnSp>
      <p:sp>
        <p:nvSpPr>
          <p:cNvPr id="151" name="Google Shape;151;p9"/>
          <p:cNvSpPr/>
          <p:nvPr/>
        </p:nvSpPr>
        <p:spPr>
          <a:xfrm>
            <a:off x="7459581" y="1535153"/>
            <a:ext cx="4266807"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AU" sz="2400" u="none" cap="none" strike="noStrike">
                <a:solidFill>
                  <a:schemeClr val="dk1"/>
                </a:solidFill>
                <a:latin typeface="Arial"/>
                <a:ea typeface="Arial"/>
                <a:cs typeface="Arial"/>
                <a:sym typeface="Arial"/>
              </a:rPr>
              <a:t>DYSKINETIC:</a:t>
            </a:r>
            <a:r>
              <a:rPr b="0" i="0" lang="en-AU" sz="2400" u="none" cap="none" strike="noStrike">
                <a:solidFill>
                  <a:srgbClr val="3F3F3F"/>
                </a:solidFill>
                <a:latin typeface="Arial"/>
                <a:ea typeface="Arial"/>
                <a:cs typeface="Arial"/>
                <a:sym typeface="Arial"/>
              </a:rPr>
              <a:t> </a:t>
            </a:r>
            <a:r>
              <a:rPr b="0" i="0" lang="en-AU" sz="2400" u="none" cap="none" strike="noStrike">
                <a:solidFill>
                  <a:schemeClr val="dk1"/>
                </a:solidFill>
                <a:latin typeface="Arial"/>
                <a:ea typeface="Arial"/>
                <a:cs typeface="Arial"/>
                <a:sym typeface="Arial"/>
              </a:rPr>
              <a:t>6%</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Characterised by involuntary movements such as dystonia, athetosis and/or chorea. Arises from damage to the Basal Ganglia.</a:t>
            </a:r>
            <a:endParaRPr b="0" i="0" sz="1400" u="none" cap="none" strike="noStrike">
              <a:solidFill>
                <a:schemeClr val="dk1"/>
              </a:solidFill>
              <a:latin typeface="Arial"/>
              <a:ea typeface="Arial"/>
              <a:cs typeface="Arial"/>
              <a:sym typeface="Arial"/>
            </a:endParaRPr>
          </a:p>
        </p:txBody>
      </p:sp>
      <p:cxnSp>
        <p:nvCxnSpPr>
          <p:cNvPr id="152" name="Google Shape;152;p9"/>
          <p:cNvCxnSpPr/>
          <p:nvPr/>
        </p:nvCxnSpPr>
        <p:spPr>
          <a:xfrm flipH="1">
            <a:off x="5904408" y="1913021"/>
            <a:ext cx="1470952" cy="1143000"/>
          </a:xfrm>
          <a:prstGeom prst="straightConnector1">
            <a:avLst/>
          </a:prstGeom>
          <a:noFill/>
          <a:ln cap="flat" cmpd="sng" w="28575">
            <a:solidFill>
              <a:srgbClr val="595959"/>
            </a:solidFill>
            <a:prstDash val="dash"/>
            <a:miter lim="800000"/>
            <a:headEnd len="sm" w="sm" type="none"/>
            <a:tailEnd len="med" w="med" type="triangle"/>
          </a:ln>
        </p:spPr>
      </p:cxnSp>
      <p:sp>
        <p:nvSpPr>
          <p:cNvPr id="153" name="Google Shape;153;p9"/>
          <p:cNvSpPr/>
          <p:nvPr/>
        </p:nvSpPr>
        <p:spPr>
          <a:xfrm>
            <a:off x="7459581" y="3926944"/>
            <a:ext cx="4266807"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AU" sz="2400" u="none" cap="none" strike="noStrike">
                <a:solidFill>
                  <a:schemeClr val="dk1"/>
                </a:solidFill>
                <a:latin typeface="Arial"/>
                <a:ea typeface="Arial"/>
                <a:cs typeface="Arial"/>
                <a:sym typeface="Arial"/>
              </a:rPr>
              <a:t>MIXED TYPES:</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A number of children with CP will have two motor types present, e.g. spasticity and dystonia.</a:t>
            </a:r>
            <a:endParaRPr b="0" i="0" sz="1400" u="none" cap="none" strike="noStrike">
              <a:solidFill>
                <a:schemeClr val="dk1"/>
              </a:solidFill>
              <a:latin typeface="Arial"/>
              <a:ea typeface="Arial"/>
              <a:cs typeface="Arial"/>
              <a:sym typeface="Arial"/>
            </a:endParaRPr>
          </a:p>
        </p:txBody>
      </p:sp>
      <p:sp>
        <p:nvSpPr>
          <p:cNvPr id="154" name="Google Shape;154;p9"/>
          <p:cNvSpPr/>
          <p:nvPr/>
        </p:nvSpPr>
        <p:spPr>
          <a:xfrm>
            <a:off x="581574" y="3926944"/>
            <a:ext cx="3302270" cy="200054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AU" sz="2400" u="none" cap="none" strike="noStrike">
                <a:solidFill>
                  <a:schemeClr val="dk1"/>
                </a:solidFill>
                <a:latin typeface="Arial"/>
                <a:ea typeface="Arial"/>
                <a:cs typeface="Arial"/>
                <a:sym typeface="Arial"/>
              </a:rPr>
              <a:t>ATAXIC:</a:t>
            </a:r>
            <a:r>
              <a:rPr b="0" i="0" lang="en-AU" sz="2000" u="none" cap="none" strike="noStrike">
                <a:solidFill>
                  <a:srgbClr val="3F3F3F"/>
                </a:solidFill>
                <a:latin typeface="Arial"/>
                <a:ea typeface="Arial"/>
                <a:cs typeface="Arial"/>
                <a:sym typeface="Arial"/>
              </a:rPr>
              <a:t> </a:t>
            </a:r>
            <a:r>
              <a:rPr b="0" i="0" lang="en-AU" sz="2400" u="none" cap="none" strike="noStrike">
                <a:solidFill>
                  <a:schemeClr val="dk1"/>
                </a:solidFill>
                <a:latin typeface="Arial"/>
                <a:ea typeface="Arial"/>
                <a:cs typeface="Arial"/>
                <a:sym typeface="Arial"/>
              </a:rPr>
              <a:t>5% </a:t>
            </a:r>
            <a:br>
              <a:rPr b="0" i="0" lang="en-AU" sz="2400" u="none" cap="none" strike="noStrike">
                <a:solidFill>
                  <a:schemeClr val="dk1"/>
                </a:solidFill>
                <a:latin typeface="Arial"/>
                <a:ea typeface="Arial"/>
                <a:cs typeface="Arial"/>
                <a:sym typeface="Arial"/>
              </a:rPr>
            </a:br>
            <a:r>
              <a:rPr b="0" i="0" lang="en-AU" sz="2000" u="none" cap="none" strike="noStrike">
                <a:solidFill>
                  <a:schemeClr val="dk1"/>
                </a:solidFill>
                <a:latin typeface="Arial"/>
                <a:ea typeface="Arial"/>
                <a:cs typeface="Arial"/>
                <a:sym typeface="Arial"/>
              </a:rPr>
              <a:t>Characterised by shaky movements. Affects balance and sense of positioning in space. Arises from damage to the Cerebellum.</a:t>
            </a:r>
            <a:endParaRPr b="0" i="0" sz="1400" u="none" cap="none" strike="noStrike">
              <a:solidFill>
                <a:schemeClr val="dk1"/>
              </a:solidFill>
              <a:latin typeface="Arial"/>
              <a:ea typeface="Arial"/>
              <a:cs typeface="Arial"/>
              <a:sym typeface="Arial"/>
            </a:endParaRPr>
          </a:p>
        </p:txBody>
      </p:sp>
      <p:cxnSp>
        <p:nvCxnSpPr>
          <p:cNvPr id="155" name="Google Shape;155;p9"/>
          <p:cNvCxnSpPr/>
          <p:nvPr/>
        </p:nvCxnSpPr>
        <p:spPr>
          <a:xfrm flipH="1" rot="10800000">
            <a:off x="2646947" y="3790458"/>
            <a:ext cx="2259932" cy="381643"/>
          </a:xfrm>
          <a:prstGeom prst="straightConnector1">
            <a:avLst/>
          </a:prstGeom>
          <a:noFill/>
          <a:ln cap="flat" cmpd="sng" w="28575">
            <a:solidFill>
              <a:srgbClr val="595959"/>
            </a:solidFill>
            <a:prstDash val="dash"/>
            <a:miter lim="800000"/>
            <a:headEnd len="sm" w="sm"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0"/>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Parts of the body</a:t>
            </a:r>
            <a:endParaRPr/>
          </a:p>
        </p:txBody>
      </p:sp>
      <p:sp>
        <p:nvSpPr>
          <p:cNvPr id="162" name="Google Shape;162;p10"/>
          <p:cNvSpPr/>
          <p:nvPr/>
        </p:nvSpPr>
        <p:spPr>
          <a:xfrm>
            <a:off x="596225" y="1153500"/>
            <a:ext cx="62571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AU" sz="2200" u="none" cap="none" strike="noStrike">
                <a:solidFill>
                  <a:schemeClr val="dk1"/>
                </a:solidFill>
                <a:latin typeface="Arial"/>
                <a:ea typeface="Arial"/>
                <a:cs typeface="Arial"/>
                <a:sym typeface="Arial"/>
              </a:rPr>
              <a:t>Cerebral palsy can affect different parts of the body. </a:t>
            </a:r>
            <a:br>
              <a:rPr b="0" i="0" lang="en-AU" sz="2200" u="none" cap="none" strike="noStrike">
                <a:solidFill>
                  <a:schemeClr val="dk1"/>
                </a:solidFill>
                <a:latin typeface="Arial"/>
                <a:ea typeface="Arial"/>
                <a:cs typeface="Arial"/>
                <a:sym typeface="Arial"/>
              </a:rPr>
            </a:br>
            <a:r>
              <a:rPr b="0" i="0" lang="en-AU" sz="2200" u="none" cap="none" strike="noStrike">
                <a:solidFill>
                  <a:schemeClr val="dk1"/>
                </a:solidFill>
                <a:latin typeface="Arial"/>
                <a:ea typeface="Arial"/>
                <a:cs typeface="Arial"/>
                <a:sym typeface="Arial"/>
              </a:rPr>
              <a:t>For example, for people with </a:t>
            </a:r>
            <a:r>
              <a:rPr b="1" i="0" lang="en-AU" sz="2200" u="none" cap="none" strike="noStrike">
                <a:solidFill>
                  <a:schemeClr val="dk1"/>
                </a:solidFill>
                <a:latin typeface="Arial"/>
                <a:ea typeface="Arial"/>
                <a:cs typeface="Arial"/>
                <a:sym typeface="Arial"/>
              </a:rPr>
              <a:t>spasticity</a:t>
            </a:r>
            <a:r>
              <a:rPr b="0" i="0" lang="en-AU" sz="2200" u="none" cap="none" strike="noStrike">
                <a:solidFill>
                  <a:schemeClr val="dk1"/>
                </a:solidFill>
                <a:latin typeface="Arial"/>
                <a:ea typeface="Arial"/>
                <a:cs typeface="Arial"/>
                <a:sym typeface="Arial"/>
              </a:rPr>
              <a:t>:</a:t>
            </a:r>
            <a:endParaRPr b="0" i="0" sz="1400" u="none" cap="none" strike="noStrike">
              <a:solidFill>
                <a:schemeClr val="dk1"/>
              </a:solidFill>
              <a:latin typeface="Arial"/>
              <a:ea typeface="Arial"/>
              <a:cs typeface="Arial"/>
              <a:sym typeface="Arial"/>
            </a:endParaRPr>
          </a:p>
        </p:txBody>
      </p:sp>
      <p:pic>
        <p:nvPicPr>
          <p:cNvPr id="163" name="Google Shape;163;p10"/>
          <p:cNvPicPr preferRelativeResize="0"/>
          <p:nvPr/>
        </p:nvPicPr>
        <p:blipFill rotWithShape="1">
          <a:blip r:embed="rId3">
            <a:alphaModFix/>
          </a:blip>
          <a:srcRect b="0" l="0" r="0" t="0"/>
          <a:stretch/>
        </p:blipFill>
        <p:spPr>
          <a:xfrm>
            <a:off x="1361449" y="3591925"/>
            <a:ext cx="2217627" cy="2474350"/>
          </a:xfrm>
          <a:prstGeom prst="rect">
            <a:avLst/>
          </a:prstGeom>
          <a:noFill/>
          <a:ln>
            <a:noFill/>
          </a:ln>
        </p:spPr>
      </p:pic>
      <p:pic>
        <p:nvPicPr>
          <p:cNvPr id="164" name="Google Shape;164;p10"/>
          <p:cNvPicPr preferRelativeResize="0"/>
          <p:nvPr/>
        </p:nvPicPr>
        <p:blipFill rotWithShape="1">
          <a:blip r:embed="rId4">
            <a:alphaModFix/>
          </a:blip>
          <a:srcRect b="0" l="0" r="0" t="0"/>
          <a:stretch/>
        </p:blipFill>
        <p:spPr>
          <a:xfrm>
            <a:off x="5039350" y="3592675"/>
            <a:ext cx="2257607" cy="2585450"/>
          </a:xfrm>
          <a:prstGeom prst="rect">
            <a:avLst/>
          </a:prstGeom>
          <a:noFill/>
          <a:ln>
            <a:noFill/>
          </a:ln>
        </p:spPr>
      </p:pic>
      <p:sp>
        <p:nvSpPr>
          <p:cNvPr id="165" name="Google Shape;165;p10"/>
          <p:cNvSpPr txBox="1"/>
          <p:nvPr/>
        </p:nvSpPr>
        <p:spPr>
          <a:xfrm>
            <a:off x="662999" y="2160789"/>
            <a:ext cx="3438900" cy="1446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AU" sz="2000" u="none" cap="none" strike="noStrike">
                <a:solidFill>
                  <a:schemeClr val="dk1"/>
                </a:solidFill>
                <a:latin typeface="Arial"/>
                <a:ea typeface="Arial"/>
                <a:cs typeface="Arial"/>
                <a:sym typeface="Arial"/>
              </a:rPr>
              <a:t>Quadriplegia/Bilateral Spasticity</a:t>
            </a:r>
            <a:endParaRPr b="1"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chemeClr val="dk1"/>
                </a:solidFill>
                <a:latin typeface="Arial"/>
                <a:ea typeface="Arial"/>
                <a:cs typeface="Arial"/>
                <a:sym typeface="Arial"/>
              </a:rPr>
              <a:t>Both arms and legs are affected.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chemeClr val="dk1"/>
                </a:solidFill>
                <a:latin typeface="Arial"/>
                <a:ea typeface="Arial"/>
                <a:cs typeface="Arial"/>
                <a:sym typeface="Arial"/>
              </a:rPr>
              <a:t>The muscles of the trunk, face and mouth are often also affected.</a:t>
            </a:r>
            <a:endParaRPr b="0" i="0" sz="1400" u="none" cap="none" strike="noStrike">
              <a:solidFill>
                <a:schemeClr val="dk1"/>
              </a:solidFill>
              <a:latin typeface="Arial"/>
              <a:ea typeface="Arial"/>
              <a:cs typeface="Arial"/>
              <a:sym typeface="Arial"/>
            </a:endParaRPr>
          </a:p>
        </p:txBody>
      </p:sp>
      <p:sp>
        <p:nvSpPr>
          <p:cNvPr id="166" name="Google Shape;166;p10"/>
          <p:cNvSpPr txBox="1"/>
          <p:nvPr/>
        </p:nvSpPr>
        <p:spPr>
          <a:xfrm>
            <a:off x="4483600" y="2172738"/>
            <a:ext cx="34389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AU" sz="2000" u="none" cap="none" strike="noStrike">
                <a:solidFill>
                  <a:schemeClr val="dk1"/>
                </a:solidFill>
                <a:latin typeface="Arial"/>
                <a:ea typeface="Arial"/>
                <a:cs typeface="Arial"/>
                <a:sym typeface="Arial"/>
              </a:rPr>
              <a:t>Diplegia/Bilateral </a:t>
            </a:r>
            <a:br>
              <a:rPr b="1" i="0" lang="en-AU" sz="2000" u="none" cap="none" strike="noStrike">
                <a:solidFill>
                  <a:schemeClr val="dk1"/>
                </a:solidFill>
                <a:latin typeface="Arial"/>
                <a:ea typeface="Arial"/>
                <a:cs typeface="Arial"/>
                <a:sym typeface="Arial"/>
              </a:rPr>
            </a:br>
            <a:r>
              <a:rPr b="1" i="0" lang="en-AU" sz="2000" u="none" cap="none" strike="noStrike">
                <a:solidFill>
                  <a:schemeClr val="dk1"/>
                </a:solidFill>
                <a:latin typeface="Arial"/>
                <a:ea typeface="Arial"/>
                <a:cs typeface="Arial"/>
                <a:sym typeface="Arial"/>
              </a:rPr>
              <a:t>Spasticity</a:t>
            </a:r>
            <a:endParaRPr b="1"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chemeClr val="dk1"/>
                </a:solidFill>
                <a:latin typeface="Arial"/>
                <a:ea typeface="Arial"/>
                <a:cs typeface="Arial"/>
                <a:sym typeface="Arial"/>
              </a:rPr>
              <a:t>Both legs are affected. The arms may be affected to a lesser extent.</a:t>
            </a:r>
            <a:endParaRPr b="0" i="0" sz="1400" u="none" cap="none" strike="noStrike">
              <a:solidFill>
                <a:schemeClr val="dk1"/>
              </a:solidFill>
              <a:latin typeface="Arial"/>
              <a:ea typeface="Arial"/>
              <a:cs typeface="Arial"/>
              <a:sym typeface="Arial"/>
            </a:endParaRPr>
          </a:p>
        </p:txBody>
      </p:sp>
      <p:sp>
        <p:nvSpPr>
          <p:cNvPr id="167" name="Google Shape;167;p10"/>
          <p:cNvSpPr txBox="1"/>
          <p:nvPr/>
        </p:nvSpPr>
        <p:spPr>
          <a:xfrm>
            <a:off x="8151003" y="2160789"/>
            <a:ext cx="34389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AU" sz="2000" u="none" cap="none" strike="noStrike">
                <a:solidFill>
                  <a:schemeClr val="dk1"/>
                </a:solidFill>
                <a:latin typeface="Arial"/>
                <a:ea typeface="Arial"/>
                <a:cs typeface="Arial"/>
                <a:sym typeface="Arial"/>
              </a:rPr>
              <a:t>Hemiplegia/Unilateral </a:t>
            </a:r>
            <a:br>
              <a:rPr b="1" i="0" lang="en-AU" sz="2000" u="none" cap="none" strike="noStrike">
                <a:solidFill>
                  <a:schemeClr val="dk1"/>
                </a:solidFill>
                <a:latin typeface="Arial"/>
                <a:ea typeface="Arial"/>
                <a:cs typeface="Arial"/>
                <a:sym typeface="Arial"/>
              </a:rPr>
            </a:br>
            <a:r>
              <a:rPr b="1" i="0" lang="en-AU" sz="2000" u="none" cap="none" strike="noStrike">
                <a:solidFill>
                  <a:schemeClr val="dk1"/>
                </a:solidFill>
                <a:latin typeface="Arial"/>
                <a:ea typeface="Arial"/>
                <a:cs typeface="Arial"/>
                <a:sym typeface="Arial"/>
              </a:rPr>
              <a:t>Spasticity</a:t>
            </a:r>
            <a:endParaRPr b="1"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chemeClr val="dk1"/>
                </a:solidFill>
                <a:latin typeface="Arial"/>
                <a:ea typeface="Arial"/>
                <a:cs typeface="Arial"/>
                <a:sym typeface="Arial"/>
              </a:rPr>
              <a:t>One side of the body (one arm and one leg) is affected.</a:t>
            </a:r>
            <a:endParaRPr b="0" i="0" sz="1400" u="none" cap="none" strike="noStrike">
              <a:solidFill>
                <a:schemeClr val="dk1"/>
              </a:solidFill>
              <a:latin typeface="Arial"/>
              <a:ea typeface="Arial"/>
              <a:cs typeface="Arial"/>
              <a:sym typeface="Arial"/>
            </a:endParaRPr>
          </a:p>
        </p:txBody>
      </p:sp>
      <p:pic>
        <p:nvPicPr>
          <p:cNvPr id="168" name="Google Shape;168;p10"/>
          <p:cNvPicPr preferRelativeResize="0"/>
          <p:nvPr/>
        </p:nvPicPr>
        <p:blipFill rotWithShape="1">
          <a:blip r:embed="rId5">
            <a:alphaModFix/>
          </a:blip>
          <a:srcRect b="0" l="0" r="0" t="0"/>
          <a:stretch/>
        </p:blipFill>
        <p:spPr>
          <a:xfrm>
            <a:off x="8979929" y="3658139"/>
            <a:ext cx="2005626" cy="240813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1"/>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Gross motor skills</a:t>
            </a:r>
            <a:endParaRPr/>
          </a:p>
        </p:txBody>
      </p:sp>
      <p:sp>
        <p:nvSpPr>
          <p:cNvPr id="175" name="Google Shape;175;p11"/>
          <p:cNvSpPr/>
          <p:nvPr/>
        </p:nvSpPr>
        <p:spPr>
          <a:xfrm>
            <a:off x="513350" y="1146600"/>
            <a:ext cx="87870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The gross motor skills of children and young people with cerebral palsy can be categorised into 5 different levels using a tool called the Gross Motor Function Classification System  (GMFCS) Expanded and Revised, available from CanChild in Canada.</a:t>
            </a:r>
            <a:endParaRPr b="0" i="0" sz="1800" u="none" cap="none" strike="noStrike">
              <a:solidFill>
                <a:schemeClr val="dk1"/>
              </a:solidFill>
              <a:latin typeface="Arial"/>
              <a:ea typeface="Arial"/>
              <a:cs typeface="Arial"/>
              <a:sym typeface="Arial"/>
            </a:endParaRPr>
          </a:p>
        </p:txBody>
      </p:sp>
      <p:pic>
        <p:nvPicPr>
          <p:cNvPr id="176" name="Google Shape;176;p11"/>
          <p:cNvPicPr preferRelativeResize="0"/>
          <p:nvPr/>
        </p:nvPicPr>
        <p:blipFill rotWithShape="1">
          <a:blip r:embed="rId3">
            <a:alphaModFix/>
          </a:blip>
          <a:srcRect b="0" l="0" r="0" t="0"/>
          <a:stretch/>
        </p:blipFill>
        <p:spPr>
          <a:xfrm>
            <a:off x="1046481" y="2224451"/>
            <a:ext cx="2081528" cy="1826012"/>
          </a:xfrm>
          <a:prstGeom prst="rect">
            <a:avLst/>
          </a:prstGeom>
          <a:noFill/>
          <a:ln>
            <a:noFill/>
          </a:ln>
        </p:spPr>
      </p:pic>
      <p:pic>
        <p:nvPicPr>
          <p:cNvPr id="177" name="Google Shape;177;p11"/>
          <p:cNvPicPr preferRelativeResize="0"/>
          <p:nvPr/>
        </p:nvPicPr>
        <p:blipFill rotWithShape="1">
          <a:blip r:embed="rId4">
            <a:alphaModFix/>
          </a:blip>
          <a:srcRect b="0" l="0" r="0" t="0"/>
          <a:stretch/>
        </p:blipFill>
        <p:spPr>
          <a:xfrm>
            <a:off x="4227228" y="2250815"/>
            <a:ext cx="1950051" cy="1799648"/>
          </a:xfrm>
          <a:prstGeom prst="rect">
            <a:avLst/>
          </a:prstGeom>
          <a:noFill/>
          <a:ln>
            <a:noFill/>
          </a:ln>
        </p:spPr>
      </p:pic>
      <p:pic>
        <p:nvPicPr>
          <p:cNvPr id="178" name="Google Shape;178;p11"/>
          <p:cNvPicPr preferRelativeResize="0"/>
          <p:nvPr/>
        </p:nvPicPr>
        <p:blipFill rotWithShape="1">
          <a:blip r:embed="rId5">
            <a:alphaModFix/>
          </a:blip>
          <a:srcRect b="0" l="0" r="0" t="0"/>
          <a:stretch/>
        </p:blipFill>
        <p:spPr>
          <a:xfrm>
            <a:off x="7588320" y="2265553"/>
            <a:ext cx="2206705" cy="1784910"/>
          </a:xfrm>
          <a:prstGeom prst="rect">
            <a:avLst/>
          </a:prstGeom>
          <a:noFill/>
          <a:ln>
            <a:noFill/>
          </a:ln>
        </p:spPr>
      </p:pic>
      <p:pic>
        <p:nvPicPr>
          <p:cNvPr id="179" name="Google Shape;179;p11"/>
          <p:cNvPicPr preferRelativeResize="0"/>
          <p:nvPr/>
        </p:nvPicPr>
        <p:blipFill rotWithShape="1">
          <a:blip r:embed="rId6">
            <a:alphaModFix/>
          </a:blip>
          <a:srcRect b="0" l="0" r="0" t="0"/>
          <a:stretch/>
        </p:blipFill>
        <p:spPr>
          <a:xfrm>
            <a:off x="5809624" y="4230825"/>
            <a:ext cx="3935296" cy="1691058"/>
          </a:xfrm>
          <a:prstGeom prst="rect">
            <a:avLst/>
          </a:prstGeom>
          <a:noFill/>
          <a:ln>
            <a:noFill/>
          </a:ln>
        </p:spPr>
      </p:pic>
      <p:pic>
        <p:nvPicPr>
          <p:cNvPr id="180" name="Google Shape;180;p11"/>
          <p:cNvPicPr preferRelativeResize="0"/>
          <p:nvPr/>
        </p:nvPicPr>
        <p:blipFill rotWithShape="1">
          <a:blip r:embed="rId7">
            <a:alphaModFix/>
          </a:blip>
          <a:srcRect b="0" l="0" r="0" t="0"/>
          <a:stretch/>
        </p:blipFill>
        <p:spPr>
          <a:xfrm>
            <a:off x="1021080" y="4180857"/>
            <a:ext cx="3837846" cy="1790995"/>
          </a:xfrm>
          <a:prstGeom prst="rect">
            <a:avLst/>
          </a:prstGeom>
          <a:noFill/>
          <a:ln>
            <a:noFill/>
          </a:ln>
        </p:spPr>
      </p:pic>
      <p:sp>
        <p:nvSpPr>
          <p:cNvPr id="181" name="Google Shape;181;p11"/>
          <p:cNvSpPr txBox="1"/>
          <p:nvPr/>
        </p:nvSpPr>
        <p:spPr>
          <a:xfrm>
            <a:off x="1249680" y="3756379"/>
            <a:ext cx="157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GMFCS Level I</a:t>
            </a:r>
            <a:endParaRPr b="0" i="0" sz="1400" u="none" cap="none" strike="noStrike">
              <a:solidFill>
                <a:schemeClr val="dk1"/>
              </a:solidFill>
              <a:latin typeface="Arial"/>
              <a:ea typeface="Arial"/>
              <a:cs typeface="Arial"/>
              <a:sym typeface="Arial"/>
            </a:endParaRPr>
          </a:p>
        </p:txBody>
      </p:sp>
      <p:sp>
        <p:nvSpPr>
          <p:cNvPr id="182" name="Google Shape;182;p11"/>
          <p:cNvSpPr txBox="1"/>
          <p:nvPr/>
        </p:nvSpPr>
        <p:spPr>
          <a:xfrm>
            <a:off x="4414853" y="3756379"/>
            <a:ext cx="157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GMFCS Level II</a:t>
            </a:r>
            <a:endParaRPr b="0" i="0" sz="1400" u="none" cap="none" strike="noStrike">
              <a:solidFill>
                <a:schemeClr val="dk1"/>
              </a:solidFill>
              <a:latin typeface="Arial"/>
              <a:ea typeface="Arial"/>
              <a:cs typeface="Arial"/>
              <a:sym typeface="Arial"/>
            </a:endParaRPr>
          </a:p>
        </p:txBody>
      </p:sp>
      <p:sp>
        <p:nvSpPr>
          <p:cNvPr id="183" name="Google Shape;183;p11"/>
          <p:cNvSpPr txBox="1"/>
          <p:nvPr/>
        </p:nvSpPr>
        <p:spPr>
          <a:xfrm>
            <a:off x="7616046" y="3756379"/>
            <a:ext cx="18519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GMFCS Level III</a:t>
            </a:r>
            <a:endParaRPr b="0" i="0" sz="1400" u="none" cap="none" strike="noStrike">
              <a:solidFill>
                <a:schemeClr val="dk1"/>
              </a:solidFill>
              <a:latin typeface="Arial"/>
              <a:ea typeface="Arial"/>
              <a:cs typeface="Arial"/>
              <a:sym typeface="Arial"/>
            </a:endParaRPr>
          </a:p>
        </p:txBody>
      </p:sp>
      <p:sp>
        <p:nvSpPr>
          <p:cNvPr id="184" name="Google Shape;184;p11"/>
          <p:cNvSpPr txBox="1"/>
          <p:nvPr/>
        </p:nvSpPr>
        <p:spPr>
          <a:xfrm>
            <a:off x="1998128" y="5936458"/>
            <a:ext cx="166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GMFCS Level IV</a:t>
            </a:r>
            <a:endParaRPr b="0" i="0" sz="1400" u="none" cap="none" strike="noStrike">
              <a:solidFill>
                <a:schemeClr val="dk1"/>
              </a:solidFill>
              <a:latin typeface="Arial"/>
              <a:ea typeface="Arial"/>
              <a:cs typeface="Arial"/>
              <a:sym typeface="Arial"/>
            </a:endParaRPr>
          </a:p>
        </p:txBody>
      </p:sp>
      <p:sp>
        <p:nvSpPr>
          <p:cNvPr id="185" name="Google Shape;185;p11"/>
          <p:cNvSpPr txBox="1"/>
          <p:nvPr/>
        </p:nvSpPr>
        <p:spPr>
          <a:xfrm>
            <a:off x="6979061" y="5936458"/>
            <a:ext cx="166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GMFCS Level V</a:t>
            </a:r>
            <a:endParaRPr b="0" i="0" sz="1400" u="none" cap="none" strike="noStrike">
              <a:solidFill>
                <a:schemeClr val="dk1"/>
              </a:solidFill>
              <a:latin typeface="Arial"/>
              <a:ea typeface="Arial"/>
              <a:cs typeface="Arial"/>
              <a:sym typeface="Arial"/>
            </a:endParaRPr>
          </a:p>
        </p:txBody>
      </p:sp>
      <p:sp>
        <p:nvSpPr>
          <p:cNvPr id="186" name="Google Shape;186;p11"/>
          <p:cNvSpPr/>
          <p:nvPr/>
        </p:nvSpPr>
        <p:spPr>
          <a:xfrm>
            <a:off x="10241826" y="5350200"/>
            <a:ext cx="1950000" cy="1107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0" i="0" lang="en-AU" sz="1100" u="none" cap="none" strike="noStrike">
                <a:solidFill>
                  <a:schemeClr val="dk1"/>
                </a:solidFill>
                <a:latin typeface="Arial"/>
                <a:ea typeface="Arial"/>
                <a:cs typeface="Arial"/>
                <a:sym typeface="Arial"/>
              </a:rPr>
              <a:t>GMFCS Illustrations 6-12: © Bill Reid, Kate Willoughby, Adrienne Harvey and Kerr Graham, The Royal Children’s Hospital Melbourne.</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2"/>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Manual ability</a:t>
            </a:r>
            <a:endParaRPr/>
          </a:p>
        </p:txBody>
      </p:sp>
      <p:pic>
        <p:nvPicPr>
          <p:cNvPr id="193" name="Google Shape;193;p12"/>
          <p:cNvPicPr preferRelativeResize="0"/>
          <p:nvPr/>
        </p:nvPicPr>
        <p:blipFill rotWithShape="1">
          <a:blip r:embed="rId3">
            <a:alphaModFix/>
          </a:blip>
          <a:srcRect b="0" l="0" r="0" t="0"/>
          <a:stretch/>
        </p:blipFill>
        <p:spPr>
          <a:xfrm>
            <a:off x="9287698" y="2348297"/>
            <a:ext cx="2323990" cy="2233863"/>
          </a:xfrm>
          <a:prstGeom prst="rect">
            <a:avLst/>
          </a:prstGeom>
          <a:noFill/>
          <a:ln>
            <a:noFill/>
          </a:ln>
        </p:spPr>
      </p:pic>
      <p:pic>
        <p:nvPicPr>
          <p:cNvPr id="194" name="Google Shape;194;p12"/>
          <p:cNvPicPr preferRelativeResize="0"/>
          <p:nvPr/>
        </p:nvPicPr>
        <p:blipFill rotWithShape="1">
          <a:blip r:embed="rId4">
            <a:alphaModFix/>
          </a:blip>
          <a:srcRect b="0" l="0" r="0" t="0"/>
          <a:stretch/>
        </p:blipFill>
        <p:spPr>
          <a:xfrm>
            <a:off x="662166" y="2348297"/>
            <a:ext cx="2323990" cy="2233863"/>
          </a:xfrm>
          <a:prstGeom prst="rect">
            <a:avLst/>
          </a:prstGeom>
          <a:noFill/>
          <a:ln>
            <a:noFill/>
          </a:ln>
        </p:spPr>
      </p:pic>
      <p:pic>
        <p:nvPicPr>
          <p:cNvPr id="195" name="Google Shape;195;p12"/>
          <p:cNvPicPr preferRelativeResize="0"/>
          <p:nvPr/>
        </p:nvPicPr>
        <p:blipFill rotWithShape="1">
          <a:blip r:embed="rId5">
            <a:alphaModFix/>
          </a:blip>
          <a:srcRect b="0" l="0" r="0" t="0"/>
          <a:stretch/>
        </p:blipFill>
        <p:spPr>
          <a:xfrm>
            <a:off x="6388164" y="2348297"/>
            <a:ext cx="2330269" cy="2239899"/>
          </a:xfrm>
          <a:prstGeom prst="rect">
            <a:avLst/>
          </a:prstGeom>
          <a:noFill/>
          <a:ln>
            <a:noFill/>
          </a:ln>
        </p:spPr>
      </p:pic>
      <p:pic>
        <p:nvPicPr>
          <p:cNvPr id="196" name="Google Shape;196;p12"/>
          <p:cNvPicPr preferRelativeResize="0"/>
          <p:nvPr/>
        </p:nvPicPr>
        <p:blipFill rotWithShape="1">
          <a:blip r:embed="rId6">
            <a:alphaModFix/>
          </a:blip>
          <a:srcRect b="0" l="0" r="0" t="0"/>
          <a:stretch/>
        </p:blipFill>
        <p:spPr>
          <a:xfrm>
            <a:off x="3488218" y="2348297"/>
            <a:ext cx="2324532" cy="2234384"/>
          </a:xfrm>
          <a:prstGeom prst="rect">
            <a:avLst/>
          </a:prstGeom>
          <a:noFill/>
          <a:ln>
            <a:noFill/>
          </a:ln>
        </p:spPr>
      </p:pic>
      <p:sp>
        <p:nvSpPr>
          <p:cNvPr id="197" name="Google Shape;197;p12"/>
          <p:cNvSpPr/>
          <p:nvPr/>
        </p:nvSpPr>
        <p:spPr>
          <a:xfrm>
            <a:off x="513347" y="1298999"/>
            <a:ext cx="89355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At least two thirds of children with cerebral palsy will have movement difficulties affecting one or both arms. Almost every daily activity can be impacted.</a:t>
            </a:r>
            <a:endParaRPr b="0" i="0" sz="2000" u="none" cap="none" strike="noStrike">
              <a:solidFill>
                <a:schemeClr val="dk1"/>
              </a:solidFill>
              <a:latin typeface="Arial"/>
              <a:ea typeface="Arial"/>
              <a:cs typeface="Arial"/>
              <a:sym typeface="Arial"/>
            </a:endParaRPr>
          </a:p>
        </p:txBody>
      </p:sp>
      <p:sp>
        <p:nvSpPr>
          <p:cNvPr id="198" name="Google Shape;198;p12"/>
          <p:cNvSpPr txBox="1"/>
          <p:nvPr/>
        </p:nvSpPr>
        <p:spPr>
          <a:xfrm>
            <a:off x="1033584" y="4582160"/>
            <a:ext cx="157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Eating</a:t>
            </a:r>
            <a:endParaRPr b="0" i="0" sz="1400" u="none" cap="none" strike="noStrike">
              <a:solidFill>
                <a:schemeClr val="dk1"/>
              </a:solidFill>
              <a:latin typeface="Arial"/>
              <a:ea typeface="Arial"/>
              <a:cs typeface="Arial"/>
              <a:sym typeface="Arial"/>
            </a:endParaRPr>
          </a:p>
        </p:txBody>
      </p:sp>
      <p:sp>
        <p:nvSpPr>
          <p:cNvPr id="199" name="Google Shape;199;p12"/>
          <p:cNvSpPr txBox="1"/>
          <p:nvPr/>
        </p:nvSpPr>
        <p:spPr>
          <a:xfrm>
            <a:off x="3863084" y="4582160"/>
            <a:ext cx="157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Dressing</a:t>
            </a:r>
            <a:endParaRPr b="0" i="0" sz="1400" u="none" cap="none" strike="noStrike">
              <a:solidFill>
                <a:schemeClr val="dk1"/>
              </a:solidFill>
              <a:latin typeface="Arial"/>
              <a:ea typeface="Arial"/>
              <a:cs typeface="Arial"/>
              <a:sym typeface="Arial"/>
            </a:endParaRPr>
          </a:p>
        </p:txBody>
      </p:sp>
      <p:sp>
        <p:nvSpPr>
          <p:cNvPr id="200" name="Google Shape;200;p12"/>
          <p:cNvSpPr txBox="1"/>
          <p:nvPr/>
        </p:nvSpPr>
        <p:spPr>
          <a:xfrm>
            <a:off x="6760798" y="4582160"/>
            <a:ext cx="157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Writing</a:t>
            </a:r>
            <a:endParaRPr b="0" i="0" sz="1400" u="none" cap="none" strike="noStrike">
              <a:solidFill>
                <a:schemeClr val="dk1"/>
              </a:solidFill>
              <a:latin typeface="Arial"/>
              <a:ea typeface="Arial"/>
              <a:cs typeface="Arial"/>
              <a:sym typeface="Arial"/>
            </a:endParaRPr>
          </a:p>
        </p:txBody>
      </p:sp>
      <p:sp>
        <p:nvSpPr>
          <p:cNvPr id="201" name="Google Shape;201;p12"/>
          <p:cNvSpPr txBox="1"/>
          <p:nvPr/>
        </p:nvSpPr>
        <p:spPr>
          <a:xfrm>
            <a:off x="9668672" y="4582160"/>
            <a:ext cx="157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Catching a ball</a:t>
            </a:r>
            <a:endParaRPr b="0" i="0" sz="1400" u="none" cap="none" strike="noStrike">
              <a:solidFill>
                <a:schemeClr val="dk1"/>
              </a:solidFill>
              <a:latin typeface="Arial"/>
              <a:ea typeface="Arial"/>
              <a:cs typeface="Arial"/>
              <a:sym typeface="Arial"/>
            </a:endParaRPr>
          </a:p>
        </p:txBody>
      </p:sp>
      <p:sp>
        <p:nvSpPr>
          <p:cNvPr id="202" name="Google Shape;202;p12"/>
          <p:cNvSpPr/>
          <p:nvPr/>
        </p:nvSpPr>
        <p:spPr>
          <a:xfrm>
            <a:off x="589547" y="5108999"/>
            <a:ext cx="84375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The ability of children from 4–18 years old with cerebral palsy to handle objects in everyday activities can be categorised into 5 levels using the Manual Ability Classification System (MACS). More details at www.macs.nu/index.php</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3"/>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Associated impairments</a:t>
            </a:r>
            <a:endParaRPr/>
          </a:p>
        </p:txBody>
      </p:sp>
      <p:sp>
        <p:nvSpPr>
          <p:cNvPr id="209" name="Google Shape;209;p13"/>
          <p:cNvSpPr/>
          <p:nvPr/>
        </p:nvSpPr>
        <p:spPr>
          <a:xfrm>
            <a:off x="513347" y="1123616"/>
            <a:ext cx="893545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Children with CP may also have a range of physical and cognitive impairments</a:t>
            </a:r>
            <a:endParaRPr b="0" i="0" sz="2000" u="none" cap="none" strike="noStrike">
              <a:solidFill>
                <a:schemeClr val="dk1"/>
              </a:solidFill>
              <a:latin typeface="Arial"/>
              <a:ea typeface="Arial"/>
              <a:cs typeface="Arial"/>
              <a:sym typeface="Arial"/>
            </a:endParaRPr>
          </a:p>
        </p:txBody>
      </p:sp>
      <p:graphicFrame>
        <p:nvGraphicFramePr>
          <p:cNvPr id="210" name="Google Shape;210;p13"/>
          <p:cNvGraphicFramePr/>
          <p:nvPr/>
        </p:nvGraphicFramePr>
        <p:xfrm>
          <a:off x="449343" y="1868038"/>
          <a:ext cx="3000000" cy="3000000"/>
        </p:xfrm>
        <a:graphic>
          <a:graphicData uri="http://schemas.openxmlformats.org/drawingml/2006/table">
            <a:tbl>
              <a:tblPr bandRow="1" firstRow="1">
                <a:noFill/>
                <a:tableStyleId>{3E618FAC-D335-4704-8E8C-F183F29E7550}</a:tableStyleId>
              </a:tblPr>
              <a:tblGrid>
                <a:gridCol w="2188150"/>
                <a:gridCol w="2188150"/>
                <a:gridCol w="2188150"/>
                <a:gridCol w="2188150"/>
                <a:gridCol w="2464875"/>
              </a:tblGrid>
              <a:tr h="11475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0850">
                <a:tc>
                  <a:txBody>
                    <a:bodyPr/>
                    <a:lstStyle/>
                    <a:p>
                      <a:pPr indent="0" lvl="0" marL="0" marR="0" rtl="0" algn="ctr">
                        <a:lnSpc>
                          <a:spcPct val="100000"/>
                        </a:lnSpc>
                        <a:spcBef>
                          <a:spcPts val="0"/>
                        </a:spcBef>
                        <a:spcAft>
                          <a:spcPts val="0"/>
                        </a:spcAft>
                        <a:buClr>
                          <a:srgbClr val="000000"/>
                        </a:buClr>
                        <a:buSzPts val="2400"/>
                        <a:buFont typeface="Arial"/>
                        <a:buNone/>
                      </a:pPr>
                      <a:r>
                        <a:rPr lang="en-AU" sz="2400" u="none" cap="none" strike="noStrike">
                          <a:latin typeface="Arial"/>
                          <a:ea typeface="Arial"/>
                          <a:cs typeface="Arial"/>
                          <a:sym typeface="Arial"/>
                        </a:rPr>
                        <a:t>1 in </a:t>
                      </a:r>
                      <a:r>
                        <a:rPr lang="en-AU" sz="2400">
                          <a:latin typeface="Arial"/>
                          <a:ea typeface="Arial"/>
                          <a:cs typeface="Arial"/>
                          <a:sym typeface="Arial"/>
                        </a:rPr>
                        <a:t>3</a:t>
                      </a:r>
                      <a:r>
                        <a:rPr lang="en-AU" sz="2400" u="none" cap="none" strike="noStrike">
                          <a:latin typeface="Arial"/>
                          <a:ea typeface="Arial"/>
                          <a:cs typeface="Arial"/>
                          <a:sym typeface="Arial"/>
                        </a:rPr>
                        <a:t> </a:t>
                      </a:r>
                      <a:br>
                        <a:rPr lang="en-AU" sz="1800" u="none" cap="none" strike="noStrike"/>
                      </a:br>
                      <a:r>
                        <a:rPr lang="en-AU" sz="1600" u="none" cap="none" strike="noStrike"/>
                        <a:t>is unable to walk</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2400" u="none" cap="none" strike="noStrike">
                          <a:latin typeface="Arial"/>
                          <a:ea typeface="Arial"/>
                          <a:cs typeface="Arial"/>
                          <a:sym typeface="Arial"/>
                        </a:rPr>
                        <a:t>1 in 4 </a:t>
                      </a:r>
                      <a:br>
                        <a:rPr b="1" lang="en-AU" sz="2400" u="none" cap="none" strike="noStrike">
                          <a:latin typeface="Arial"/>
                          <a:ea typeface="Arial"/>
                          <a:cs typeface="Arial"/>
                          <a:sym typeface="Arial"/>
                        </a:rPr>
                      </a:br>
                      <a:r>
                        <a:rPr lang="en-AU" sz="1600" u="none" cap="none" strike="noStrike"/>
                        <a:t>is unable to talk</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2400" u="none" cap="none" strike="noStrike">
                          <a:latin typeface="Arial"/>
                          <a:ea typeface="Arial"/>
                          <a:cs typeface="Arial"/>
                          <a:sym typeface="Arial"/>
                        </a:rPr>
                        <a:t>3 in 4 </a:t>
                      </a:r>
                      <a:br>
                        <a:rPr b="1" lang="en-AU" sz="2400" u="none" cap="none" strike="noStrike">
                          <a:latin typeface="Arial"/>
                          <a:ea typeface="Arial"/>
                          <a:cs typeface="Arial"/>
                          <a:sym typeface="Arial"/>
                        </a:rPr>
                      </a:br>
                      <a:r>
                        <a:rPr lang="en-AU" sz="1600" u="none" cap="none" strike="noStrike"/>
                        <a:t>experience pain</a:t>
                      </a:r>
                      <a:endParaRPr sz="16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2400" u="none" cap="none" strike="noStrike">
                          <a:latin typeface="Arial"/>
                          <a:ea typeface="Arial"/>
                          <a:cs typeface="Arial"/>
                          <a:sym typeface="Arial"/>
                        </a:rPr>
                        <a:t>1 in 4 </a:t>
                      </a:r>
                      <a:br>
                        <a:rPr b="1" lang="en-AU" sz="2400" u="none" cap="none" strike="noStrike">
                          <a:latin typeface="Arial"/>
                          <a:ea typeface="Arial"/>
                          <a:cs typeface="Arial"/>
                          <a:sym typeface="Arial"/>
                        </a:rPr>
                      </a:br>
                      <a:r>
                        <a:rPr lang="en-AU" sz="1600" u="none" cap="none" strike="noStrike"/>
                        <a:t>has epilepsy</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2400" u="none" cap="none" strike="noStrike">
                          <a:latin typeface="Arial"/>
                          <a:ea typeface="Arial"/>
                          <a:cs typeface="Arial"/>
                          <a:sym typeface="Arial"/>
                        </a:rPr>
                        <a:t>1 in 4 </a:t>
                      </a:r>
                      <a:br>
                        <a:rPr b="1" lang="en-AU" sz="2400" u="none" cap="none" strike="noStrike">
                          <a:latin typeface="Arial"/>
                          <a:ea typeface="Arial"/>
                          <a:cs typeface="Arial"/>
                          <a:sym typeface="Arial"/>
                        </a:rPr>
                      </a:br>
                      <a:r>
                        <a:rPr lang="en-AU" sz="1600" u="none" cap="none" strike="noStrike"/>
                        <a:t>has a behaviour problem</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0000">
                <a:tc>
                  <a:txBody>
                    <a:bodyPr/>
                    <a:lstStyle/>
                    <a:p>
                      <a:pPr indent="0" lvl="0" marL="0" marR="0" rtl="0" algn="ctr">
                        <a:lnSpc>
                          <a:spcPct val="100000"/>
                        </a:lnSpc>
                        <a:spcBef>
                          <a:spcPts val="0"/>
                        </a:spcBef>
                        <a:spcAft>
                          <a:spcPts val="0"/>
                        </a:spcAft>
                        <a:buClr>
                          <a:srgbClr val="000000"/>
                        </a:buClr>
                        <a:buSzPts val="200"/>
                        <a:buFont typeface="Arial"/>
                        <a:buNone/>
                      </a:pPr>
                      <a:r>
                        <a:t/>
                      </a:r>
                      <a:endParaRPr sz="2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
                        <a:buFont typeface="Arial"/>
                        <a:buNone/>
                      </a:pPr>
                      <a:r>
                        <a:t/>
                      </a:r>
                      <a:endParaRPr sz="2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
                        <a:buFont typeface="Arial"/>
                        <a:buNone/>
                      </a:pPr>
                      <a:r>
                        <a:t/>
                      </a:r>
                      <a:endParaRPr sz="2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
                        <a:buFont typeface="Arial"/>
                        <a:buNone/>
                      </a:pPr>
                      <a:r>
                        <a:t/>
                      </a:r>
                      <a:endParaRPr sz="2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
                        <a:buFont typeface="Arial"/>
                        <a:buNone/>
                      </a:pPr>
                      <a:r>
                        <a:t/>
                      </a:r>
                      <a:endParaRPr sz="2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r h="114840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370850">
                <a:tc>
                  <a:txBody>
                    <a:bodyPr/>
                    <a:lstStyle/>
                    <a:p>
                      <a:pPr indent="0" lvl="0" marL="0" marR="0" rtl="0" algn="ctr">
                        <a:lnSpc>
                          <a:spcPct val="100000"/>
                        </a:lnSpc>
                        <a:spcBef>
                          <a:spcPts val="0"/>
                        </a:spcBef>
                        <a:spcAft>
                          <a:spcPts val="0"/>
                        </a:spcAft>
                        <a:buClr>
                          <a:srgbClr val="000000"/>
                        </a:buClr>
                        <a:buSzPts val="2400"/>
                        <a:buFont typeface="Arial"/>
                        <a:buNone/>
                      </a:pPr>
                      <a:r>
                        <a:rPr lang="en-AU" sz="2400" u="none" cap="none" strike="noStrike">
                          <a:latin typeface="Arial"/>
                          <a:ea typeface="Arial"/>
                          <a:cs typeface="Arial"/>
                          <a:sym typeface="Arial"/>
                        </a:rPr>
                        <a:t>1 in 2 </a:t>
                      </a:r>
                      <a:br>
                        <a:rPr lang="en-AU" sz="1800" u="none" cap="none" strike="noStrike"/>
                      </a:br>
                      <a:r>
                        <a:rPr lang="en-AU" sz="1600" u="none" cap="none" strike="noStrike"/>
                        <a:t>has an intellectual disability</a:t>
                      </a:r>
                      <a:endParaRPr sz="16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lang="en-AU" sz="2400" u="none" cap="none" strike="noStrike">
                          <a:latin typeface="Arial"/>
                          <a:ea typeface="Arial"/>
                          <a:cs typeface="Arial"/>
                          <a:sym typeface="Arial"/>
                        </a:rPr>
                        <a:t>1 in 10 </a:t>
                      </a:r>
                      <a:br>
                        <a:rPr lang="en-AU" sz="1800" u="none" cap="none" strike="noStrike"/>
                      </a:br>
                      <a:r>
                        <a:rPr lang="en-AU" sz="1600" u="none" cap="none" strike="noStrike"/>
                        <a:t>has a severe vision impairment</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2400" u="none" cap="none" strike="noStrike">
                          <a:latin typeface="Arial"/>
                          <a:ea typeface="Arial"/>
                          <a:cs typeface="Arial"/>
                          <a:sym typeface="Arial"/>
                        </a:rPr>
                        <a:t>1 in 4 </a:t>
                      </a:r>
                      <a:br>
                        <a:rPr b="1" lang="en-AU" sz="2400" u="none" cap="none" strike="noStrike">
                          <a:latin typeface="Arial"/>
                          <a:ea typeface="Arial"/>
                          <a:cs typeface="Arial"/>
                          <a:sym typeface="Arial"/>
                        </a:rPr>
                      </a:br>
                      <a:r>
                        <a:rPr lang="en-AU" sz="1600" u="none" cap="none" strike="noStrike"/>
                        <a:t>has bladder control problems</a:t>
                      </a:r>
                      <a:endParaRPr sz="16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2400" u="none" cap="none" strike="noStrike">
                          <a:latin typeface="Arial"/>
                          <a:ea typeface="Arial"/>
                          <a:cs typeface="Arial"/>
                          <a:sym typeface="Arial"/>
                        </a:rPr>
                        <a:t>1 in 5 </a:t>
                      </a:r>
                      <a:br>
                        <a:rPr b="1" lang="en-AU" sz="2400" u="none" cap="none" strike="noStrike">
                          <a:latin typeface="Arial"/>
                          <a:ea typeface="Arial"/>
                          <a:cs typeface="Arial"/>
                          <a:sym typeface="Arial"/>
                        </a:rPr>
                      </a:br>
                      <a:r>
                        <a:rPr lang="en-AU" sz="1600" u="none" cap="none" strike="noStrike"/>
                        <a:t>has a sleep disorder</a:t>
                      </a:r>
                      <a:endParaRPr sz="16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2400" u="none" cap="none" strike="noStrike">
                          <a:latin typeface="Arial"/>
                          <a:ea typeface="Arial"/>
                          <a:cs typeface="Arial"/>
                          <a:sym typeface="Arial"/>
                        </a:rPr>
                        <a:t>1 in 5 </a:t>
                      </a:r>
                      <a:br>
                        <a:rPr b="1" lang="en-AU" sz="2400" u="none" cap="none" strike="noStrike">
                          <a:latin typeface="Arial"/>
                          <a:ea typeface="Arial"/>
                          <a:cs typeface="Arial"/>
                          <a:sym typeface="Arial"/>
                        </a:rPr>
                      </a:br>
                      <a:r>
                        <a:rPr lang="en-AU" sz="1600" u="none" cap="none" strike="noStrike"/>
                        <a:t>has saliva control </a:t>
                      </a:r>
                      <a:br>
                        <a:rPr lang="en-AU" sz="1600" u="none" cap="none" strike="noStrike"/>
                      </a:br>
                      <a:r>
                        <a:rPr lang="en-AU" sz="1600" u="none" cap="none" strike="noStrike"/>
                        <a:t>problems</a:t>
                      </a:r>
                      <a:endParaRPr sz="16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211" name="Google Shape;211;p13"/>
          <p:cNvPicPr preferRelativeResize="0"/>
          <p:nvPr/>
        </p:nvPicPr>
        <p:blipFill rotWithShape="1">
          <a:blip r:embed="rId3">
            <a:alphaModFix/>
          </a:blip>
          <a:srcRect b="0" l="0" r="0" t="0"/>
          <a:stretch/>
        </p:blipFill>
        <p:spPr>
          <a:xfrm>
            <a:off x="982744" y="1889458"/>
            <a:ext cx="1179094" cy="1088153"/>
          </a:xfrm>
          <a:prstGeom prst="rect">
            <a:avLst/>
          </a:prstGeom>
          <a:noFill/>
          <a:ln>
            <a:noFill/>
          </a:ln>
        </p:spPr>
      </p:pic>
      <p:pic>
        <p:nvPicPr>
          <p:cNvPr id="212" name="Google Shape;212;p13"/>
          <p:cNvPicPr preferRelativeResize="0"/>
          <p:nvPr/>
        </p:nvPicPr>
        <p:blipFill rotWithShape="1">
          <a:blip r:embed="rId4">
            <a:alphaModFix/>
          </a:blip>
          <a:srcRect b="0" l="0" r="0" t="0"/>
          <a:stretch/>
        </p:blipFill>
        <p:spPr>
          <a:xfrm>
            <a:off x="3148908" y="1889458"/>
            <a:ext cx="1212046" cy="1118564"/>
          </a:xfrm>
          <a:prstGeom prst="rect">
            <a:avLst/>
          </a:prstGeom>
          <a:noFill/>
          <a:ln>
            <a:noFill/>
          </a:ln>
        </p:spPr>
      </p:pic>
      <p:pic>
        <p:nvPicPr>
          <p:cNvPr id="213" name="Google Shape;213;p13"/>
          <p:cNvPicPr preferRelativeResize="0"/>
          <p:nvPr/>
        </p:nvPicPr>
        <p:blipFill rotWithShape="1">
          <a:blip r:embed="rId5">
            <a:alphaModFix/>
          </a:blip>
          <a:srcRect b="0" l="0" r="0" t="0"/>
          <a:stretch/>
        </p:blipFill>
        <p:spPr>
          <a:xfrm>
            <a:off x="5346676" y="1904706"/>
            <a:ext cx="1195524" cy="1103316"/>
          </a:xfrm>
          <a:prstGeom prst="rect">
            <a:avLst/>
          </a:prstGeom>
          <a:noFill/>
          <a:ln>
            <a:noFill/>
          </a:ln>
        </p:spPr>
      </p:pic>
      <p:pic>
        <p:nvPicPr>
          <p:cNvPr id="214" name="Google Shape;214;p13"/>
          <p:cNvPicPr preferRelativeResize="0"/>
          <p:nvPr/>
        </p:nvPicPr>
        <p:blipFill rotWithShape="1">
          <a:blip r:embed="rId6">
            <a:alphaModFix/>
          </a:blip>
          <a:srcRect b="0" l="0" r="0" t="0"/>
          <a:stretch/>
        </p:blipFill>
        <p:spPr>
          <a:xfrm>
            <a:off x="7479794" y="1889457"/>
            <a:ext cx="1179094" cy="1088153"/>
          </a:xfrm>
          <a:prstGeom prst="rect">
            <a:avLst/>
          </a:prstGeom>
          <a:noFill/>
          <a:ln>
            <a:noFill/>
          </a:ln>
        </p:spPr>
      </p:pic>
      <p:pic>
        <p:nvPicPr>
          <p:cNvPr id="215" name="Google Shape;215;p13"/>
          <p:cNvPicPr preferRelativeResize="0"/>
          <p:nvPr/>
        </p:nvPicPr>
        <p:blipFill rotWithShape="1">
          <a:blip r:embed="rId7">
            <a:alphaModFix/>
          </a:blip>
          <a:srcRect b="0" l="0" r="0" t="0"/>
          <a:stretch/>
        </p:blipFill>
        <p:spPr>
          <a:xfrm>
            <a:off x="949717" y="3928958"/>
            <a:ext cx="1179075" cy="1088136"/>
          </a:xfrm>
          <a:prstGeom prst="rect">
            <a:avLst/>
          </a:prstGeom>
          <a:noFill/>
          <a:ln>
            <a:noFill/>
          </a:ln>
        </p:spPr>
      </p:pic>
      <p:pic>
        <p:nvPicPr>
          <p:cNvPr id="216" name="Google Shape;216;p13"/>
          <p:cNvPicPr preferRelativeResize="0"/>
          <p:nvPr/>
        </p:nvPicPr>
        <p:blipFill rotWithShape="1">
          <a:blip r:embed="rId8">
            <a:alphaModFix/>
          </a:blip>
          <a:srcRect b="0" l="0" r="0" t="0"/>
          <a:stretch/>
        </p:blipFill>
        <p:spPr>
          <a:xfrm>
            <a:off x="3148908" y="3939668"/>
            <a:ext cx="1146048" cy="1057656"/>
          </a:xfrm>
          <a:prstGeom prst="rect">
            <a:avLst/>
          </a:prstGeom>
          <a:noFill/>
          <a:ln>
            <a:noFill/>
          </a:ln>
        </p:spPr>
      </p:pic>
      <p:pic>
        <p:nvPicPr>
          <p:cNvPr id="217" name="Google Shape;217;p13"/>
          <p:cNvPicPr preferRelativeResize="0"/>
          <p:nvPr/>
        </p:nvPicPr>
        <p:blipFill rotWithShape="1">
          <a:blip r:embed="rId9">
            <a:alphaModFix/>
          </a:blip>
          <a:srcRect b="0" l="0" r="0" t="0"/>
          <a:stretch/>
        </p:blipFill>
        <p:spPr>
          <a:xfrm>
            <a:off x="5315072" y="3939668"/>
            <a:ext cx="1167470" cy="1077426"/>
          </a:xfrm>
          <a:prstGeom prst="rect">
            <a:avLst/>
          </a:prstGeom>
          <a:noFill/>
          <a:ln>
            <a:noFill/>
          </a:ln>
        </p:spPr>
      </p:pic>
      <p:pic>
        <p:nvPicPr>
          <p:cNvPr id="218" name="Google Shape;218;p13"/>
          <p:cNvPicPr preferRelativeResize="0"/>
          <p:nvPr/>
        </p:nvPicPr>
        <p:blipFill rotWithShape="1">
          <a:blip r:embed="rId10">
            <a:alphaModFix/>
          </a:blip>
          <a:srcRect b="0" l="0" r="0" t="0"/>
          <a:stretch/>
        </p:blipFill>
        <p:spPr>
          <a:xfrm>
            <a:off x="7552899" y="3959438"/>
            <a:ext cx="1146048" cy="1057656"/>
          </a:xfrm>
          <a:prstGeom prst="rect">
            <a:avLst/>
          </a:prstGeom>
          <a:noFill/>
          <a:ln>
            <a:noFill/>
          </a:ln>
        </p:spPr>
      </p:pic>
      <p:pic>
        <p:nvPicPr>
          <p:cNvPr id="219" name="Google Shape;219;p13"/>
          <p:cNvPicPr preferRelativeResize="0"/>
          <p:nvPr/>
        </p:nvPicPr>
        <p:blipFill rotWithShape="1">
          <a:blip r:embed="rId11">
            <a:alphaModFix/>
          </a:blip>
          <a:srcRect b="0" l="0" r="0" t="0"/>
          <a:stretch/>
        </p:blipFill>
        <p:spPr>
          <a:xfrm>
            <a:off x="9840450" y="1875810"/>
            <a:ext cx="1208666" cy="1115445"/>
          </a:xfrm>
          <a:prstGeom prst="rect">
            <a:avLst/>
          </a:prstGeom>
          <a:noFill/>
          <a:ln>
            <a:noFill/>
          </a:ln>
        </p:spPr>
      </p:pic>
      <p:pic>
        <p:nvPicPr>
          <p:cNvPr id="220" name="Google Shape;220;p13"/>
          <p:cNvPicPr preferRelativeResize="0"/>
          <p:nvPr/>
        </p:nvPicPr>
        <p:blipFill rotWithShape="1">
          <a:blip r:embed="rId12">
            <a:alphaModFix/>
          </a:blip>
          <a:srcRect b="0" l="0" r="0" t="0"/>
          <a:stretch/>
        </p:blipFill>
        <p:spPr>
          <a:xfrm>
            <a:off x="9870041" y="3928958"/>
            <a:ext cx="1179075" cy="10881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4"/>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Focus for child development</a:t>
            </a:r>
            <a:endParaRPr/>
          </a:p>
        </p:txBody>
      </p:sp>
      <p:sp>
        <p:nvSpPr>
          <p:cNvPr id="227" name="Google Shape;227;p14"/>
          <p:cNvSpPr/>
          <p:nvPr/>
        </p:nvSpPr>
        <p:spPr>
          <a:xfrm>
            <a:off x="513347" y="1123616"/>
            <a:ext cx="6883133"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The 'F-words' focus on six key areas of child development </a:t>
            </a:r>
            <a:br>
              <a:rPr b="0" i="0" lang="en-AU" sz="2000" u="none" cap="none" strike="noStrike">
                <a:solidFill>
                  <a:schemeClr val="dk1"/>
                </a:solidFill>
                <a:latin typeface="Arial"/>
                <a:ea typeface="Arial"/>
                <a:cs typeface="Arial"/>
                <a:sym typeface="Arial"/>
              </a:rPr>
            </a:br>
            <a:r>
              <a:rPr b="0" i="0" lang="en-AU" sz="2000" u="none" cap="none" strike="noStrike">
                <a:solidFill>
                  <a:schemeClr val="dk1"/>
                </a:solidFill>
                <a:latin typeface="Arial"/>
                <a:ea typeface="Arial"/>
                <a:cs typeface="Arial"/>
                <a:sym typeface="Arial"/>
              </a:rPr>
              <a:t>that are vital to all children with CP. </a:t>
            </a:r>
            <a:endParaRPr b="0" i="0" sz="1400" u="none" cap="none" strike="noStrike">
              <a:solidFill>
                <a:srgbClr val="000000"/>
              </a:solidFill>
              <a:latin typeface="Arial"/>
              <a:ea typeface="Arial"/>
              <a:cs typeface="Arial"/>
              <a:sym typeface="Arial"/>
            </a:endParaRPr>
          </a:p>
        </p:txBody>
      </p:sp>
      <p:sp>
        <p:nvSpPr>
          <p:cNvPr id="228" name="Google Shape;228;p14"/>
          <p:cNvSpPr/>
          <p:nvPr/>
        </p:nvSpPr>
        <p:spPr>
          <a:xfrm>
            <a:off x="5933281" y="6021755"/>
            <a:ext cx="6167119" cy="27699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en-AU" sz="1200" u="none" cap="none" strike="noStrike">
                <a:solidFill>
                  <a:schemeClr val="dk1"/>
                </a:solidFill>
                <a:latin typeface="Arial"/>
                <a:ea typeface="Arial"/>
                <a:cs typeface="Arial"/>
                <a:sym typeface="Arial"/>
              </a:rPr>
              <a:t>More details at https://www.canchild.ca/en/research-in-practice/f-words-in-childhood-disability</a:t>
            </a:r>
            <a:endParaRPr b="0" i="0" sz="1400" u="none" cap="none" strike="noStrike">
              <a:solidFill>
                <a:srgbClr val="000000"/>
              </a:solidFill>
              <a:latin typeface="Arial"/>
              <a:ea typeface="Arial"/>
              <a:cs typeface="Arial"/>
              <a:sym typeface="Arial"/>
            </a:endParaRPr>
          </a:p>
        </p:txBody>
      </p:sp>
      <p:pic>
        <p:nvPicPr>
          <p:cNvPr id="229" name="Google Shape;229;p14"/>
          <p:cNvPicPr preferRelativeResize="0"/>
          <p:nvPr/>
        </p:nvPicPr>
        <p:blipFill rotWithShape="1">
          <a:blip r:embed="rId3">
            <a:alphaModFix/>
          </a:blip>
          <a:srcRect b="0" l="0" r="0" t="0"/>
          <a:stretch/>
        </p:blipFill>
        <p:spPr>
          <a:xfrm>
            <a:off x="4245830" y="1996232"/>
            <a:ext cx="3635586" cy="1788155"/>
          </a:xfrm>
          <a:prstGeom prst="rect">
            <a:avLst/>
          </a:prstGeom>
          <a:noFill/>
          <a:ln>
            <a:noFill/>
          </a:ln>
        </p:spPr>
      </p:pic>
      <p:pic>
        <p:nvPicPr>
          <p:cNvPr id="230" name="Google Shape;230;p14"/>
          <p:cNvPicPr preferRelativeResize="0"/>
          <p:nvPr/>
        </p:nvPicPr>
        <p:blipFill rotWithShape="1">
          <a:blip r:embed="rId4">
            <a:alphaModFix/>
          </a:blip>
          <a:srcRect b="0" l="0" r="0" t="0"/>
          <a:stretch/>
        </p:blipFill>
        <p:spPr>
          <a:xfrm>
            <a:off x="1431359" y="1996233"/>
            <a:ext cx="2476669" cy="1788155"/>
          </a:xfrm>
          <a:prstGeom prst="rect">
            <a:avLst/>
          </a:prstGeom>
          <a:noFill/>
          <a:ln>
            <a:noFill/>
          </a:ln>
        </p:spPr>
      </p:pic>
      <p:pic>
        <p:nvPicPr>
          <p:cNvPr id="231" name="Google Shape;231;p14"/>
          <p:cNvPicPr preferRelativeResize="0"/>
          <p:nvPr/>
        </p:nvPicPr>
        <p:blipFill rotWithShape="1">
          <a:blip r:embed="rId5">
            <a:alphaModFix/>
          </a:blip>
          <a:srcRect b="0" l="0" r="0" t="0"/>
          <a:stretch/>
        </p:blipFill>
        <p:spPr>
          <a:xfrm>
            <a:off x="4860904" y="4006831"/>
            <a:ext cx="2926397" cy="1792480"/>
          </a:xfrm>
          <a:prstGeom prst="rect">
            <a:avLst/>
          </a:prstGeom>
          <a:noFill/>
          <a:ln>
            <a:noFill/>
          </a:ln>
        </p:spPr>
      </p:pic>
      <p:pic>
        <p:nvPicPr>
          <p:cNvPr id="232" name="Google Shape;232;p14"/>
          <p:cNvPicPr preferRelativeResize="0"/>
          <p:nvPr/>
        </p:nvPicPr>
        <p:blipFill rotWithShape="1">
          <a:blip r:embed="rId6">
            <a:alphaModFix/>
          </a:blip>
          <a:srcRect b="0" l="0" r="0" t="0"/>
          <a:stretch/>
        </p:blipFill>
        <p:spPr>
          <a:xfrm>
            <a:off x="343964" y="3990769"/>
            <a:ext cx="4202656" cy="1808541"/>
          </a:xfrm>
          <a:prstGeom prst="rect">
            <a:avLst/>
          </a:prstGeom>
          <a:noFill/>
          <a:ln>
            <a:noFill/>
          </a:ln>
        </p:spPr>
      </p:pic>
      <p:pic>
        <p:nvPicPr>
          <p:cNvPr id="233" name="Google Shape;233;p14"/>
          <p:cNvPicPr preferRelativeResize="0"/>
          <p:nvPr/>
        </p:nvPicPr>
        <p:blipFill rotWithShape="1">
          <a:blip r:embed="rId7">
            <a:alphaModFix/>
          </a:blip>
          <a:srcRect b="0" l="0" r="0" t="0"/>
          <a:stretch/>
        </p:blipFill>
        <p:spPr>
          <a:xfrm>
            <a:off x="8219218" y="1985530"/>
            <a:ext cx="2421539" cy="1798857"/>
          </a:xfrm>
          <a:prstGeom prst="rect">
            <a:avLst/>
          </a:prstGeom>
          <a:noFill/>
          <a:ln>
            <a:noFill/>
          </a:ln>
        </p:spPr>
      </p:pic>
      <p:pic>
        <p:nvPicPr>
          <p:cNvPr id="234" name="Google Shape;234;p14"/>
          <p:cNvPicPr preferRelativeResize="0"/>
          <p:nvPr/>
        </p:nvPicPr>
        <p:blipFill rotWithShape="1">
          <a:blip r:embed="rId8">
            <a:alphaModFix/>
          </a:blip>
          <a:srcRect b="0" l="0" r="0" t="0"/>
          <a:stretch/>
        </p:blipFill>
        <p:spPr>
          <a:xfrm>
            <a:off x="8122508" y="4006831"/>
            <a:ext cx="3710243" cy="181256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5"/>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Treatment considerations</a:t>
            </a:r>
            <a:endParaRPr/>
          </a:p>
        </p:txBody>
      </p:sp>
      <p:graphicFrame>
        <p:nvGraphicFramePr>
          <p:cNvPr id="241" name="Google Shape;241;p15"/>
          <p:cNvGraphicFramePr/>
          <p:nvPr/>
        </p:nvGraphicFramePr>
        <p:xfrm>
          <a:off x="702817" y="1702150"/>
          <a:ext cx="3000000" cy="3000000"/>
        </p:xfrm>
        <a:graphic>
          <a:graphicData uri="http://schemas.openxmlformats.org/drawingml/2006/table">
            <a:tbl>
              <a:tblPr bandRow="1" firstRow="1">
                <a:noFill/>
                <a:tableStyleId>{3E618FAC-D335-4704-8E8C-F183F29E7550}</a:tableStyleId>
              </a:tblPr>
              <a:tblGrid>
                <a:gridCol w="1201400"/>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PAIN</a:t>
                      </a:r>
                      <a:endParaRPr b="1"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3 in 4</a:t>
                      </a:r>
                      <a:r>
                        <a:rPr lang="en-AU" sz="1800" u="none" cap="none" strike="noStrike"/>
                        <a:t>: Treat to prevent sleep and behavioural disorders</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42" name="Google Shape;242;p15"/>
          <p:cNvPicPr preferRelativeResize="0"/>
          <p:nvPr/>
        </p:nvPicPr>
        <p:blipFill rotWithShape="1">
          <a:blip r:embed="rId3">
            <a:alphaModFix/>
          </a:blip>
          <a:srcRect b="0" l="0" r="0" t="0"/>
          <a:stretch/>
        </p:blipFill>
        <p:spPr>
          <a:xfrm>
            <a:off x="712244" y="1727830"/>
            <a:ext cx="1146048" cy="1057656"/>
          </a:xfrm>
          <a:prstGeom prst="rect">
            <a:avLst/>
          </a:prstGeom>
          <a:noFill/>
          <a:ln>
            <a:noFill/>
          </a:ln>
        </p:spPr>
      </p:pic>
      <p:graphicFrame>
        <p:nvGraphicFramePr>
          <p:cNvPr id="243" name="Google Shape;243;p15"/>
          <p:cNvGraphicFramePr/>
          <p:nvPr/>
        </p:nvGraphicFramePr>
        <p:xfrm>
          <a:off x="693390" y="3138962"/>
          <a:ext cx="3000000" cy="3000000"/>
        </p:xfrm>
        <a:graphic>
          <a:graphicData uri="http://schemas.openxmlformats.org/drawingml/2006/table">
            <a:tbl>
              <a:tblPr bandRow="1" firstRow="1">
                <a:noFill/>
                <a:tableStyleId>{3E618FAC-D335-4704-8E8C-F183F29E7550}</a:tableStyleId>
              </a:tblPr>
              <a:tblGrid>
                <a:gridCol w="1210825"/>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INTELLECTUAL DISABILITY</a:t>
                      </a:r>
                      <a:endParaRPr b="1"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 in 2</a:t>
                      </a:r>
                      <a:r>
                        <a:rPr b="0" lang="en-AU" sz="1800" u="none" cap="none" strike="noStrike"/>
                        <a:t>: Poorer</a:t>
                      </a:r>
                      <a:r>
                        <a:rPr lang="en-AU" sz="1800" u="none" cap="none" strike="noStrike"/>
                        <a:t> prognosis for ambulation, continence, academics</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44" name="Google Shape;244;p15"/>
          <p:cNvGraphicFramePr/>
          <p:nvPr/>
        </p:nvGraphicFramePr>
        <p:xfrm>
          <a:off x="712244" y="4552934"/>
          <a:ext cx="3000000" cy="3000000"/>
        </p:xfrm>
        <a:graphic>
          <a:graphicData uri="http://schemas.openxmlformats.org/drawingml/2006/table">
            <a:tbl>
              <a:tblPr bandRow="1" firstRow="1">
                <a:noFill/>
                <a:tableStyleId>{3E618FAC-D335-4704-8E8C-F183F29E7550}</a:tableStyleId>
              </a:tblPr>
              <a:tblGrid>
                <a:gridCol w="1201400"/>
                <a:gridCol w="3695300"/>
              </a:tblGrid>
              <a:tr h="43530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NON-AMBULANT</a:t>
                      </a:r>
                      <a:endParaRPr b="1"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 in 4</a:t>
                      </a:r>
                      <a:r>
                        <a:rPr b="0" lang="en-AU" sz="1800" u="none" cap="none" strike="noStrike"/>
                        <a:t>: Independent sitting at 2 years predicts ambulation</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45" name="Google Shape;245;p15"/>
          <p:cNvPicPr preferRelativeResize="0"/>
          <p:nvPr/>
        </p:nvPicPr>
        <p:blipFill rotWithShape="1">
          <a:blip r:embed="rId4">
            <a:alphaModFix/>
          </a:blip>
          <a:srcRect b="0" l="0" r="0" t="0"/>
          <a:stretch/>
        </p:blipFill>
        <p:spPr>
          <a:xfrm>
            <a:off x="785113" y="3151566"/>
            <a:ext cx="1063752" cy="1146341"/>
          </a:xfrm>
          <a:prstGeom prst="rect">
            <a:avLst/>
          </a:prstGeom>
          <a:noFill/>
          <a:ln>
            <a:noFill/>
          </a:ln>
        </p:spPr>
      </p:pic>
      <p:pic>
        <p:nvPicPr>
          <p:cNvPr id="246" name="Google Shape;246;p15"/>
          <p:cNvPicPr preferRelativeResize="0"/>
          <p:nvPr/>
        </p:nvPicPr>
        <p:blipFill rotWithShape="1">
          <a:blip r:embed="rId5">
            <a:alphaModFix/>
          </a:blip>
          <a:srcRect b="0" l="0" r="0" t="0"/>
          <a:stretch/>
        </p:blipFill>
        <p:spPr>
          <a:xfrm>
            <a:off x="782423" y="4568713"/>
            <a:ext cx="1034340" cy="1114646"/>
          </a:xfrm>
          <a:prstGeom prst="rect">
            <a:avLst/>
          </a:prstGeom>
          <a:noFill/>
          <a:ln>
            <a:noFill/>
          </a:ln>
        </p:spPr>
      </p:pic>
      <p:graphicFrame>
        <p:nvGraphicFramePr>
          <p:cNvPr id="247" name="Google Shape;247;p15"/>
          <p:cNvGraphicFramePr/>
          <p:nvPr/>
        </p:nvGraphicFramePr>
        <p:xfrm>
          <a:off x="6266206" y="1702150"/>
          <a:ext cx="3000000" cy="3000000"/>
        </p:xfrm>
        <a:graphic>
          <a:graphicData uri="http://schemas.openxmlformats.org/drawingml/2006/table">
            <a:tbl>
              <a:tblPr bandRow="1" firstRow="1">
                <a:noFill/>
                <a:tableStyleId>{3E618FAC-D335-4704-8E8C-F183F29E7550}</a:tableStyleId>
              </a:tblPr>
              <a:tblGrid>
                <a:gridCol w="1201400"/>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HIP DISPLACEMENT</a:t>
                      </a:r>
                      <a:endParaRPr b="1"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 in 3</a:t>
                      </a:r>
                      <a:r>
                        <a:rPr lang="en-AU" sz="1800" u="none" cap="none" strike="noStrike"/>
                        <a:t>: 6-12 months hip surveillance using x-ray</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48" name="Google Shape;248;p15"/>
          <p:cNvGraphicFramePr/>
          <p:nvPr/>
        </p:nvGraphicFramePr>
        <p:xfrm>
          <a:off x="6256779" y="3138962"/>
          <a:ext cx="3000000" cy="3000000"/>
        </p:xfrm>
        <a:graphic>
          <a:graphicData uri="http://schemas.openxmlformats.org/drawingml/2006/table">
            <a:tbl>
              <a:tblPr bandRow="1" firstRow="1">
                <a:noFill/>
                <a:tableStyleId>{3E618FAC-D335-4704-8E8C-F183F29E7550}</a:tableStyleId>
              </a:tblPr>
              <a:tblGrid>
                <a:gridCol w="1210825"/>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NON-VERBAL</a:t>
                      </a:r>
                      <a:endParaRPr b="1"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 in 4</a:t>
                      </a:r>
                      <a:r>
                        <a:rPr lang="en-AU" sz="1800" u="none" cap="none" strike="noStrike"/>
                        <a:t>: Augment speech early</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49" name="Google Shape;249;p15"/>
          <p:cNvGraphicFramePr/>
          <p:nvPr/>
        </p:nvGraphicFramePr>
        <p:xfrm>
          <a:off x="6275633" y="4552934"/>
          <a:ext cx="3000000" cy="3000000"/>
        </p:xfrm>
        <a:graphic>
          <a:graphicData uri="http://schemas.openxmlformats.org/drawingml/2006/table">
            <a:tbl>
              <a:tblPr bandRow="1" firstRow="1">
                <a:noFill/>
                <a:tableStyleId>{3E618FAC-D335-4704-8E8C-F183F29E7550}</a:tableStyleId>
              </a:tblPr>
              <a:tblGrid>
                <a:gridCol w="1201400"/>
                <a:gridCol w="3695300"/>
              </a:tblGrid>
              <a:tr h="43530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EPILEPSY</a:t>
                      </a:r>
                      <a:endParaRPr b="1"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 in 4</a:t>
                      </a:r>
                      <a:r>
                        <a:rPr lang="en-AU" sz="1800" u="none" cap="none" strike="noStrike"/>
                        <a:t>: Seizures will resolve for 10-20% of children</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50" name="Google Shape;250;p15"/>
          <p:cNvPicPr preferRelativeResize="0"/>
          <p:nvPr/>
        </p:nvPicPr>
        <p:blipFill rotWithShape="1">
          <a:blip r:embed="rId6">
            <a:alphaModFix/>
          </a:blip>
          <a:srcRect b="0" l="0" r="0" t="0"/>
          <a:stretch/>
        </p:blipFill>
        <p:spPr>
          <a:xfrm>
            <a:off x="6353667" y="1724762"/>
            <a:ext cx="1034340" cy="1114646"/>
          </a:xfrm>
          <a:prstGeom prst="rect">
            <a:avLst/>
          </a:prstGeom>
          <a:noFill/>
          <a:ln>
            <a:noFill/>
          </a:ln>
        </p:spPr>
      </p:pic>
      <p:pic>
        <p:nvPicPr>
          <p:cNvPr id="251" name="Google Shape;251;p15"/>
          <p:cNvPicPr preferRelativeResize="0"/>
          <p:nvPr/>
        </p:nvPicPr>
        <p:blipFill rotWithShape="1">
          <a:blip r:embed="rId7">
            <a:alphaModFix/>
          </a:blip>
          <a:srcRect b="0" l="0" r="0" t="0"/>
          <a:stretch/>
        </p:blipFill>
        <p:spPr>
          <a:xfrm>
            <a:off x="6324255" y="3151566"/>
            <a:ext cx="1063752" cy="1146341"/>
          </a:xfrm>
          <a:prstGeom prst="rect">
            <a:avLst/>
          </a:prstGeom>
          <a:noFill/>
          <a:ln>
            <a:noFill/>
          </a:ln>
        </p:spPr>
      </p:pic>
      <p:pic>
        <p:nvPicPr>
          <p:cNvPr id="252" name="Google Shape;252;p15"/>
          <p:cNvPicPr preferRelativeResize="0"/>
          <p:nvPr/>
        </p:nvPicPr>
        <p:blipFill rotWithShape="1">
          <a:blip r:embed="rId8">
            <a:alphaModFix/>
          </a:blip>
          <a:srcRect b="0" l="0" r="0" t="0"/>
          <a:stretch/>
        </p:blipFill>
        <p:spPr>
          <a:xfrm>
            <a:off x="6297813" y="4607089"/>
            <a:ext cx="1146048" cy="105765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6"/>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Treatment considerations </a:t>
            </a:r>
            <a:r>
              <a:rPr b="0" lang="en-AU"/>
              <a:t>(cont.)</a:t>
            </a:r>
            <a:endParaRPr/>
          </a:p>
        </p:txBody>
      </p:sp>
      <p:graphicFrame>
        <p:nvGraphicFramePr>
          <p:cNvPr id="259" name="Google Shape;259;p16"/>
          <p:cNvGraphicFramePr/>
          <p:nvPr/>
        </p:nvGraphicFramePr>
        <p:xfrm>
          <a:off x="702817" y="1702150"/>
          <a:ext cx="3000000" cy="3000000"/>
        </p:xfrm>
        <a:graphic>
          <a:graphicData uri="http://schemas.openxmlformats.org/drawingml/2006/table">
            <a:tbl>
              <a:tblPr bandRow="1" firstRow="1">
                <a:noFill/>
                <a:tableStyleId>{3E618FAC-D335-4704-8E8C-F183F29E7550}</a:tableStyleId>
              </a:tblPr>
              <a:tblGrid>
                <a:gridCol w="1201400"/>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BEHAVIOUR DISORDER</a:t>
                      </a:r>
                      <a:endParaRPr b="1"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 in 4</a:t>
                      </a:r>
                      <a:r>
                        <a:rPr lang="en-AU" sz="1800" u="none" cap="none" strike="noStrike"/>
                        <a:t>: Treat early and ensure that pain is managed</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0" name="Google Shape;260;p16"/>
          <p:cNvGraphicFramePr/>
          <p:nvPr/>
        </p:nvGraphicFramePr>
        <p:xfrm>
          <a:off x="693390" y="3138962"/>
          <a:ext cx="3000000" cy="3000000"/>
        </p:xfrm>
        <a:graphic>
          <a:graphicData uri="http://schemas.openxmlformats.org/drawingml/2006/table">
            <a:tbl>
              <a:tblPr bandRow="1" firstRow="1">
                <a:noFill/>
                <a:tableStyleId>{3E618FAC-D335-4704-8E8C-F183F29E7550}</a:tableStyleId>
              </a:tblPr>
              <a:tblGrid>
                <a:gridCol w="1210825"/>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BLADDER INCONTINENCE</a:t>
                      </a:r>
                      <a:endParaRPr b="1"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 in 4</a:t>
                      </a:r>
                      <a:r>
                        <a:rPr lang="en-AU" sz="1800" u="none" cap="none" strike="noStrike"/>
                        <a:t>: Conduct investigations and allow more time</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1" name="Google Shape;261;p16"/>
          <p:cNvGraphicFramePr/>
          <p:nvPr/>
        </p:nvGraphicFramePr>
        <p:xfrm>
          <a:off x="712244" y="4552934"/>
          <a:ext cx="3000000" cy="3000000"/>
        </p:xfrm>
        <a:graphic>
          <a:graphicData uri="http://schemas.openxmlformats.org/drawingml/2006/table">
            <a:tbl>
              <a:tblPr bandRow="1" firstRow="1">
                <a:noFill/>
                <a:tableStyleId>{3E618FAC-D335-4704-8E8C-F183F29E7550}</a:tableStyleId>
              </a:tblPr>
              <a:tblGrid>
                <a:gridCol w="1201400"/>
                <a:gridCol w="3695300"/>
              </a:tblGrid>
              <a:tr h="43530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SLEEP DISORDER</a:t>
                      </a:r>
                      <a:endParaRPr b="1"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 in 5</a:t>
                      </a:r>
                      <a:r>
                        <a:rPr lang="en-AU" sz="1800" u="none" cap="none" strike="noStrike"/>
                        <a:t>: Conduct investigations and ensure pain is managed</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2" name="Google Shape;262;p16"/>
          <p:cNvGraphicFramePr/>
          <p:nvPr/>
        </p:nvGraphicFramePr>
        <p:xfrm>
          <a:off x="6266206" y="1702150"/>
          <a:ext cx="3000000" cy="3000000"/>
        </p:xfrm>
        <a:graphic>
          <a:graphicData uri="http://schemas.openxmlformats.org/drawingml/2006/table">
            <a:tbl>
              <a:tblPr bandRow="1" firstRow="1">
                <a:noFill/>
                <a:tableStyleId>{3E618FAC-D335-4704-8E8C-F183F29E7550}</a:tableStyleId>
              </a:tblPr>
              <a:tblGrid>
                <a:gridCol w="1201400"/>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BLINDNESS</a:t>
                      </a:r>
                      <a:endParaRPr b="1"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 in 10</a:t>
                      </a:r>
                      <a:r>
                        <a:rPr lang="en-AU" sz="1800" u="none" cap="none" strike="noStrike"/>
                        <a:t>: Assess early and accommodate</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3" name="Google Shape;263;p16"/>
          <p:cNvGraphicFramePr/>
          <p:nvPr/>
        </p:nvGraphicFramePr>
        <p:xfrm>
          <a:off x="6256779" y="3138962"/>
          <a:ext cx="3000000" cy="3000000"/>
        </p:xfrm>
        <a:graphic>
          <a:graphicData uri="http://schemas.openxmlformats.org/drawingml/2006/table">
            <a:tbl>
              <a:tblPr bandRow="1" firstRow="1">
                <a:noFill/>
                <a:tableStyleId>{3E618FAC-D335-4704-8E8C-F183F29E7550}</a:tableStyleId>
              </a:tblPr>
              <a:tblGrid>
                <a:gridCol w="1210825"/>
                <a:gridCol w="3704725"/>
              </a:tblGrid>
              <a:tr h="36445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NON-ORAL FEEDING</a:t>
                      </a:r>
                      <a:endParaRPr b="1"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 in 15</a:t>
                      </a:r>
                      <a:r>
                        <a:rPr lang="en-AU" sz="1800" u="none" cap="none" strike="noStrike"/>
                        <a:t>: Assess swallow safety and monitor growth</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4" name="Google Shape;264;p16"/>
          <p:cNvGraphicFramePr/>
          <p:nvPr/>
        </p:nvGraphicFramePr>
        <p:xfrm>
          <a:off x="6275633" y="4552934"/>
          <a:ext cx="3000000" cy="3000000"/>
        </p:xfrm>
        <a:graphic>
          <a:graphicData uri="http://schemas.openxmlformats.org/drawingml/2006/table">
            <a:tbl>
              <a:tblPr bandRow="1" firstRow="1">
                <a:noFill/>
                <a:tableStyleId>{3E618FAC-D335-4704-8E8C-F183F29E7550}</a:tableStyleId>
              </a:tblPr>
              <a:tblGrid>
                <a:gridCol w="1201400"/>
                <a:gridCol w="3695300"/>
              </a:tblGrid>
              <a:tr h="435300">
                <a:tc rowSpan="2">
                  <a:txBody>
                    <a:bodyPr/>
                    <a:lstStyle/>
                    <a:p>
                      <a:pPr indent="0" lvl="0" marL="0" marR="0" rtl="0" algn="ctr">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DEAFNESS</a:t>
                      </a:r>
                      <a:endParaRPr b="1"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 in 25</a:t>
                      </a:r>
                      <a:r>
                        <a:rPr lang="en-AU" sz="1800" u="none" cap="none" strike="noStrike"/>
                        <a:t>: Assess early and accommodate</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65" name="Google Shape;265;p16"/>
          <p:cNvPicPr preferRelativeResize="0"/>
          <p:nvPr/>
        </p:nvPicPr>
        <p:blipFill rotWithShape="1">
          <a:blip r:embed="rId3">
            <a:alphaModFix/>
          </a:blip>
          <a:srcRect b="0" l="0" r="0" t="0"/>
          <a:stretch/>
        </p:blipFill>
        <p:spPr>
          <a:xfrm>
            <a:off x="782423" y="1780170"/>
            <a:ext cx="981457" cy="955544"/>
          </a:xfrm>
          <a:prstGeom prst="rect">
            <a:avLst/>
          </a:prstGeom>
          <a:noFill/>
          <a:ln>
            <a:noFill/>
          </a:ln>
        </p:spPr>
      </p:pic>
      <p:pic>
        <p:nvPicPr>
          <p:cNvPr id="266" name="Google Shape;266;p16"/>
          <p:cNvPicPr preferRelativeResize="0"/>
          <p:nvPr/>
        </p:nvPicPr>
        <p:blipFill rotWithShape="1">
          <a:blip r:embed="rId4">
            <a:alphaModFix/>
          </a:blip>
          <a:srcRect b="0" l="0" r="0" t="0"/>
          <a:stretch/>
        </p:blipFill>
        <p:spPr>
          <a:xfrm>
            <a:off x="782423" y="3167238"/>
            <a:ext cx="1029485" cy="1109414"/>
          </a:xfrm>
          <a:prstGeom prst="rect">
            <a:avLst/>
          </a:prstGeom>
          <a:noFill/>
          <a:ln>
            <a:noFill/>
          </a:ln>
        </p:spPr>
      </p:pic>
      <p:pic>
        <p:nvPicPr>
          <p:cNvPr id="267" name="Google Shape;267;p16"/>
          <p:cNvPicPr preferRelativeResize="0"/>
          <p:nvPr/>
        </p:nvPicPr>
        <p:blipFill rotWithShape="1">
          <a:blip r:embed="rId5">
            <a:alphaModFix/>
          </a:blip>
          <a:srcRect b="0" l="0" r="0" t="0"/>
          <a:stretch/>
        </p:blipFill>
        <p:spPr>
          <a:xfrm>
            <a:off x="830451" y="4575774"/>
            <a:ext cx="1032397" cy="1112552"/>
          </a:xfrm>
          <a:prstGeom prst="rect">
            <a:avLst/>
          </a:prstGeom>
          <a:noFill/>
          <a:ln>
            <a:noFill/>
          </a:ln>
        </p:spPr>
      </p:pic>
      <p:pic>
        <p:nvPicPr>
          <p:cNvPr id="268" name="Google Shape;268;p16"/>
          <p:cNvPicPr preferRelativeResize="0"/>
          <p:nvPr/>
        </p:nvPicPr>
        <p:blipFill rotWithShape="1">
          <a:blip r:embed="rId6">
            <a:alphaModFix/>
          </a:blip>
          <a:srcRect b="0" l="0" r="0" t="0"/>
          <a:stretch/>
        </p:blipFill>
        <p:spPr>
          <a:xfrm>
            <a:off x="6380109" y="1702150"/>
            <a:ext cx="1020334" cy="1099552"/>
          </a:xfrm>
          <a:prstGeom prst="rect">
            <a:avLst/>
          </a:prstGeom>
          <a:noFill/>
          <a:ln>
            <a:noFill/>
          </a:ln>
        </p:spPr>
      </p:pic>
      <p:pic>
        <p:nvPicPr>
          <p:cNvPr id="269" name="Google Shape;269;p16"/>
          <p:cNvPicPr preferRelativeResize="0"/>
          <p:nvPr/>
        </p:nvPicPr>
        <p:blipFill rotWithShape="1">
          <a:blip r:embed="rId7">
            <a:alphaModFix/>
          </a:blip>
          <a:srcRect b="0" l="0" r="0" t="6812"/>
          <a:stretch/>
        </p:blipFill>
        <p:spPr>
          <a:xfrm>
            <a:off x="6370958" y="3167238"/>
            <a:ext cx="1076588" cy="1081138"/>
          </a:xfrm>
          <a:prstGeom prst="rect">
            <a:avLst/>
          </a:prstGeom>
          <a:noFill/>
          <a:ln>
            <a:noFill/>
          </a:ln>
        </p:spPr>
      </p:pic>
      <p:pic>
        <p:nvPicPr>
          <p:cNvPr id="270" name="Google Shape;270;p16"/>
          <p:cNvPicPr preferRelativeResize="0"/>
          <p:nvPr/>
        </p:nvPicPr>
        <p:blipFill rotWithShape="1">
          <a:blip r:embed="rId8">
            <a:alphaModFix/>
          </a:blip>
          <a:srcRect b="0" l="0" r="0" t="0"/>
          <a:stretch/>
        </p:blipFill>
        <p:spPr>
          <a:xfrm>
            <a:off x="6466089" y="4575774"/>
            <a:ext cx="1032397" cy="111255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7"/>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Future</a:t>
            </a:r>
            <a:endParaRPr b="0"/>
          </a:p>
        </p:txBody>
      </p:sp>
      <p:sp>
        <p:nvSpPr>
          <p:cNvPr id="277" name="Google Shape;277;p17"/>
          <p:cNvSpPr txBox="1"/>
          <p:nvPr/>
        </p:nvSpPr>
        <p:spPr>
          <a:xfrm>
            <a:off x="4368911" y="1555424"/>
            <a:ext cx="7028095" cy="4666268"/>
          </a:xfrm>
          <a:prstGeom prst="rect">
            <a:avLst/>
          </a:prstGeom>
          <a:noFill/>
          <a:ln>
            <a:noFill/>
          </a:ln>
        </p:spPr>
        <p:txBody>
          <a:bodyPr anchorCtr="0" anchor="t" bIns="45700" lIns="91425" spcFirstLastPara="1" rIns="91425" wrap="square" tIns="45700">
            <a:noAutofit/>
          </a:bodyPr>
          <a:lstStyle/>
          <a:p>
            <a:pPr indent="-228600" lvl="0" marL="228600" marR="0" rtl="0" algn="l">
              <a:lnSpc>
                <a:spcPct val="110000"/>
              </a:lnSpc>
              <a:spcBef>
                <a:spcPts val="0"/>
              </a:spcBef>
              <a:spcAft>
                <a:spcPts val="0"/>
              </a:spcAft>
              <a:buClr>
                <a:schemeClr val="dk1"/>
              </a:buClr>
              <a:buSzPts val="2200"/>
              <a:buFont typeface="Arial"/>
              <a:buChar char="•"/>
            </a:pPr>
            <a:r>
              <a:rPr b="1" i="0" lang="en-AU" sz="2200" u="none" cap="none" strike="noStrike">
                <a:solidFill>
                  <a:schemeClr val="dk1"/>
                </a:solidFill>
                <a:latin typeface="Arial"/>
                <a:ea typeface="Arial"/>
                <a:cs typeface="Arial"/>
                <a:sym typeface="Arial"/>
              </a:rPr>
              <a:t>With the support of parents, families, communities, governments and health professionals</a:t>
            </a:r>
            <a:r>
              <a:rPr b="0" i="0" lang="en-AU" sz="2200" u="none" cap="none" strike="noStrike">
                <a:solidFill>
                  <a:schemeClr val="dk1"/>
                </a:solidFill>
                <a:latin typeface="Arial"/>
                <a:ea typeface="Arial"/>
                <a:cs typeface="Arial"/>
                <a:sym typeface="Arial"/>
              </a:rPr>
              <a:t>,</a:t>
            </a:r>
            <a:r>
              <a:rPr b="1" i="0" lang="en-AU" sz="2200" u="none" cap="none" strike="noStrike">
                <a:solidFill>
                  <a:schemeClr val="dk1"/>
                </a:solidFill>
                <a:latin typeface="Arial"/>
                <a:ea typeface="Arial"/>
                <a:cs typeface="Arial"/>
                <a:sym typeface="Arial"/>
              </a:rPr>
              <a:t> </a:t>
            </a:r>
            <a:r>
              <a:rPr b="0" i="0" lang="en-AU" sz="2200" u="none" cap="none" strike="noStrike">
                <a:solidFill>
                  <a:schemeClr val="dk1"/>
                </a:solidFill>
                <a:latin typeface="Arial"/>
                <a:ea typeface="Arial"/>
                <a:cs typeface="Arial"/>
                <a:sym typeface="Arial"/>
              </a:rPr>
              <a:t>children with cerebral palsy will lead healthy and contributing lives</a:t>
            </a:r>
            <a:endParaRPr b="0" i="0" sz="1400" u="none" cap="none" strike="noStrike">
              <a:solidFill>
                <a:schemeClr val="dk1"/>
              </a:solidFill>
              <a:latin typeface="Arial"/>
              <a:ea typeface="Arial"/>
              <a:cs typeface="Arial"/>
              <a:sym typeface="Arial"/>
            </a:endParaRPr>
          </a:p>
          <a:p>
            <a:pPr indent="-228600" lvl="0" marL="228600" marR="0" rtl="0" algn="l">
              <a:lnSpc>
                <a:spcPct val="110000"/>
              </a:lnSpc>
              <a:spcBef>
                <a:spcPts val="1600"/>
              </a:spcBef>
              <a:spcAft>
                <a:spcPts val="0"/>
              </a:spcAft>
              <a:buClr>
                <a:schemeClr val="dk1"/>
              </a:buClr>
              <a:buSzPts val="2200"/>
              <a:buFont typeface="Arial"/>
              <a:buChar char="•"/>
            </a:pPr>
            <a:r>
              <a:rPr b="0" i="0" lang="en-AU" sz="2200" u="none" cap="none" strike="noStrike">
                <a:solidFill>
                  <a:schemeClr val="dk1"/>
                </a:solidFill>
                <a:latin typeface="Arial"/>
                <a:ea typeface="Arial"/>
                <a:cs typeface="Arial"/>
                <a:sym typeface="Arial"/>
              </a:rPr>
              <a:t>The </a:t>
            </a:r>
            <a:r>
              <a:rPr b="1" i="0" lang="en-AU" sz="2200" u="none" cap="none" strike="noStrike">
                <a:solidFill>
                  <a:schemeClr val="dk1"/>
                </a:solidFill>
                <a:latin typeface="Arial"/>
                <a:ea typeface="Arial"/>
                <a:cs typeface="Arial"/>
                <a:sym typeface="Arial"/>
              </a:rPr>
              <a:t>future is bright</a:t>
            </a:r>
            <a:r>
              <a:rPr b="0" i="0" lang="en-AU" sz="2200" u="none" cap="none" strike="noStrike">
                <a:solidFill>
                  <a:schemeClr val="dk1"/>
                </a:solidFill>
                <a:latin typeface="Arial"/>
                <a:ea typeface="Arial"/>
                <a:cs typeface="Arial"/>
                <a:sym typeface="Arial"/>
              </a:rPr>
              <a:t>, with international efforts to collaborate in research, practice, education, technology and social action by, and for, people with CP</a:t>
            </a:r>
            <a:endParaRPr b="0" i="0" sz="1400" u="none" cap="none" strike="noStrike">
              <a:solidFill>
                <a:schemeClr val="dk1"/>
              </a:solidFill>
              <a:latin typeface="Arial"/>
              <a:ea typeface="Arial"/>
              <a:cs typeface="Arial"/>
              <a:sym typeface="Arial"/>
            </a:endParaRPr>
          </a:p>
          <a:p>
            <a:pPr indent="-228600" lvl="0" marL="228600" marR="0" rtl="0" algn="l">
              <a:lnSpc>
                <a:spcPct val="110000"/>
              </a:lnSpc>
              <a:spcBef>
                <a:spcPts val="1600"/>
              </a:spcBef>
              <a:spcAft>
                <a:spcPts val="0"/>
              </a:spcAft>
              <a:buClr>
                <a:schemeClr val="dk1"/>
              </a:buClr>
              <a:buSzPts val="2200"/>
              <a:buFont typeface="Arial"/>
              <a:buChar char="•"/>
            </a:pPr>
            <a:r>
              <a:rPr b="1" i="0" lang="en-AU" sz="2200" u="none" cap="none" strike="noStrike">
                <a:solidFill>
                  <a:schemeClr val="dk1"/>
                </a:solidFill>
                <a:latin typeface="Arial"/>
                <a:ea typeface="Arial"/>
                <a:cs typeface="Arial"/>
                <a:sym typeface="Arial"/>
              </a:rPr>
              <a:t>Join</a:t>
            </a:r>
            <a:r>
              <a:rPr b="0" i="0" lang="en-AU" sz="2200" u="none" cap="none" strike="noStrike">
                <a:solidFill>
                  <a:schemeClr val="dk1"/>
                </a:solidFill>
                <a:latin typeface="Arial"/>
                <a:ea typeface="Arial"/>
                <a:cs typeface="Arial"/>
                <a:sym typeface="Arial"/>
              </a:rPr>
              <a:t> </a:t>
            </a:r>
            <a:r>
              <a:rPr b="1" i="0" lang="en-AU" sz="2200" u="none" cap="none" strike="noStrike">
                <a:solidFill>
                  <a:schemeClr val="dk1"/>
                </a:solidFill>
                <a:latin typeface="Arial"/>
                <a:ea typeface="Arial"/>
                <a:cs typeface="Arial"/>
                <a:sym typeface="Arial"/>
              </a:rPr>
              <a:t>World Cerebral Palsy Day </a:t>
            </a:r>
            <a:r>
              <a:rPr b="0" i="0" lang="en-AU" sz="2200" u="none" cap="none" strike="noStrike">
                <a:solidFill>
                  <a:schemeClr val="dk1"/>
                </a:solidFill>
                <a:latin typeface="Arial"/>
                <a:ea typeface="Arial"/>
                <a:cs typeface="Arial"/>
                <a:sym typeface="Arial"/>
              </a:rPr>
              <a:t>and become part of this global community to improve the lives of people with CP around the world.</a:t>
            </a:r>
            <a:endParaRPr b="0" i="0" sz="1400" u="none" cap="none" strike="noStrike">
              <a:solidFill>
                <a:schemeClr val="dk1"/>
              </a:solidFill>
              <a:latin typeface="Arial"/>
              <a:ea typeface="Arial"/>
              <a:cs typeface="Arial"/>
              <a:sym typeface="Arial"/>
            </a:endParaRPr>
          </a:p>
          <a:p>
            <a:pPr indent="0" lvl="0" marL="0" marR="0" rtl="0" algn="ctr">
              <a:lnSpc>
                <a:spcPct val="110000"/>
              </a:lnSpc>
              <a:spcBef>
                <a:spcPts val="1600"/>
              </a:spcBef>
              <a:spcAft>
                <a:spcPts val="0"/>
              </a:spcAft>
              <a:buClr>
                <a:srgbClr val="548135"/>
              </a:buClr>
              <a:buSzPts val="2000"/>
              <a:buFont typeface="Arial"/>
              <a:buNone/>
            </a:pPr>
            <a:r>
              <a:rPr b="1" i="0" lang="en-AU" sz="2000" u="none" cap="none" strike="noStrike">
                <a:solidFill>
                  <a:srgbClr val="00C165"/>
                </a:solidFill>
                <a:latin typeface="Arial"/>
                <a:ea typeface="Arial"/>
                <a:cs typeface="Arial"/>
                <a:sym typeface="Arial"/>
              </a:rPr>
              <a:t>WORLD CEREBRAL PALSY DAY ON OCTOBER 6</a:t>
            </a:r>
            <a:endParaRPr b="0" i="0" sz="1400" u="none" cap="none" strike="noStrike">
              <a:solidFill>
                <a:srgbClr val="00C165"/>
              </a:solidFill>
              <a:latin typeface="Arial"/>
              <a:ea typeface="Arial"/>
              <a:cs typeface="Arial"/>
              <a:sym typeface="Arial"/>
            </a:endParaRPr>
          </a:p>
          <a:p>
            <a:pPr indent="-101600" lvl="0" marL="228600" marR="0" rtl="0" algn="l">
              <a:lnSpc>
                <a:spcPct val="110000"/>
              </a:lnSpc>
              <a:spcBef>
                <a:spcPts val="16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r">
              <a:lnSpc>
                <a:spcPct val="90000"/>
              </a:lnSpc>
              <a:spcBef>
                <a:spcPts val="1600"/>
              </a:spcBef>
              <a:spcAft>
                <a:spcPts val="0"/>
              </a:spcAft>
              <a:buClr>
                <a:schemeClr val="dk1"/>
              </a:buClr>
              <a:buSzPts val="1000"/>
              <a:buFont typeface="Arial"/>
              <a:buNone/>
            </a:pPr>
            <a:br>
              <a:rPr b="0" i="0" lang="en-AU" sz="1000" u="none" cap="none" strike="noStrike">
                <a:solidFill>
                  <a:schemeClr val="dk1"/>
                </a:solidFill>
                <a:latin typeface="Arial"/>
                <a:ea typeface="Arial"/>
                <a:cs typeface="Arial"/>
                <a:sym typeface="Arial"/>
              </a:rPr>
            </a:br>
            <a:br>
              <a:rPr b="0" i="0" lang="en-AU" sz="1600" u="none" cap="none" strike="noStrike">
                <a:solidFill>
                  <a:schemeClr val="dk1"/>
                </a:solidFill>
                <a:latin typeface="Arial"/>
                <a:ea typeface="Arial"/>
                <a:cs typeface="Arial"/>
                <a:sym typeface="Arial"/>
              </a:rPr>
            </a:br>
            <a:endParaRPr b="0" i="0" sz="2200" u="none" cap="none" strike="noStrike">
              <a:solidFill>
                <a:schemeClr val="dk1"/>
              </a:solidFill>
              <a:latin typeface="Arial"/>
              <a:ea typeface="Arial"/>
              <a:cs typeface="Arial"/>
              <a:sym typeface="Arial"/>
            </a:endParaRPr>
          </a:p>
        </p:txBody>
      </p:sp>
      <p:pic>
        <p:nvPicPr>
          <p:cNvPr id="278" name="Google Shape;278;p17"/>
          <p:cNvPicPr preferRelativeResize="0"/>
          <p:nvPr/>
        </p:nvPicPr>
        <p:blipFill rotWithShape="1">
          <a:blip r:embed="rId3">
            <a:alphaModFix/>
          </a:blip>
          <a:srcRect b="599" l="607" r="0" t="0"/>
          <a:stretch/>
        </p:blipFill>
        <p:spPr>
          <a:xfrm>
            <a:off x="683030" y="1300433"/>
            <a:ext cx="3507178" cy="4656841"/>
          </a:xfrm>
          <a:prstGeom prst="rect">
            <a:avLst/>
          </a:prstGeom>
          <a:solidFill>
            <a:srgbClr val="ECECEC"/>
          </a:solidFill>
          <a:ln>
            <a:noFill/>
          </a:ln>
          <a:effectLst>
            <a:outerShdw blurRad="55000" rotWithShape="0" algn="tl" dir="5400000" dist="1800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8"/>
          <p:cNvSpPr txBox="1"/>
          <p:nvPr>
            <p:ph idx="1" type="body"/>
          </p:nvPr>
        </p:nvSpPr>
        <p:spPr>
          <a:xfrm>
            <a:off x="513347" y="1686241"/>
            <a:ext cx="10797300" cy="39510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1600"/>
              <a:buChar char="•"/>
            </a:pPr>
            <a:r>
              <a:rPr i="1" lang="en-AU" sz="1600"/>
              <a:t>Australian Cerebral Palsy Register Report 2013</a:t>
            </a:r>
            <a:r>
              <a:rPr lang="en-AU" sz="1600"/>
              <a:t> www.cpregister.com</a:t>
            </a:r>
            <a:endParaRPr/>
          </a:p>
          <a:p>
            <a:pPr indent="-228600" lvl="0" marL="228600" rtl="0" algn="l">
              <a:lnSpc>
                <a:spcPct val="90000"/>
              </a:lnSpc>
              <a:spcBef>
                <a:spcPts val="1000"/>
              </a:spcBef>
              <a:spcAft>
                <a:spcPts val="0"/>
              </a:spcAft>
              <a:buSzPts val="1600"/>
              <a:buChar char="•"/>
            </a:pPr>
            <a:r>
              <a:rPr lang="en-AU" sz="1600"/>
              <a:t>Eliasson, A.-C., Krumlinde-Sundholm, L., Rösblad, B., Beckung, E., Arner, M., Öhrvall, A.-M., &amp; Rosenbaum, P. (2007). The manual ability classification system (MACS) for children with cerebral palsy: Scale development and evidence of validity and reliability. </a:t>
            </a:r>
            <a:r>
              <a:rPr i="1" lang="en-AU" sz="1600"/>
              <a:t>Developmental Medicine &amp; Child Neurology</a:t>
            </a:r>
            <a:r>
              <a:rPr lang="en-AU" sz="1600"/>
              <a:t>, </a:t>
            </a:r>
            <a:r>
              <a:rPr i="1" lang="en-AU" sz="1600"/>
              <a:t>48</a:t>
            </a:r>
            <a:r>
              <a:rPr lang="en-AU" sz="1600"/>
              <a:t>(7), 549–554. doi:10.1111/j.1469-8749.2006.tb01313.x</a:t>
            </a:r>
            <a:endParaRPr/>
          </a:p>
          <a:p>
            <a:pPr indent="-228600" lvl="0" marL="228600" rtl="0" algn="l">
              <a:lnSpc>
                <a:spcPct val="90000"/>
              </a:lnSpc>
              <a:spcBef>
                <a:spcPts val="1000"/>
              </a:spcBef>
              <a:spcAft>
                <a:spcPts val="0"/>
              </a:spcAft>
              <a:buSzPts val="1600"/>
              <a:buChar char="•"/>
            </a:pPr>
            <a:r>
              <a:rPr lang="en-AU" sz="1600"/>
              <a:t>Novak, I. (2014). Evidence-based diagnosis, health care, and rehabilitation for children with cerebral palsy. </a:t>
            </a:r>
            <a:r>
              <a:rPr i="1" lang="en-AU" sz="1600"/>
              <a:t>Journal of Child Neurology</a:t>
            </a:r>
            <a:r>
              <a:rPr lang="en-AU" sz="1600"/>
              <a:t>, </a:t>
            </a:r>
            <a:r>
              <a:rPr i="1" lang="en-AU" sz="1600"/>
              <a:t>29</a:t>
            </a:r>
            <a:r>
              <a:rPr lang="en-AU" sz="1600"/>
              <a:t>(8), 1141–1156. doi:10.1177/0883073814535503</a:t>
            </a:r>
            <a:endParaRPr/>
          </a:p>
          <a:p>
            <a:pPr indent="-228600" lvl="0" marL="228600" rtl="0" algn="l">
              <a:lnSpc>
                <a:spcPct val="90000"/>
              </a:lnSpc>
              <a:spcBef>
                <a:spcPts val="1000"/>
              </a:spcBef>
              <a:spcAft>
                <a:spcPts val="0"/>
              </a:spcAft>
              <a:buSzPts val="1600"/>
              <a:buChar char="•"/>
            </a:pPr>
            <a:r>
              <a:rPr lang="en-AU" sz="1600"/>
              <a:t>Novak, I., Hines, M., Goldsmith, S., &amp; Barclay, R. (2012). Clinical Prognostic messages from a systematic review on cerebral palsy. </a:t>
            </a:r>
            <a:r>
              <a:rPr i="1" lang="en-AU" sz="1600"/>
              <a:t>PEDIATRICS</a:t>
            </a:r>
            <a:r>
              <a:rPr lang="en-AU" sz="1600"/>
              <a:t>, </a:t>
            </a:r>
            <a:r>
              <a:rPr i="1" lang="en-AU" sz="1600"/>
              <a:t>130</a:t>
            </a:r>
            <a:r>
              <a:rPr lang="en-AU" sz="1600"/>
              <a:t>(5), e1285–e1312. doi:10.1542/peds.2012-0924</a:t>
            </a:r>
            <a:endParaRPr/>
          </a:p>
          <a:p>
            <a:pPr indent="-228600" lvl="0" marL="228600" rtl="0" algn="l">
              <a:lnSpc>
                <a:spcPct val="90000"/>
              </a:lnSpc>
              <a:spcBef>
                <a:spcPts val="1000"/>
              </a:spcBef>
              <a:spcAft>
                <a:spcPts val="0"/>
              </a:spcAft>
              <a:buSzPts val="1600"/>
              <a:buChar char="•"/>
            </a:pPr>
            <a:r>
              <a:rPr lang="en-AU" sz="1600"/>
              <a:t>McIntyre, S., Morgan, C., Walker, K., &amp; Novak, I. (2011). Cerebral palsy-don’t delay. </a:t>
            </a:r>
            <a:r>
              <a:rPr i="1" lang="en-AU" sz="1600"/>
              <a:t>Developmental Disabilities Research Reviews</a:t>
            </a:r>
            <a:r>
              <a:rPr lang="en-AU" sz="1600"/>
              <a:t>, </a:t>
            </a:r>
            <a:r>
              <a:rPr i="1" lang="en-AU" sz="1600"/>
              <a:t>17</a:t>
            </a:r>
            <a:r>
              <a:rPr lang="en-AU" sz="1600"/>
              <a:t>(2), 114–129. doi:10.1002/ddrr.1106</a:t>
            </a:r>
            <a:endParaRPr/>
          </a:p>
          <a:p>
            <a:pPr indent="-228600" lvl="0" marL="228600" rtl="0" algn="l">
              <a:lnSpc>
                <a:spcPct val="90000"/>
              </a:lnSpc>
              <a:spcBef>
                <a:spcPts val="1000"/>
              </a:spcBef>
              <a:spcAft>
                <a:spcPts val="0"/>
              </a:spcAft>
              <a:buSzPts val="1600"/>
              <a:buChar char="•"/>
            </a:pPr>
            <a:r>
              <a:rPr lang="en-AU" sz="1600"/>
              <a:t>Palisano, R., Rosenbaum, P., Walter, S., Russell, D., Wood, E., &amp; Galuppi, B. (2008). Development and reliability of a system to classify gross motor function in children with cerebral palsy. </a:t>
            </a:r>
            <a:r>
              <a:rPr i="1" lang="en-AU" sz="1600"/>
              <a:t>Developmental Medicine &amp; Child Neurology</a:t>
            </a:r>
            <a:r>
              <a:rPr lang="en-AU" sz="1600"/>
              <a:t>, </a:t>
            </a:r>
            <a:r>
              <a:rPr i="1" lang="en-AU" sz="1600"/>
              <a:t>39</a:t>
            </a:r>
            <a:r>
              <a:rPr lang="en-AU" sz="1600"/>
              <a:t>(4), 214–223. doi:10.1111/j.1469-8749.1997.tb07414.x  www.canchild.ca. </a:t>
            </a:r>
            <a:endParaRPr/>
          </a:p>
          <a:p>
            <a:pPr indent="-228600" lvl="0" marL="228600" rtl="0" algn="l">
              <a:lnSpc>
                <a:spcPct val="90000"/>
              </a:lnSpc>
              <a:spcBef>
                <a:spcPts val="1000"/>
              </a:spcBef>
              <a:spcAft>
                <a:spcPts val="0"/>
              </a:spcAft>
              <a:buSzPts val="1600"/>
              <a:buChar char="•"/>
            </a:pPr>
            <a:r>
              <a:rPr i="1" lang="en-AU" sz="1600"/>
              <a:t>Report of the Australian Cerebral Palsy Register, Birth Years 1993-2009</a:t>
            </a:r>
            <a:r>
              <a:rPr lang="en-AU" sz="1600"/>
              <a:t>, September 2016. </a:t>
            </a:r>
            <a:endParaRPr/>
          </a:p>
          <a:p>
            <a:pPr indent="-114300" lvl="0" marL="228600" rtl="0" algn="l">
              <a:lnSpc>
                <a:spcPct val="90000"/>
              </a:lnSpc>
              <a:spcBef>
                <a:spcPts val="1000"/>
              </a:spcBef>
              <a:spcAft>
                <a:spcPts val="0"/>
              </a:spcAft>
              <a:buClr>
                <a:srgbClr val="77A540"/>
              </a:buClr>
              <a:buSzPts val="1800"/>
              <a:buNone/>
            </a:pPr>
            <a:r>
              <a:t/>
            </a:r>
            <a:endParaRPr sz="1800"/>
          </a:p>
        </p:txBody>
      </p:sp>
      <p:sp>
        <p:nvSpPr>
          <p:cNvPr id="285" name="Google Shape;285;p18"/>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i="1" lang="en-AU"/>
              <a:t>References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2"/>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Today…</a:t>
            </a:r>
            <a:endParaRPr/>
          </a:p>
        </p:txBody>
      </p:sp>
      <p:sp>
        <p:nvSpPr>
          <p:cNvPr id="50" name="Google Shape;50;p2"/>
          <p:cNvSpPr txBox="1"/>
          <p:nvPr/>
        </p:nvSpPr>
        <p:spPr>
          <a:xfrm>
            <a:off x="777300" y="1746425"/>
            <a:ext cx="5385600" cy="32973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Quick facts about cerebral palsy (CP)</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Definition</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Causes of CP</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Risk factors</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Diagnosis</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Motor types</a:t>
            </a:r>
            <a:endParaRPr b="0" i="0" sz="1400" u="none" cap="none" strike="noStrike">
              <a:solidFill>
                <a:schemeClr val="dk1"/>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Parts of the body affected by CP</a:t>
            </a:r>
            <a:endParaRPr b="0" i="0" sz="2800" u="none" cap="none" strike="noStrike">
              <a:solidFill>
                <a:schemeClr val="dk1"/>
              </a:solidFill>
              <a:latin typeface="Arial"/>
              <a:ea typeface="Arial"/>
              <a:cs typeface="Arial"/>
              <a:sym typeface="Arial"/>
            </a:endParaRPr>
          </a:p>
        </p:txBody>
      </p:sp>
      <p:sp>
        <p:nvSpPr>
          <p:cNvPr id="51" name="Google Shape;51;p2"/>
          <p:cNvSpPr txBox="1"/>
          <p:nvPr/>
        </p:nvSpPr>
        <p:spPr>
          <a:xfrm>
            <a:off x="777300" y="5408050"/>
            <a:ext cx="9744900" cy="69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1" lang="en-AU" sz="1300" u="none" cap="none" strike="noStrike">
                <a:solidFill>
                  <a:schemeClr val="dk1"/>
                </a:solidFill>
                <a:latin typeface="Arial"/>
                <a:ea typeface="Arial"/>
                <a:cs typeface="Arial"/>
                <a:sym typeface="Arial"/>
              </a:rPr>
              <a:t>Content in this presentation is provided for general information only. It is not intended as professional advice, and should not be relied upon as a substitute for consultations with qualified professionals who can determine your individual needs. All content is copyright to World Cerebral Palsy Day. You may utilise any of the content in this presentation for private or non-commercial use only. </a:t>
            </a:r>
            <a:endParaRPr b="0" i="1" sz="1700" u="none" cap="none" strike="noStrike">
              <a:solidFill>
                <a:schemeClr val="dk1"/>
              </a:solidFill>
              <a:latin typeface="Arial"/>
              <a:ea typeface="Arial"/>
              <a:cs typeface="Arial"/>
              <a:sym typeface="Arial"/>
            </a:endParaRPr>
          </a:p>
        </p:txBody>
      </p:sp>
      <p:sp>
        <p:nvSpPr>
          <p:cNvPr id="52" name="Google Shape;52;p2"/>
          <p:cNvSpPr txBox="1"/>
          <p:nvPr/>
        </p:nvSpPr>
        <p:spPr>
          <a:xfrm>
            <a:off x="5958900" y="1276100"/>
            <a:ext cx="4563300" cy="3232500"/>
          </a:xfrm>
          <a:prstGeom prst="rect">
            <a:avLst/>
          </a:prstGeom>
          <a:noFill/>
          <a:ln>
            <a:noFill/>
          </a:ln>
        </p:spPr>
        <p:txBody>
          <a:bodyPr anchorCtr="0" anchor="t" bIns="91425" lIns="91425" spcFirstLastPara="1" rIns="91425" wrap="square" tIns="91425">
            <a:spAutoFit/>
          </a:bodyPr>
          <a:lstStyle/>
          <a:p>
            <a:pPr indent="0" lvl="0" marL="152400" marR="0" rtl="0" algn="l">
              <a:lnSpc>
                <a:spcPct val="100000"/>
              </a:lnSpc>
              <a:spcBef>
                <a:spcPts val="60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Gross motor skills</a:t>
            </a:r>
            <a:endParaRPr b="0" i="0" sz="1400" u="none" cap="none" strike="noStrike">
              <a:solidFill>
                <a:schemeClr val="dk1"/>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Manual ability</a:t>
            </a:r>
            <a:endParaRPr b="0" i="0" sz="1400" u="none" cap="none" strike="noStrike">
              <a:solidFill>
                <a:schemeClr val="dk1"/>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Associated impairments</a:t>
            </a:r>
            <a:endParaRPr b="0" i="0" sz="1400" u="none" cap="none" strike="noStrike">
              <a:solidFill>
                <a:schemeClr val="dk1"/>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Evidence-based treatments</a:t>
            </a:r>
            <a:endParaRPr b="0" i="0" sz="1400" u="none" cap="none" strike="noStrike">
              <a:solidFill>
                <a:schemeClr val="dk1"/>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Future</a:t>
            </a:r>
            <a:endParaRPr b="0" i="0" sz="1400" u="none" cap="none" strike="noStrike">
              <a:solidFill>
                <a:schemeClr val="dk1"/>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References</a:t>
            </a:r>
            <a:endParaRPr b="0" i="0" sz="28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3"/>
          <p:cNvSpPr txBox="1"/>
          <p:nvPr>
            <p:ph idx="1" type="body"/>
          </p:nvPr>
        </p:nvSpPr>
        <p:spPr>
          <a:xfrm>
            <a:off x="4102450" y="1456350"/>
            <a:ext cx="7762800" cy="458190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2200"/>
              <a:buChar char="•"/>
            </a:pPr>
            <a:r>
              <a:rPr lang="en-AU" sz="2200"/>
              <a:t>CP is the </a:t>
            </a:r>
            <a:r>
              <a:rPr b="1" lang="en-AU" sz="2200"/>
              <a:t>most common physical disability</a:t>
            </a:r>
            <a:r>
              <a:rPr lang="en-AU" sz="2200"/>
              <a:t> in childhood</a:t>
            </a:r>
            <a:endParaRPr/>
          </a:p>
          <a:p>
            <a:pPr indent="-228600" lvl="0" marL="228600" rtl="0" algn="l">
              <a:lnSpc>
                <a:spcPct val="100000"/>
              </a:lnSpc>
              <a:spcBef>
                <a:spcPts val="1200"/>
              </a:spcBef>
              <a:spcAft>
                <a:spcPts val="0"/>
              </a:spcAft>
              <a:buSzPts val="2200"/>
              <a:buChar char="•"/>
            </a:pPr>
            <a:r>
              <a:rPr lang="en-AU" sz="2200"/>
              <a:t>CP occurs in approximately </a:t>
            </a:r>
            <a:r>
              <a:rPr b="1" lang="en-AU" sz="2200"/>
              <a:t>1 in 700 live births</a:t>
            </a:r>
            <a:r>
              <a:rPr lang="en-AU" sz="2200"/>
              <a:t>, in high income countries</a:t>
            </a:r>
            <a:endParaRPr/>
          </a:p>
          <a:p>
            <a:pPr indent="-228600" lvl="0" marL="228600" rtl="0" algn="l">
              <a:lnSpc>
                <a:spcPct val="100000"/>
              </a:lnSpc>
              <a:spcBef>
                <a:spcPts val="1200"/>
              </a:spcBef>
              <a:spcAft>
                <a:spcPts val="0"/>
              </a:spcAft>
              <a:buSzPts val="2200"/>
              <a:buChar char="•"/>
            </a:pPr>
            <a:r>
              <a:rPr lang="en-AU" sz="2200"/>
              <a:t>It is caused by an injury to the developing brain, which mostly happens</a:t>
            </a:r>
            <a:r>
              <a:rPr b="1" lang="en-AU" sz="2200"/>
              <a:t> before birth</a:t>
            </a:r>
            <a:endParaRPr/>
          </a:p>
          <a:p>
            <a:pPr indent="-228600" lvl="0" marL="228600" rtl="0" algn="l">
              <a:lnSpc>
                <a:spcPct val="100000"/>
              </a:lnSpc>
              <a:spcBef>
                <a:spcPts val="1200"/>
              </a:spcBef>
              <a:spcAft>
                <a:spcPts val="0"/>
              </a:spcAft>
              <a:buSzPts val="2200"/>
              <a:buChar char="•"/>
            </a:pPr>
            <a:r>
              <a:rPr lang="en-AU" sz="2200"/>
              <a:t>There is </a:t>
            </a:r>
            <a:r>
              <a:rPr b="1" lang="en-AU" sz="2200"/>
              <a:t>no single cause </a:t>
            </a:r>
            <a:r>
              <a:rPr lang="en-AU" sz="2200"/>
              <a:t>but researchers can identify a number of </a:t>
            </a:r>
            <a:r>
              <a:rPr b="1" lang="en-AU" sz="2200"/>
              <a:t>factors </a:t>
            </a:r>
            <a:r>
              <a:rPr lang="en-AU" sz="2200"/>
              <a:t>that may lead to the brain injury</a:t>
            </a:r>
            <a:endParaRPr b="1" sz="2200"/>
          </a:p>
          <a:p>
            <a:pPr indent="-228600" lvl="0" marL="228600" rtl="0" algn="l">
              <a:lnSpc>
                <a:spcPct val="100000"/>
              </a:lnSpc>
              <a:spcBef>
                <a:spcPts val="1200"/>
              </a:spcBef>
              <a:spcAft>
                <a:spcPts val="0"/>
              </a:spcAft>
              <a:buSzPts val="2200"/>
              <a:buChar char="•"/>
            </a:pPr>
            <a:r>
              <a:rPr lang="en-AU" sz="2200"/>
              <a:t>Babies can now be </a:t>
            </a:r>
            <a:r>
              <a:rPr b="1" lang="en-AU" sz="2200"/>
              <a:t>diagnosed</a:t>
            </a:r>
            <a:r>
              <a:rPr lang="en-AU" sz="2200"/>
              <a:t> as at ‘high risk of CP’ at three months of age</a:t>
            </a:r>
            <a:endParaRPr/>
          </a:p>
          <a:p>
            <a:pPr indent="-228600" lvl="0" marL="228600" rtl="0" algn="l">
              <a:lnSpc>
                <a:spcPct val="100000"/>
              </a:lnSpc>
              <a:spcBef>
                <a:spcPts val="1200"/>
              </a:spcBef>
              <a:spcAft>
                <a:spcPts val="0"/>
              </a:spcAft>
              <a:buSzPts val="2200"/>
              <a:buChar char="•"/>
            </a:pPr>
            <a:r>
              <a:rPr lang="en-AU" sz="2200"/>
              <a:t>There are many </a:t>
            </a:r>
            <a:r>
              <a:rPr b="1" lang="en-AU" sz="2200"/>
              <a:t>evidence-based interventions </a:t>
            </a:r>
            <a:r>
              <a:rPr lang="en-AU" sz="2200"/>
              <a:t>for CP and new international clinical guidelines will soon be available.</a:t>
            </a:r>
            <a:endParaRPr/>
          </a:p>
        </p:txBody>
      </p:sp>
      <p:sp>
        <p:nvSpPr>
          <p:cNvPr id="59" name="Google Shape;59;p3"/>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Quick facts</a:t>
            </a:r>
            <a:endParaRPr/>
          </a:p>
        </p:txBody>
      </p:sp>
      <p:pic>
        <p:nvPicPr>
          <p:cNvPr id="60" name="Google Shape;60;p3"/>
          <p:cNvPicPr preferRelativeResize="0"/>
          <p:nvPr/>
        </p:nvPicPr>
        <p:blipFill rotWithShape="1">
          <a:blip r:embed="rId3">
            <a:alphaModFix/>
          </a:blip>
          <a:srcRect b="0" l="0" r="0" t="0"/>
          <a:stretch/>
        </p:blipFill>
        <p:spPr>
          <a:xfrm>
            <a:off x="724292" y="1519700"/>
            <a:ext cx="2864963" cy="4297444"/>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4"/>
          <p:cNvSpPr txBox="1"/>
          <p:nvPr>
            <p:ph idx="1" type="body"/>
          </p:nvPr>
        </p:nvSpPr>
        <p:spPr>
          <a:xfrm>
            <a:off x="598669" y="1764797"/>
            <a:ext cx="10788909" cy="387243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b="1" lang="en-AU" sz="2400"/>
              <a:t>Cerebral palsy (CP) is a physical disability that affects movement and posture</a:t>
            </a:r>
            <a:endParaRPr/>
          </a:p>
          <a:p>
            <a:pPr indent="-228600" lvl="0" marL="228600" rtl="0" algn="l">
              <a:lnSpc>
                <a:spcPct val="90000"/>
              </a:lnSpc>
              <a:spcBef>
                <a:spcPts val="1600"/>
              </a:spcBef>
              <a:spcAft>
                <a:spcPts val="0"/>
              </a:spcAft>
              <a:buSzPts val="2200"/>
              <a:buChar char="•"/>
            </a:pPr>
            <a:r>
              <a:rPr lang="en-AU" sz="2200"/>
              <a:t>CP is an umbrella term for a group of disorders that affects a person’s ability to move</a:t>
            </a:r>
            <a:endParaRPr/>
          </a:p>
          <a:p>
            <a:pPr indent="-228600" lvl="0" marL="228600" rtl="0" algn="l">
              <a:lnSpc>
                <a:spcPct val="90000"/>
              </a:lnSpc>
              <a:spcBef>
                <a:spcPts val="1600"/>
              </a:spcBef>
              <a:spcAft>
                <a:spcPts val="0"/>
              </a:spcAft>
              <a:buSzPts val="2200"/>
              <a:buChar char="•"/>
            </a:pPr>
            <a:r>
              <a:rPr lang="en-AU" sz="2200"/>
              <a:t>CP is due to damage to the developing brain before, during or after birth</a:t>
            </a:r>
            <a:endParaRPr/>
          </a:p>
          <a:p>
            <a:pPr indent="-228600" lvl="0" marL="228600" rtl="0" algn="l">
              <a:lnSpc>
                <a:spcPct val="90000"/>
              </a:lnSpc>
              <a:spcBef>
                <a:spcPts val="1600"/>
              </a:spcBef>
              <a:spcAft>
                <a:spcPts val="0"/>
              </a:spcAft>
              <a:buSzPts val="2200"/>
              <a:buChar char="•"/>
            </a:pPr>
            <a:r>
              <a:rPr lang="en-AU" sz="2200"/>
              <a:t>CP affects people in different ways. It can affect body movement, muscle control, muscle coordination, muscle tone, reflex, posture and balance. </a:t>
            </a:r>
            <a:endParaRPr/>
          </a:p>
          <a:p>
            <a:pPr indent="-228600" lvl="0" marL="228600" rtl="0" algn="l">
              <a:lnSpc>
                <a:spcPct val="90000"/>
              </a:lnSpc>
              <a:spcBef>
                <a:spcPts val="1600"/>
              </a:spcBef>
              <a:spcAft>
                <a:spcPts val="0"/>
              </a:spcAft>
              <a:buSzPts val="2200"/>
              <a:buChar char="•"/>
            </a:pPr>
            <a:r>
              <a:rPr lang="en-AU" sz="2200"/>
              <a:t>Although CP is a permanent life-long condition, some of these signs of cerebral palsy can improve or worsen over time</a:t>
            </a:r>
            <a:endParaRPr/>
          </a:p>
          <a:p>
            <a:pPr indent="-228600" lvl="0" marL="228600" rtl="0" algn="l">
              <a:lnSpc>
                <a:spcPct val="90000"/>
              </a:lnSpc>
              <a:spcBef>
                <a:spcPts val="1600"/>
              </a:spcBef>
              <a:spcAft>
                <a:spcPts val="0"/>
              </a:spcAft>
              <a:buSzPts val="2200"/>
              <a:buChar char="•"/>
            </a:pPr>
            <a:r>
              <a:rPr lang="en-AU" sz="2200"/>
              <a:t>People who have CP may also have visual, learning, hearing, speech, epilepsy and intellectual impairments.</a:t>
            </a:r>
            <a:endParaRPr/>
          </a:p>
        </p:txBody>
      </p:sp>
      <p:sp>
        <p:nvSpPr>
          <p:cNvPr id="67" name="Google Shape;67;p4"/>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Cerebral palsy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5"/>
          <p:cNvSpPr txBox="1"/>
          <p:nvPr>
            <p:ph idx="1" type="body"/>
          </p:nvPr>
        </p:nvSpPr>
        <p:spPr>
          <a:xfrm>
            <a:off x="3756708" y="1655986"/>
            <a:ext cx="7607431" cy="44235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200"/>
              <a:buNone/>
            </a:pPr>
            <a:r>
              <a:rPr b="1" lang="en-AU" sz="2200"/>
              <a:t>Cerebral palsy (CP) is the result of a combination of events </a:t>
            </a:r>
            <a:r>
              <a:rPr lang="en-AU" sz="2200"/>
              <a:t>either before, during, or after birth that can lead to an injury in a baby’s developing brain</a:t>
            </a:r>
            <a:endParaRPr/>
          </a:p>
          <a:p>
            <a:pPr indent="-228600" lvl="0" marL="228600" rtl="0" algn="l">
              <a:lnSpc>
                <a:spcPct val="90000"/>
              </a:lnSpc>
              <a:spcBef>
                <a:spcPts val="1600"/>
              </a:spcBef>
              <a:spcAft>
                <a:spcPts val="0"/>
              </a:spcAft>
              <a:buSzPts val="2200"/>
              <a:buChar char="•"/>
            </a:pPr>
            <a:r>
              <a:rPr lang="en-AU" sz="2200"/>
              <a:t>There are multiple causes of CP – but a series of ‘causal pathways’, i.e. a sequence of events that combine to cause or accelerate injury to the developing brain.</a:t>
            </a:r>
            <a:endParaRPr/>
          </a:p>
          <a:p>
            <a:pPr indent="-228600" lvl="0" marL="228600" rtl="0" algn="l">
              <a:lnSpc>
                <a:spcPct val="90000"/>
              </a:lnSpc>
              <a:spcBef>
                <a:spcPts val="1600"/>
              </a:spcBef>
              <a:spcAft>
                <a:spcPts val="0"/>
              </a:spcAft>
              <a:buSzPts val="2200"/>
              <a:buChar char="•"/>
            </a:pPr>
            <a:r>
              <a:rPr lang="en-AU" sz="2200"/>
              <a:t>About 45% of children diagnosed with CP are born prematurely</a:t>
            </a:r>
            <a:endParaRPr/>
          </a:p>
          <a:p>
            <a:pPr indent="-228600" lvl="0" marL="228600" rtl="0" algn="l">
              <a:lnSpc>
                <a:spcPct val="90000"/>
              </a:lnSpc>
              <a:spcBef>
                <a:spcPts val="1600"/>
              </a:spcBef>
              <a:spcAft>
                <a:spcPts val="0"/>
              </a:spcAft>
              <a:buSzPts val="2200"/>
              <a:buChar char="•"/>
            </a:pPr>
            <a:r>
              <a:rPr lang="en-AU" sz="2200"/>
              <a:t>For most babies born at term with CP, the cause remains unknown</a:t>
            </a:r>
            <a:endParaRPr/>
          </a:p>
          <a:p>
            <a:pPr indent="-228600" lvl="0" marL="228600" rtl="0" algn="l">
              <a:lnSpc>
                <a:spcPct val="90000"/>
              </a:lnSpc>
              <a:spcBef>
                <a:spcPts val="1600"/>
              </a:spcBef>
              <a:spcAft>
                <a:spcPts val="0"/>
              </a:spcAft>
              <a:buSzPts val="2200"/>
              <a:buChar char="•"/>
            </a:pPr>
            <a:r>
              <a:rPr lang="en-AU" sz="2200"/>
              <a:t>Only a small percentage of CP is due to complications at birth (e.g. asphyxia or lack of oxygen).</a:t>
            </a:r>
            <a:endParaRPr/>
          </a:p>
          <a:p>
            <a:pPr indent="-88900" lvl="0" marL="228600" rtl="0" algn="l">
              <a:lnSpc>
                <a:spcPct val="90000"/>
              </a:lnSpc>
              <a:spcBef>
                <a:spcPts val="1600"/>
              </a:spcBef>
              <a:spcAft>
                <a:spcPts val="0"/>
              </a:spcAft>
              <a:buClr>
                <a:srgbClr val="77A540"/>
              </a:buClr>
              <a:buSzPts val="2200"/>
              <a:buNone/>
            </a:pPr>
            <a:r>
              <a:t/>
            </a:r>
            <a:endParaRPr sz="2200"/>
          </a:p>
        </p:txBody>
      </p:sp>
      <p:sp>
        <p:nvSpPr>
          <p:cNvPr id="74" name="Google Shape;74;p5"/>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Causes of cerebral palsy</a:t>
            </a:r>
            <a:endParaRPr/>
          </a:p>
        </p:txBody>
      </p:sp>
      <p:pic>
        <p:nvPicPr>
          <p:cNvPr id="75" name="Google Shape;75;p5"/>
          <p:cNvPicPr preferRelativeResize="0"/>
          <p:nvPr/>
        </p:nvPicPr>
        <p:blipFill rotWithShape="1">
          <a:blip r:embed="rId3">
            <a:alphaModFix/>
          </a:blip>
          <a:srcRect b="0" l="0" r="0" t="0"/>
          <a:stretch/>
        </p:blipFill>
        <p:spPr>
          <a:xfrm>
            <a:off x="635895" y="1528321"/>
            <a:ext cx="2751841" cy="4127762"/>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6"/>
          <p:cNvSpPr txBox="1"/>
          <p:nvPr>
            <p:ph idx="1" type="body"/>
          </p:nvPr>
        </p:nvSpPr>
        <p:spPr>
          <a:xfrm>
            <a:off x="707011" y="1416005"/>
            <a:ext cx="10350630" cy="464542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lang="en-AU" sz="2400"/>
              <a:t>Risk factors do not cause CP. However, the presence of some risk factors </a:t>
            </a:r>
            <a:br>
              <a:rPr lang="en-AU" sz="2400"/>
            </a:br>
            <a:r>
              <a:rPr lang="en-AU" sz="2400"/>
              <a:t>may lead to an increased chance of a child being born with CP.</a:t>
            </a:r>
            <a:endParaRPr/>
          </a:p>
          <a:p>
            <a:pPr indent="0" lvl="0" marL="0" rtl="0" algn="l">
              <a:lnSpc>
                <a:spcPct val="90000"/>
              </a:lnSpc>
              <a:spcBef>
                <a:spcPts val="1000"/>
              </a:spcBef>
              <a:spcAft>
                <a:spcPts val="0"/>
              </a:spcAft>
              <a:buSzPts val="2000"/>
              <a:buNone/>
            </a:pPr>
            <a:br>
              <a:rPr lang="en-AU" sz="2000"/>
            </a:br>
            <a:r>
              <a:rPr lang="en-AU" sz="2000"/>
              <a:t>Some risk factors for cerebral palsy have been identified. These include:</a:t>
            </a:r>
            <a:endParaRPr/>
          </a:p>
          <a:p>
            <a:pPr indent="-228600" lvl="0" marL="228600" rtl="0" algn="l">
              <a:lnSpc>
                <a:spcPct val="90000"/>
              </a:lnSpc>
              <a:spcBef>
                <a:spcPts val="1000"/>
              </a:spcBef>
              <a:spcAft>
                <a:spcPts val="0"/>
              </a:spcAft>
              <a:buSzPts val="1800"/>
              <a:buChar char="•"/>
            </a:pPr>
            <a:r>
              <a:rPr lang="en-AU" sz="1800"/>
              <a:t>premature birth (less than 37 weeks)</a:t>
            </a:r>
            <a:endParaRPr/>
          </a:p>
          <a:p>
            <a:pPr indent="-228600" lvl="0" marL="228600" rtl="0" algn="l">
              <a:lnSpc>
                <a:spcPct val="90000"/>
              </a:lnSpc>
              <a:spcBef>
                <a:spcPts val="1000"/>
              </a:spcBef>
              <a:spcAft>
                <a:spcPts val="0"/>
              </a:spcAft>
              <a:buSzPts val="1800"/>
              <a:buChar char="•"/>
            </a:pPr>
            <a:r>
              <a:rPr lang="en-AU" sz="1800"/>
              <a:t>low birth weight (small for gestational age)</a:t>
            </a:r>
            <a:endParaRPr/>
          </a:p>
          <a:p>
            <a:pPr indent="-228600" lvl="0" marL="228600" rtl="0" algn="l">
              <a:lnSpc>
                <a:spcPct val="90000"/>
              </a:lnSpc>
              <a:spcBef>
                <a:spcPts val="1000"/>
              </a:spcBef>
              <a:spcAft>
                <a:spcPts val="0"/>
              </a:spcAft>
              <a:buSzPts val="1800"/>
              <a:buChar char="•"/>
            </a:pPr>
            <a:r>
              <a:rPr lang="en-AU" sz="1800"/>
              <a:t>blood clotting problems (thrombophilia)</a:t>
            </a:r>
            <a:endParaRPr/>
          </a:p>
          <a:p>
            <a:pPr indent="-228600" lvl="0" marL="228600" rtl="0" algn="l">
              <a:lnSpc>
                <a:spcPct val="90000"/>
              </a:lnSpc>
              <a:spcBef>
                <a:spcPts val="1000"/>
              </a:spcBef>
              <a:spcAft>
                <a:spcPts val="0"/>
              </a:spcAft>
              <a:buSzPts val="1800"/>
              <a:buChar char="•"/>
            </a:pPr>
            <a:r>
              <a:rPr lang="en-AU" sz="1800"/>
              <a:t>an inability of the placenta to provide the developing foetus with oxygen and nutrients</a:t>
            </a:r>
            <a:endParaRPr/>
          </a:p>
          <a:p>
            <a:pPr indent="-228600" lvl="0" marL="228600" rtl="0" algn="l">
              <a:lnSpc>
                <a:spcPct val="90000"/>
              </a:lnSpc>
              <a:spcBef>
                <a:spcPts val="1000"/>
              </a:spcBef>
              <a:spcAft>
                <a:spcPts val="0"/>
              </a:spcAft>
              <a:buSzPts val="1800"/>
              <a:buChar char="•"/>
            </a:pPr>
            <a:r>
              <a:rPr lang="en-AU" sz="1800"/>
              <a:t>bacterial or viral infection of the mother, foetus or baby that directly or indirectly attacks the infant’s central nervous system</a:t>
            </a:r>
            <a:endParaRPr/>
          </a:p>
          <a:p>
            <a:pPr indent="-228600" lvl="0" marL="228600" rtl="0" algn="l">
              <a:lnSpc>
                <a:spcPct val="90000"/>
              </a:lnSpc>
              <a:spcBef>
                <a:spcPts val="1000"/>
              </a:spcBef>
              <a:spcAft>
                <a:spcPts val="0"/>
              </a:spcAft>
              <a:buSzPts val="1800"/>
              <a:buChar char="•"/>
            </a:pPr>
            <a:r>
              <a:rPr lang="en-AU" sz="1800"/>
              <a:t>prolonged loss of oxygen during the pregnancy or birthing process, or severe jaundice shortly after birth.</a:t>
            </a:r>
            <a:endParaRPr/>
          </a:p>
          <a:p>
            <a:pPr indent="-88900" lvl="0" marL="228600" rtl="0" algn="l">
              <a:lnSpc>
                <a:spcPct val="90000"/>
              </a:lnSpc>
              <a:spcBef>
                <a:spcPts val="1000"/>
              </a:spcBef>
              <a:spcAft>
                <a:spcPts val="0"/>
              </a:spcAft>
              <a:buClr>
                <a:srgbClr val="77A540"/>
              </a:buClr>
              <a:buSzPts val="2200"/>
              <a:buNone/>
            </a:pPr>
            <a:r>
              <a:t/>
            </a:r>
            <a:endParaRPr sz="2200"/>
          </a:p>
        </p:txBody>
      </p:sp>
      <p:sp>
        <p:nvSpPr>
          <p:cNvPr id="82" name="Google Shape;82;p6"/>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Risk factors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7"/>
          <p:cNvSpPr txBox="1"/>
          <p:nvPr>
            <p:ph idx="1" type="body"/>
          </p:nvPr>
        </p:nvSpPr>
        <p:spPr>
          <a:xfrm>
            <a:off x="697584" y="1519699"/>
            <a:ext cx="11140189" cy="4741058"/>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2400"/>
              <a:buNone/>
            </a:pPr>
            <a:r>
              <a:rPr b="1" lang="en-AU" sz="2400"/>
              <a:t>CP can sometimes now be diagnosed early, so interventions can start </a:t>
            </a:r>
            <a:br>
              <a:rPr b="1" lang="en-AU" sz="2400"/>
            </a:br>
            <a:r>
              <a:rPr b="1" lang="en-AU" sz="2400"/>
              <a:t>as soon as possible</a:t>
            </a:r>
            <a:br>
              <a:rPr b="1" lang="en-AU" sz="2400"/>
            </a:br>
            <a:br>
              <a:rPr b="1" lang="en-AU" sz="1100"/>
            </a:br>
            <a:r>
              <a:rPr lang="en-AU" sz="2000"/>
              <a:t>Babies can now be assessed as being at ‘high risk of cerebral palsy’ as early as 3-5 months of age.</a:t>
            </a:r>
            <a:endParaRPr/>
          </a:p>
          <a:p>
            <a:pPr indent="0" lvl="0" marL="0" rtl="0" algn="l">
              <a:lnSpc>
                <a:spcPct val="110000"/>
              </a:lnSpc>
              <a:spcBef>
                <a:spcPts val="1600"/>
              </a:spcBef>
              <a:spcAft>
                <a:spcPts val="0"/>
              </a:spcAft>
              <a:buSzPts val="2000"/>
              <a:buNone/>
            </a:pPr>
            <a:r>
              <a:rPr lang="en-AU" sz="2000"/>
              <a:t>The most sensitive tools are:</a:t>
            </a:r>
            <a:endParaRPr/>
          </a:p>
          <a:p>
            <a:pPr indent="-228600" lvl="0" marL="228600" rtl="0" algn="l">
              <a:lnSpc>
                <a:spcPct val="110000"/>
              </a:lnSpc>
              <a:spcBef>
                <a:spcPts val="600"/>
              </a:spcBef>
              <a:spcAft>
                <a:spcPts val="0"/>
              </a:spcAft>
              <a:buSzPts val="2000"/>
              <a:buChar char="•"/>
            </a:pPr>
            <a:r>
              <a:rPr lang="en-AU" sz="2000"/>
              <a:t>General Movements Assessment in babies &lt;20 weeks (corrected) - 95% predictive</a:t>
            </a:r>
            <a:endParaRPr/>
          </a:p>
          <a:p>
            <a:pPr indent="-228600" lvl="0" marL="228600" rtl="0" algn="l">
              <a:lnSpc>
                <a:spcPct val="110000"/>
              </a:lnSpc>
              <a:spcBef>
                <a:spcPts val="600"/>
              </a:spcBef>
              <a:spcAft>
                <a:spcPts val="0"/>
              </a:spcAft>
              <a:buSzPts val="2000"/>
              <a:buChar char="•"/>
            </a:pPr>
            <a:r>
              <a:rPr lang="en-AU" sz="2000"/>
              <a:t>Neuroimaging</a:t>
            </a:r>
            <a:endParaRPr/>
          </a:p>
          <a:p>
            <a:pPr indent="-228600" lvl="0" marL="228600" rtl="0" algn="l">
              <a:lnSpc>
                <a:spcPct val="110000"/>
              </a:lnSpc>
              <a:spcBef>
                <a:spcPts val="600"/>
              </a:spcBef>
              <a:spcAft>
                <a:spcPts val="0"/>
              </a:spcAft>
              <a:buSzPts val="2000"/>
              <a:buChar char="•"/>
            </a:pPr>
            <a:r>
              <a:rPr lang="en-AU" sz="2000"/>
              <a:t>Hammersmith Infant Neurological Assessment (HINE) - 90% predictive</a:t>
            </a:r>
            <a:endParaRPr/>
          </a:p>
          <a:p>
            <a:pPr indent="0" lvl="0" marL="0" rtl="0" algn="r">
              <a:lnSpc>
                <a:spcPct val="90000"/>
              </a:lnSpc>
              <a:spcBef>
                <a:spcPts val="1600"/>
              </a:spcBef>
              <a:spcAft>
                <a:spcPts val="0"/>
              </a:spcAft>
              <a:buSzPts val="1600"/>
              <a:buNone/>
            </a:pPr>
            <a:r>
              <a:t/>
            </a:r>
            <a:endParaRPr sz="1600"/>
          </a:p>
          <a:p>
            <a:pPr indent="0" lvl="0" marL="0" rtl="0" algn="r">
              <a:lnSpc>
                <a:spcPct val="90000"/>
              </a:lnSpc>
              <a:spcBef>
                <a:spcPts val="1000"/>
              </a:spcBef>
              <a:spcAft>
                <a:spcPts val="0"/>
              </a:spcAft>
              <a:buSzPts val="1600"/>
              <a:buNone/>
            </a:pPr>
            <a:br>
              <a:rPr lang="en-AU" sz="1600"/>
            </a:br>
            <a:endParaRPr sz="1600"/>
          </a:p>
          <a:p>
            <a:pPr indent="0" lvl="0" marL="0" rtl="0" algn="l">
              <a:lnSpc>
                <a:spcPct val="90000"/>
              </a:lnSpc>
              <a:spcBef>
                <a:spcPts val="1000"/>
              </a:spcBef>
              <a:spcAft>
                <a:spcPts val="0"/>
              </a:spcAft>
              <a:buSzPts val="1600"/>
              <a:buNone/>
            </a:pPr>
            <a:r>
              <a:rPr lang="en-AU" sz="1600"/>
              <a:t>See </a:t>
            </a:r>
            <a:r>
              <a:rPr i="1" lang="en-AU" sz="1600"/>
              <a:t>CP: Diagnosis and Treatment </a:t>
            </a:r>
            <a:r>
              <a:rPr lang="en-AU" sz="1600"/>
              <a:t>poster</a:t>
            </a:r>
            <a:endParaRPr/>
          </a:p>
          <a:p>
            <a:pPr indent="-88900" lvl="0" marL="228600" rtl="0" algn="l">
              <a:lnSpc>
                <a:spcPct val="90000"/>
              </a:lnSpc>
              <a:spcBef>
                <a:spcPts val="1000"/>
              </a:spcBef>
              <a:spcAft>
                <a:spcPts val="0"/>
              </a:spcAft>
              <a:buClr>
                <a:srgbClr val="77A540"/>
              </a:buClr>
              <a:buSzPts val="2200"/>
              <a:buNone/>
            </a:pPr>
            <a:r>
              <a:t/>
            </a:r>
            <a:endParaRPr sz="2200"/>
          </a:p>
        </p:txBody>
      </p:sp>
      <p:sp>
        <p:nvSpPr>
          <p:cNvPr id="89" name="Google Shape;89;p7"/>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Diagnosis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cxnSp>
        <p:nvCxnSpPr>
          <p:cNvPr id="95" name="Google Shape;95;ge5917adf84_0_28"/>
          <p:cNvCxnSpPr/>
          <p:nvPr/>
        </p:nvCxnSpPr>
        <p:spPr>
          <a:xfrm>
            <a:off x="9052308" y="3515164"/>
            <a:ext cx="6600" cy="362700"/>
          </a:xfrm>
          <a:prstGeom prst="straightConnector1">
            <a:avLst/>
          </a:prstGeom>
          <a:noFill/>
          <a:ln cap="flat" cmpd="sng" w="19050">
            <a:solidFill>
              <a:schemeClr val="dk2"/>
            </a:solidFill>
            <a:prstDash val="dot"/>
            <a:round/>
            <a:headEnd len="sm" w="sm" type="none"/>
            <a:tailEnd len="sm" w="sm" type="none"/>
          </a:ln>
        </p:spPr>
      </p:cxnSp>
      <p:sp>
        <p:nvSpPr>
          <p:cNvPr id="96" name="Google Shape;96;ge5917adf84_0_28"/>
          <p:cNvSpPr/>
          <p:nvPr/>
        </p:nvSpPr>
        <p:spPr>
          <a:xfrm>
            <a:off x="8500680" y="2926630"/>
            <a:ext cx="1271100" cy="1144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ge5917adf84_0_28"/>
          <p:cNvSpPr/>
          <p:nvPr/>
        </p:nvSpPr>
        <p:spPr>
          <a:xfrm>
            <a:off x="2159737" y="2830681"/>
            <a:ext cx="1271100" cy="1144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ge5917adf84_0_28"/>
          <p:cNvSpPr/>
          <p:nvPr/>
        </p:nvSpPr>
        <p:spPr>
          <a:xfrm>
            <a:off x="9671405" y="2694767"/>
            <a:ext cx="302700" cy="1405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ge5917adf84_0_28"/>
          <p:cNvSpPr txBox="1"/>
          <p:nvPr>
            <p:ph type="title"/>
          </p:nvPr>
        </p:nvSpPr>
        <p:spPr>
          <a:xfrm>
            <a:off x="519728" y="459250"/>
            <a:ext cx="5005500" cy="71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Diagnosis </a:t>
            </a:r>
            <a:r>
              <a:rPr b="0" lang="en-AU"/>
              <a:t>(cont)</a:t>
            </a:r>
            <a:endParaRPr/>
          </a:p>
        </p:txBody>
      </p:sp>
      <p:sp>
        <p:nvSpPr>
          <p:cNvPr id="100" name="Google Shape;100;ge5917adf84_0_28"/>
          <p:cNvSpPr/>
          <p:nvPr/>
        </p:nvSpPr>
        <p:spPr>
          <a:xfrm>
            <a:off x="525176" y="2683353"/>
            <a:ext cx="1321500" cy="1416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Infant has risks for cerebral palsy?</a:t>
            </a:r>
            <a:endParaRPr b="0" i="0" sz="1200" u="none" cap="none" strike="noStrike">
              <a:solidFill>
                <a:srgbClr val="000000"/>
              </a:solidFill>
              <a:latin typeface="Arial"/>
              <a:ea typeface="Arial"/>
              <a:cs typeface="Arial"/>
              <a:sym typeface="Arial"/>
            </a:endParaRPr>
          </a:p>
        </p:txBody>
      </p:sp>
      <p:sp>
        <p:nvSpPr>
          <p:cNvPr id="101" name="Google Shape;101;ge5917adf84_0_28"/>
          <p:cNvSpPr/>
          <p:nvPr/>
        </p:nvSpPr>
        <p:spPr>
          <a:xfrm>
            <a:off x="2487532" y="3650026"/>
            <a:ext cx="615600" cy="634800"/>
          </a:xfrm>
          <a:prstGeom prst="ellipse">
            <a:avLst/>
          </a:prstGeom>
          <a:solidFill>
            <a:srgbClr val="4FC7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No</a:t>
            </a:r>
            <a:endParaRPr b="0" i="0" sz="1100" u="none" cap="none" strike="noStrike">
              <a:solidFill>
                <a:srgbClr val="000000"/>
              </a:solidFill>
              <a:latin typeface="Arial"/>
              <a:ea typeface="Arial"/>
              <a:cs typeface="Arial"/>
              <a:sym typeface="Arial"/>
            </a:endParaRPr>
          </a:p>
        </p:txBody>
      </p:sp>
      <p:sp>
        <p:nvSpPr>
          <p:cNvPr id="102" name="Google Shape;102;ge5917adf84_0_28"/>
          <p:cNvSpPr/>
          <p:nvPr/>
        </p:nvSpPr>
        <p:spPr>
          <a:xfrm>
            <a:off x="2487532" y="2521360"/>
            <a:ext cx="615600" cy="634800"/>
          </a:xfrm>
          <a:prstGeom prst="ellipse">
            <a:avLst/>
          </a:prstGeom>
          <a:solidFill>
            <a:srgbClr val="00C1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Yes</a:t>
            </a:r>
            <a:endParaRPr b="0" i="0" sz="1100" u="none" cap="none" strike="noStrike">
              <a:solidFill>
                <a:srgbClr val="000000"/>
              </a:solidFill>
              <a:latin typeface="Arial"/>
              <a:ea typeface="Arial"/>
              <a:cs typeface="Arial"/>
              <a:sym typeface="Arial"/>
            </a:endParaRPr>
          </a:p>
        </p:txBody>
      </p:sp>
      <p:cxnSp>
        <p:nvCxnSpPr>
          <p:cNvPr id="103" name="Google Shape;103;ge5917adf84_0_28"/>
          <p:cNvCxnSpPr>
            <a:stCxn id="100" idx="3"/>
          </p:cNvCxnSpPr>
          <p:nvPr/>
        </p:nvCxnSpPr>
        <p:spPr>
          <a:xfrm>
            <a:off x="1846676" y="3391653"/>
            <a:ext cx="302700" cy="6000"/>
          </a:xfrm>
          <a:prstGeom prst="straightConnector1">
            <a:avLst/>
          </a:prstGeom>
          <a:noFill/>
          <a:ln cap="flat" cmpd="sng" w="9525">
            <a:solidFill>
              <a:schemeClr val="dk2"/>
            </a:solidFill>
            <a:prstDash val="solid"/>
            <a:round/>
            <a:headEnd len="sm" w="sm" type="none"/>
            <a:tailEnd len="sm" w="sm" type="none"/>
          </a:ln>
        </p:spPr>
      </p:cxnSp>
      <p:sp>
        <p:nvSpPr>
          <p:cNvPr id="104" name="Google Shape;104;ge5917adf84_0_28"/>
          <p:cNvSpPr/>
          <p:nvPr/>
        </p:nvSpPr>
        <p:spPr>
          <a:xfrm>
            <a:off x="3743785" y="2686235"/>
            <a:ext cx="1321500" cy="1416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Infant has abnormal motor development?</a:t>
            </a:r>
            <a:endParaRPr b="0" i="0" sz="1200" u="none" cap="none" strike="noStrike">
              <a:solidFill>
                <a:srgbClr val="000000"/>
              </a:solidFill>
              <a:latin typeface="Arial"/>
              <a:ea typeface="Arial"/>
              <a:cs typeface="Arial"/>
              <a:sym typeface="Arial"/>
            </a:endParaRPr>
          </a:p>
        </p:txBody>
      </p:sp>
      <p:cxnSp>
        <p:nvCxnSpPr>
          <p:cNvPr id="105" name="Google Shape;105;ge5917adf84_0_28"/>
          <p:cNvCxnSpPr/>
          <p:nvPr/>
        </p:nvCxnSpPr>
        <p:spPr>
          <a:xfrm>
            <a:off x="3440977" y="3400172"/>
            <a:ext cx="302700" cy="6000"/>
          </a:xfrm>
          <a:prstGeom prst="straightConnector1">
            <a:avLst/>
          </a:prstGeom>
          <a:noFill/>
          <a:ln cap="flat" cmpd="sng" w="9525">
            <a:solidFill>
              <a:schemeClr val="dk2"/>
            </a:solidFill>
            <a:prstDash val="solid"/>
            <a:round/>
            <a:headEnd len="sm" w="sm" type="none"/>
            <a:tailEnd len="sm" w="sm" type="none"/>
          </a:ln>
        </p:spPr>
      </p:cxnSp>
      <p:sp>
        <p:nvSpPr>
          <p:cNvPr id="106" name="Google Shape;106;ge5917adf84_0_28"/>
          <p:cNvSpPr/>
          <p:nvPr/>
        </p:nvSpPr>
        <p:spPr>
          <a:xfrm>
            <a:off x="5337873" y="2830681"/>
            <a:ext cx="1271100" cy="1144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7" name="Google Shape;107;ge5917adf84_0_28"/>
          <p:cNvCxnSpPr/>
          <p:nvPr/>
        </p:nvCxnSpPr>
        <p:spPr>
          <a:xfrm>
            <a:off x="5065499" y="3391652"/>
            <a:ext cx="302700" cy="6000"/>
          </a:xfrm>
          <a:prstGeom prst="straightConnector1">
            <a:avLst/>
          </a:prstGeom>
          <a:noFill/>
          <a:ln cap="flat" cmpd="sng" w="9525">
            <a:solidFill>
              <a:schemeClr val="dk2"/>
            </a:solidFill>
            <a:prstDash val="solid"/>
            <a:round/>
            <a:headEnd len="sm" w="sm" type="none"/>
            <a:tailEnd len="sm" w="sm" type="none"/>
          </a:ln>
        </p:spPr>
      </p:cxnSp>
      <p:sp>
        <p:nvSpPr>
          <p:cNvPr id="108" name="Google Shape;108;ge5917adf84_0_28"/>
          <p:cNvSpPr/>
          <p:nvPr/>
        </p:nvSpPr>
        <p:spPr>
          <a:xfrm>
            <a:off x="5625307" y="3650026"/>
            <a:ext cx="615600" cy="634800"/>
          </a:xfrm>
          <a:prstGeom prst="ellipse">
            <a:avLst/>
          </a:prstGeom>
          <a:solidFill>
            <a:srgbClr val="4FC7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No</a:t>
            </a:r>
            <a:endParaRPr b="0" i="0" sz="1100" u="none" cap="none" strike="noStrike">
              <a:solidFill>
                <a:srgbClr val="000000"/>
              </a:solidFill>
              <a:latin typeface="Arial"/>
              <a:ea typeface="Arial"/>
              <a:cs typeface="Arial"/>
              <a:sym typeface="Arial"/>
            </a:endParaRPr>
          </a:p>
        </p:txBody>
      </p:sp>
      <p:sp>
        <p:nvSpPr>
          <p:cNvPr id="109" name="Google Shape;109;ge5917adf84_0_28"/>
          <p:cNvSpPr/>
          <p:nvPr/>
        </p:nvSpPr>
        <p:spPr>
          <a:xfrm>
            <a:off x="5665668" y="2521360"/>
            <a:ext cx="615600" cy="634800"/>
          </a:xfrm>
          <a:prstGeom prst="ellipse">
            <a:avLst/>
          </a:prstGeom>
          <a:solidFill>
            <a:srgbClr val="00C1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Yes</a:t>
            </a:r>
            <a:endParaRPr b="0" i="0" sz="1100" u="none" cap="none" strike="noStrike">
              <a:solidFill>
                <a:srgbClr val="000000"/>
              </a:solidFill>
              <a:latin typeface="Arial"/>
              <a:ea typeface="Arial"/>
              <a:cs typeface="Arial"/>
              <a:sym typeface="Arial"/>
            </a:endParaRPr>
          </a:p>
        </p:txBody>
      </p:sp>
      <p:cxnSp>
        <p:nvCxnSpPr>
          <p:cNvPr id="110" name="Google Shape;110;ge5917adf84_0_28"/>
          <p:cNvCxnSpPr/>
          <p:nvPr/>
        </p:nvCxnSpPr>
        <p:spPr>
          <a:xfrm>
            <a:off x="6609074" y="3400172"/>
            <a:ext cx="302700" cy="6000"/>
          </a:xfrm>
          <a:prstGeom prst="straightConnector1">
            <a:avLst/>
          </a:prstGeom>
          <a:noFill/>
          <a:ln cap="flat" cmpd="sng" w="9525">
            <a:solidFill>
              <a:schemeClr val="dk2"/>
            </a:solidFill>
            <a:prstDash val="solid"/>
            <a:round/>
            <a:headEnd len="sm" w="sm" type="none"/>
            <a:tailEnd len="sm" w="sm" type="none"/>
          </a:ln>
        </p:spPr>
      </p:cxnSp>
      <p:sp>
        <p:nvSpPr>
          <p:cNvPr id="111" name="Google Shape;111;ge5917adf84_0_28"/>
          <p:cNvSpPr/>
          <p:nvPr/>
        </p:nvSpPr>
        <p:spPr>
          <a:xfrm>
            <a:off x="6881448" y="2694756"/>
            <a:ext cx="1321500" cy="1416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Infant has abnormal neuroimaging?</a:t>
            </a:r>
            <a:endParaRPr b="0" i="0" sz="1200" u="none" cap="none" strike="noStrike">
              <a:solidFill>
                <a:srgbClr val="000000"/>
              </a:solidFill>
              <a:latin typeface="Arial"/>
              <a:ea typeface="Arial"/>
              <a:cs typeface="Arial"/>
              <a:sym typeface="Arial"/>
            </a:endParaRPr>
          </a:p>
        </p:txBody>
      </p:sp>
      <p:sp>
        <p:nvSpPr>
          <p:cNvPr id="112" name="Google Shape;112;ge5917adf84_0_28"/>
          <p:cNvSpPr/>
          <p:nvPr/>
        </p:nvSpPr>
        <p:spPr>
          <a:xfrm>
            <a:off x="6243354" y="3406060"/>
            <a:ext cx="615600" cy="768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3" name="Google Shape;113;ge5917adf84_0_28"/>
          <p:cNvCxnSpPr/>
          <p:nvPr/>
        </p:nvCxnSpPr>
        <p:spPr>
          <a:xfrm>
            <a:off x="5965444" y="2030575"/>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4" name="Google Shape;114;ge5917adf84_0_28"/>
          <p:cNvCxnSpPr/>
          <p:nvPr/>
        </p:nvCxnSpPr>
        <p:spPr>
          <a:xfrm>
            <a:off x="5968614" y="2021564"/>
            <a:ext cx="4131000" cy="8700"/>
          </a:xfrm>
          <a:prstGeom prst="straightConnector1">
            <a:avLst/>
          </a:prstGeom>
          <a:noFill/>
          <a:ln cap="flat" cmpd="sng" w="9525">
            <a:solidFill>
              <a:schemeClr val="dk2"/>
            </a:solidFill>
            <a:prstDash val="solid"/>
            <a:round/>
            <a:headEnd len="sm" w="sm" type="none"/>
            <a:tailEnd len="sm" w="sm" type="none"/>
          </a:ln>
        </p:spPr>
      </p:cxnSp>
      <p:cxnSp>
        <p:nvCxnSpPr>
          <p:cNvPr id="115" name="Google Shape;115;ge5917adf84_0_28"/>
          <p:cNvCxnSpPr/>
          <p:nvPr/>
        </p:nvCxnSpPr>
        <p:spPr>
          <a:xfrm>
            <a:off x="10071109" y="2014078"/>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6" name="Google Shape;116;ge5917adf84_0_28"/>
          <p:cNvCxnSpPr/>
          <p:nvPr/>
        </p:nvCxnSpPr>
        <p:spPr>
          <a:xfrm rot="10800000">
            <a:off x="10084385" y="4284738"/>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7" name="Google Shape;117;ge5917adf84_0_28"/>
          <p:cNvCxnSpPr/>
          <p:nvPr/>
        </p:nvCxnSpPr>
        <p:spPr>
          <a:xfrm flipH="1">
            <a:off x="5928971" y="4778693"/>
            <a:ext cx="4210200" cy="9900"/>
          </a:xfrm>
          <a:prstGeom prst="straightConnector1">
            <a:avLst/>
          </a:prstGeom>
          <a:noFill/>
          <a:ln cap="flat" cmpd="sng" w="9525">
            <a:solidFill>
              <a:schemeClr val="dk2"/>
            </a:solidFill>
            <a:prstDash val="solid"/>
            <a:round/>
            <a:headEnd len="sm" w="sm" type="none"/>
            <a:tailEnd len="sm" w="sm" type="none"/>
          </a:ln>
        </p:spPr>
      </p:cxnSp>
      <p:cxnSp>
        <p:nvCxnSpPr>
          <p:cNvPr id="118" name="Google Shape;118;ge5917adf84_0_28"/>
          <p:cNvCxnSpPr/>
          <p:nvPr/>
        </p:nvCxnSpPr>
        <p:spPr>
          <a:xfrm>
            <a:off x="5931518" y="4284658"/>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9" name="Google Shape;119;ge5917adf84_0_28"/>
          <p:cNvCxnSpPr/>
          <p:nvPr/>
        </p:nvCxnSpPr>
        <p:spPr>
          <a:xfrm>
            <a:off x="8203027" y="3400115"/>
            <a:ext cx="302700" cy="6000"/>
          </a:xfrm>
          <a:prstGeom prst="straightConnector1">
            <a:avLst/>
          </a:prstGeom>
          <a:noFill/>
          <a:ln cap="flat" cmpd="sng" w="9525">
            <a:solidFill>
              <a:schemeClr val="dk2"/>
            </a:solidFill>
            <a:prstDash val="solid"/>
            <a:round/>
            <a:headEnd len="sm" w="sm" type="none"/>
            <a:tailEnd len="sm" w="sm" type="none"/>
          </a:ln>
        </p:spPr>
      </p:cxnSp>
      <p:sp>
        <p:nvSpPr>
          <p:cNvPr id="120" name="Google Shape;120;ge5917adf84_0_28"/>
          <p:cNvSpPr/>
          <p:nvPr/>
        </p:nvSpPr>
        <p:spPr>
          <a:xfrm>
            <a:off x="9655914" y="3527303"/>
            <a:ext cx="833700" cy="880200"/>
          </a:xfrm>
          <a:prstGeom prst="rect">
            <a:avLst/>
          </a:prstGeom>
          <a:solidFill>
            <a:srgbClr val="4FC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Not cerebral palsy</a:t>
            </a:r>
            <a:endParaRPr b="0" i="0" sz="1200" u="none" cap="none" strike="noStrike">
              <a:solidFill>
                <a:srgbClr val="000000"/>
              </a:solidFill>
              <a:latin typeface="Arial"/>
              <a:ea typeface="Arial"/>
              <a:cs typeface="Arial"/>
              <a:sym typeface="Arial"/>
            </a:endParaRPr>
          </a:p>
        </p:txBody>
      </p:sp>
      <p:sp>
        <p:nvSpPr>
          <p:cNvPr id="121" name="Google Shape;121;ge5917adf84_0_28"/>
          <p:cNvSpPr/>
          <p:nvPr/>
        </p:nvSpPr>
        <p:spPr>
          <a:xfrm>
            <a:off x="9655914" y="2504950"/>
            <a:ext cx="833700" cy="880200"/>
          </a:xfrm>
          <a:prstGeom prst="rect">
            <a:avLst/>
          </a:prstGeom>
          <a:solidFill>
            <a:srgbClr val="00C1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Cerebral palsy</a:t>
            </a:r>
            <a:endParaRPr b="0" i="0" sz="1200" u="none" cap="none" strike="noStrike">
              <a:solidFill>
                <a:srgbClr val="000000"/>
              </a:solidFill>
              <a:latin typeface="Arial"/>
              <a:ea typeface="Arial"/>
              <a:cs typeface="Arial"/>
              <a:sym typeface="Arial"/>
            </a:endParaRPr>
          </a:p>
        </p:txBody>
      </p:sp>
      <p:sp>
        <p:nvSpPr>
          <p:cNvPr id="122" name="Google Shape;122;ge5917adf84_0_28"/>
          <p:cNvSpPr/>
          <p:nvPr/>
        </p:nvSpPr>
        <p:spPr>
          <a:xfrm>
            <a:off x="8763099" y="3713256"/>
            <a:ext cx="615600" cy="634800"/>
          </a:xfrm>
          <a:prstGeom prst="ellipse">
            <a:avLst/>
          </a:prstGeom>
          <a:solidFill>
            <a:srgbClr val="4FC7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No</a:t>
            </a:r>
            <a:endParaRPr b="0" i="0" sz="1100" u="none" cap="none" strike="noStrike">
              <a:solidFill>
                <a:srgbClr val="000000"/>
              </a:solidFill>
              <a:latin typeface="Arial"/>
              <a:ea typeface="Arial"/>
              <a:cs typeface="Arial"/>
              <a:sym typeface="Arial"/>
            </a:endParaRPr>
          </a:p>
        </p:txBody>
      </p:sp>
      <p:sp>
        <p:nvSpPr>
          <p:cNvPr id="123" name="Google Shape;123;ge5917adf84_0_28"/>
          <p:cNvSpPr/>
          <p:nvPr/>
        </p:nvSpPr>
        <p:spPr>
          <a:xfrm>
            <a:off x="8803460" y="2584590"/>
            <a:ext cx="615600" cy="634800"/>
          </a:xfrm>
          <a:prstGeom prst="ellipse">
            <a:avLst/>
          </a:prstGeom>
          <a:solidFill>
            <a:srgbClr val="00C1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Yes</a:t>
            </a:r>
            <a:endParaRPr b="0" i="0" sz="1100" u="none" cap="none" strike="noStrike">
              <a:solidFill>
                <a:srgbClr val="000000"/>
              </a:solidFill>
              <a:latin typeface="Arial"/>
              <a:ea typeface="Arial"/>
              <a:cs typeface="Arial"/>
              <a:sym typeface="Arial"/>
            </a:endParaRPr>
          </a:p>
        </p:txBody>
      </p:sp>
      <p:sp>
        <p:nvSpPr>
          <p:cNvPr id="124" name="Google Shape;124;ge5917adf84_0_28"/>
          <p:cNvSpPr/>
          <p:nvPr/>
        </p:nvSpPr>
        <p:spPr>
          <a:xfrm>
            <a:off x="10586551" y="3583423"/>
            <a:ext cx="1082100" cy="768000"/>
          </a:xfrm>
          <a:prstGeom prst="rect">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Investigate other conditions</a:t>
            </a:r>
            <a:endParaRPr b="0" i="0" sz="1200" u="none" cap="none" strike="noStrike">
              <a:solidFill>
                <a:srgbClr val="000000"/>
              </a:solidFill>
              <a:latin typeface="Arial"/>
              <a:ea typeface="Arial"/>
              <a:cs typeface="Arial"/>
              <a:sym typeface="Arial"/>
            </a:endParaRPr>
          </a:p>
        </p:txBody>
      </p:sp>
      <p:sp>
        <p:nvSpPr>
          <p:cNvPr id="125" name="Google Shape;125;ge5917adf84_0_28"/>
          <p:cNvSpPr/>
          <p:nvPr/>
        </p:nvSpPr>
        <p:spPr>
          <a:xfrm>
            <a:off x="10586551" y="2584590"/>
            <a:ext cx="1082100" cy="768000"/>
          </a:xfrm>
          <a:prstGeom prst="rect">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Treat early</a:t>
            </a:r>
            <a:endParaRPr b="0" i="0" sz="1200" u="none" cap="none" strike="noStrike">
              <a:solidFill>
                <a:srgbClr val="000000"/>
              </a:solidFill>
              <a:latin typeface="Arial"/>
              <a:ea typeface="Arial"/>
              <a:cs typeface="Arial"/>
              <a:sym typeface="Arial"/>
            </a:endParaRPr>
          </a:p>
        </p:txBody>
      </p:sp>
      <p:cxnSp>
        <p:nvCxnSpPr>
          <p:cNvPr id="126" name="Google Shape;126;ge5917adf84_0_28"/>
          <p:cNvCxnSpPr/>
          <p:nvPr/>
        </p:nvCxnSpPr>
        <p:spPr>
          <a:xfrm>
            <a:off x="9378671" y="3276691"/>
            <a:ext cx="302700" cy="6000"/>
          </a:xfrm>
          <a:prstGeom prst="straightConnector1">
            <a:avLst/>
          </a:prstGeom>
          <a:noFill/>
          <a:ln cap="flat" cmpd="sng" w="19050">
            <a:solidFill>
              <a:schemeClr val="dk2"/>
            </a:solidFill>
            <a:prstDash val="dot"/>
            <a:round/>
            <a:headEnd len="sm" w="sm" type="none"/>
            <a:tailEnd len="sm" w="sm" type="none"/>
          </a:ln>
        </p:spPr>
      </p:cxnSp>
      <p:cxnSp>
        <p:nvCxnSpPr>
          <p:cNvPr id="127" name="Google Shape;127;ge5917adf84_0_28"/>
          <p:cNvCxnSpPr/>
          <p:nvPr/>
        </p:nvCxnSpPr>
        <p:spPr>
          <a:xfrm flipH="1">
            <a:off x="9387804" y="3276687"/>
            <a:ext cx="5400" cy="211500"/>
          </a:xfrm>
          <a:prstGeom prst="straightConnector1">
            <a:avLst/>
          </a:prstGeom>
          <a:noFill/>
          <a:ln cap="flat" cmpd="sng" w="19050">
            <a:solidFill>
              <a:schemeClr val="dk2"/>
            </a:solidFill>
            <a:prstDash val="dot"/>
            <a:round/>
            <a:headEnd len="sm" w="sm" type="none"/>
            <a:tailEnd len="sm" w="sm" type="none"/>
          </a:ln>
        </p:spPr>
      </p:cxnSp>
      <p:cxnSp>
        <p:nvCxnSpPr>
          <p:cNvPr id="128" name="Google Shape;128;ge5917adf84_0_28"/>
          <p:cNvCxnSpPr/>
          <p:nvPr/>
        </p:nvCxnSpPr>
        <p:spPr>
          <a:xfrm flipH="1" rot="10800000">
            <a:off x="9067896" y="3495847"/>
            <a:ext cx="331800" cy="6300"/>
          </a:xfrm>
          <a:prstGeom prst="straightConnector1">
            <a:avLst/>
          </a:prstGeom>
          <a:noFill/>
          <a:ln cap="flat" cmpd="sng" w="19050">
            <a:solidFill>
              <a:schemeClr val="dk2"/>
            </a:solidFill>
            <a:prstDash val="dot"/>
            <a:round/>
            <a:headEnd len="sm" w="sm" type="none"/>
            <a:tailEnd len="sm" w="sm" type="none"/>
          </a:ln>
        </p:spPr>
      </p:cxnSp>
      <p:sp>
        <p:nvSpPr>
          <p:cNvPr id="129" name="Google Shape;129;ge5917adf84_0_28"/>
          <p:cNvSpPr/>
          <p:nvPr/>
        </p:nvSpPr>
        <p:spPr>
          <a:xfrm>
            <a:off x="9030094" y="3488169"/>
            <a:ext cx="833700" cy="211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Arial"/>
                <a:ea typeface="Arial"/>
                <a:cs typeface="Arial"/>
                <a:sym typeface="Arial"/>
              </a:rPr>
              <a:t>10-20%</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8"/>
          <p:cNvSpPr txBox="1"/>
          <p:nvPr>
            <p:ph type="title"/>
          </p:nvPr>
        </p:nvSpPr>
        <p:spPr>
          <a:xfrm>
            <a:off x="519728" y="459250"/>
            <a:ext cx="5005500" cy="71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Diagnosis </a:t>
            </a:r>
            <a:r>
              <a:rPr b="0" lang="en-AU"/>
              <a:t>(cont)</a:t>
            </a:r>
            <a:endParaRPr/>
          </a:p>
        </p:txBody>
      </p:sp>
      <p:sp>
        <p:nvSpPr>
          <p:cNvPr id="136" name="Google Shape;136;p8"/>
          <p:cNvSpPr txBox="1"/>
          <p:nvPr/>
        </p:nvSpPr>
        <p:spPr>
          <a:xfrm>
            <a:off x="550295" y="1919750"/>
            <a:ext cx="3648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AU" sz="1600" u="none" cap="none" strike="noStrike">
                <a:solidFill>
                  <a:schemeClr val="dk1"/>
                </a:solidFill>
                <a:latin typeface="Arial"/>
                <a:ea typeface="Arial"/>
                <a:cs typeface="Arial"/>
                <a:sym typeface="Arial"/>
              </a:rPr>
              <a:t>Risks for Cerebral Palsy</a:t>
            </a:r>
            <a:endParaRPr b="0" i="0" sz="1400" u="none" cap="none" strike="noStrike">
              <a:solidFill>
                <a:schemeClr val="dk1"/>
              </a:solidFill>
              <a:latin typeface="Arial"/>
              <a:ea typeface="Arial"/>
              <a:cs typeface="Arial"/>
              <a:sym typeface="Arial"/>
            </a:endParaRPr>
          </a:p>
        </p:txBody>
      </p:sp>
      <p:sp>
        <p:nvSpPr>
          <p:cNvPr id="137" name="Google Shape;137;p8"/>
          <p:cNvSpPr txBox="1"/>
          <p:nvPr/>
        </p:nvSpPr>
        <p:spPr>
          <a:xfrm>
            <a:off x="9062380" y="1937967"/>
            <a:ext cx="24285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AU" sz="1600" u="none" cap="none" strike="noStrike">
                <a:solidFill>
                  <a:srgbClr val="000000"/>
                </a:solidFill>
                <a:latin typeface="Arial"/>
                <a:ea typeface="Arial"/>
                <a:cs typeface="Arial"/>
                <a:sym typeface="Arial"/>
              </a:rPr>
              <a:t>Neuroimaging</a:t>
            </a:r>
            <a:endParaRPr b="0" i="0" sz="1400" u="none" cap="none" strike="noStrike">
              <a:solidFill>
                <a:srgbClr val="000000"/>
              </a:solidFill>
              <a:latin typeface="Arial"/>
              <a:ea typeface="Arial"/>
              <a:cs typeface="Arial"/>
              <a:sym typeface="Arial"/>
            </a:endParaRPr>
          </a:p>
        </p:txBody>
      </p:sp>
      <p:graphicFrame>
        <p:nvGraphicFramePr>
          <p:cNvPr id="138" name="Google Shape;138;p8"/>
          <p:cNvGraphicFramePr/>
          <p:nvPr/>
        </p:nvGraphicFramePr>
        <p:xfrm>
          <a:off x="9062375" y="2362370"/>
          <a:ext cx="3000000" cy="3000000"/>
        </p:xfrm>
        <a:graphic>
          <a:graphicData uri="http://schemas.openxmlformats.org/drawingml/2006/table">
            <a:tbl>
              <a:tblPr>
                <a:noFill/>
                <a:tableStyleId>{0791B6A6-0088-4F85-816D-1BAB0B4BE2A7}</a:tableStyleId>
              </a:tblPr>
              <a:tblGrid>
                <a:gridCol w="2083775"/>
                <a:gridCol w="719550"/>
              </a:tblGrid>
              <a:tr h="396200">
                <a:tc gridSpan="2">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Abnormal Neuroimaging</a:t>
                      </a:r>
                      <a:endParaRPr sz="1100" u="none" cap="none" strike="noStrike">
                        <a:solidFill>
                          <a:schemeClr val="lt1"/>
                        </a:solidFill>
                      </a:endParaRPr>
                    </a:p>
                  </a:txBody>
                  <a:tcPr marT="91425" marB="91425" marR="91425" marL="91425">
                    <a:solidFill>
                      <a:schemeClr val="dk1"/>
                    </a:solidFill>
                  </a:tcPr>
                </a:tc>
                <a:tc hMerge="1"/>
              </a:tr>
              <a:tr h="306550">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Periventricular white matter injury</a:t>
                      </a:r>
                      <a:endParaRPr sz="10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19%</a:t>
                      </a:r>
                      <a:endParaRPr sz="1000" u="none" cap="none" strike="noStrike"/>
                    </a:p>
                  </a:txBody>
                  <a:tcPr marT="91425" marB="91425" marR="91425" marL="91425"/>
                </a:tc>
              </a:tr>
              <a:tr h="268000">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Cerebral malformation</a:t>
                      </a:r>
                      <a:endParaRPr sz="10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11%</a:t>
                      </a:r>
                      <a:endParaRPr sz="1000" u="none" cap="none" strike="noStrike"/>
                    </a:p>
                  </a:txBody>
                  <a:tcPr marT="91425" marB="91425" marR="91425" marL="91425"/>
                </a:tc>
              </a:tr>
              <a:tr h="31777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CVA</a:t>
                      </a:r>
                      <a:endParaRPr sz="10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11%</a:t>
                      </a:r>
                      <a:endParaRPr sz="1000" u="none" cap="none" strike="noStrike"/>
                    </a:p>
                  </a:txBody>
                  <a:tcPr marT="91425" marB="91425" marR="91425" marL="91425"/>
                </a:tc>
              </a:tr>
              <a:tr h="30942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Grey matter injury</a:t>
                      </a:r>
                      <a:endParaRPr sz="10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22%</a:t>
                      </a:r>
                      <a:endParaRPr sz="1000" u="none" cap="none" strike="noStrike"/>
                    </a:p>
                  </a:txBody>
                  <a:tcPr marT="91425" marB="91425" marR="91425" marL="91425"/>
                </a:tc>
              </a:tr>
              <a:tr h="30942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Intracranial haemorrhage</a:t>
                      </a:r>
                      <a:endParaRPr sz="10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3%</a:t>
                      </a:r>
                      <a:endParaRPr sz="1000" u="none" cap="none" strike="noStrike"/>
                    </a:p>
                  </a:txBody>
                  <a:tcPr marT="91425" marB="91425" marR="91425" marL="91425"/>
                </a:tc>
              </a:tr>
              <a:tr h="23932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Infection</a:t>
                      </a:r>
                      <a:endParaRPr sz="10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2%</a:t>
                      </a:r>
                      <a:endParaRPr sz="1000" u="none" cap="none" strike="noStrike"/>
                    </a:p>
                  </a:txBody>
                  <a:tcPr marT="91425" marB="91425" marR="91425" marL="91425"/>
                </a:tc>
              </a:tr>
              <a:tr h="24562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Non-specific</a:t>
                      </a:r>
                      <a:endParaRPr sz="10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19%</a:t>
                      </a:r>
                      <a:endParaRPr sz="1000" u="none" cap="none" strike="noStrike"/>
                    </a:p>
                  </a:txBody>
                  <a:tcPr marT="91425" marB="91425" marR="91425" marL="91425"/>
                </a:tc>
              </a:tr>
              <a:tr h="30942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Normal</a:t>
                      </a:r>
                      <a:endParaRPr sz="10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13%</a:t>
                      </a:r>
                      <a:endParaRPr sz="1000" u="none" cap="none" strike="noStrike"/>
                    </a:p>
                  </a:txBody>
                  <a:tcPr marT="91425" marB="91425" marR="91425" marL="91425"/>
                </a:tc>
              </a:tr>
            </a:tbl>
          </a:graphicData>
        </a:graphic>
      </p:graphicFrame>
      <p:sp>
        <p:nvSpPr>
          <p:cNvPr id="139" name="Google Shape;139;p8"/>
          <p:cNvSpPr txBox="1"/>
          <p:nvPr/>
        </p:nvSpPr>
        <p:spPr>
          <a:xfrm>
            <a:off x="4701727" y="2014182"/>
            <a:ext cx="33186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AU" sz="1600" u="none" cap="none" strike="noStrike">
                <a:solidFill>
                  <a:schemeClr val="dk1"/>
                </a:solidFill>
                <a:latin typeface="Arial"/>
                <a:ea typeface="Arial"/>
                <a:cs typeface="Arial"/>
                <a:sym typeface="Arial"/>
              </a:rPr>
              <a:t>Assessing Motor Development</a:t>
            </a:r>
            <a:endParaRPr b="0" i="0" sz="1400" u="none" cap="none" strike="noStrike">
              <a:solidFill>
                <a:schemeClr val="dk1"/>
              </a:solidFill>
              <a:latin typeface="Arial"/>
              <a:ea typeface="Arial"/>
              <a:cs typeface="Arial"/>
              <a:sym typeface="Arial"/>
            </a:endParaRPr>
          </a:p>
        </p:txBody>
      </p:sp>
      <p:graphicFrame>
        <p:nvGraphicFramePr>
          <p:cNvPr id="140" name="Google Shape;140;p8"/>
          <p:cNvGraphicFramePr/>
          <p:nvPr/>
        </p:nvGraphicFramePr>
        <p:xfrm>
          <a:off x="519725" y="2258445"/>
          <a:ext cx="3000000" cy="3000000"/>
        </p:xfrm>
        <a:graphic>
          <a:graphicData uri="http://schemas.openxmlformats.org/drawingml/2006/table">
            <a:tbl>
              <a:tblPr>
                <a:noFill/>
                <a:tableStyleId>{0791B6A6-0088-4F85-816D-1BAB0B4BE2A7}</a:tableStyleId>
              </a:tblPr>
              <a:tblGrid>
                <a:gridCol w="2874275"/>
                <a:gridCol w="834875"/>
              </a:tblGrid>
              <a:tr h="396200">
                <a:tc>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Risk Factor</a:t>
                      </a:r>
                      <a:endParaRPr sz="1100" u="none" cap="none" strike="noStrike">
                        <a:solidFill>
                          <a:schemeClr val="lt1"/>
                        </a:solidFill>
                      </a:endParaRPr>
                    </a:p>
                  </a:txBody>
                  <a:tcPr marT="91425" marB="91425" marR="91425" marL="91425">
                    <a:solidFill>
                      <a:schemeClr val="dk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CP Risk</a:t>
                      </a:r>
                      <a:endParaRPr sz="1100" u="none" cap="none" strike="noStrike">
                        <a:solidFill>
                          <a:schemeClr val="lt1"/>
                        </a:solidFill>
                      </a:endParaRPr>
                    </a:p>
                  </a:txBody>
                  <a:tcPr marT="91425" marB="91425" marR="91425" marL="91425">
                    <a:solidFill>
                      <a:schemeClr val="dk1"/>
                    </a:solidFill>
                  </a:tcPr>
                </a:tc>
              </a:tr>
              <a:tr h="306550">
                <a:tc gridSpan="2">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Maternal Risks (thyroid, pre-eclampsia, bleeds, infection, IUGR, placental abnormalities, multiples)+/-</a:t>
                      </a:r>
                      <a:endParaRPr sz="1000" u="none" cap="none" strike="noStrike"/>
                    </a:p>
                  </a:txBody>
                  <a:tcPr marT="91425" marB="91425" marR="91425" marL="91425"/>
                </a:tc>
                <a:tc hMerge="1"/>
              </a:tr>
              <a:tr h="268000">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Born Premature</a:t>
                      </a:r>
                      <a:endParaRPr sz="1000" u="none" cap="none" strike="noStrike"/>
                    </a:p>
                    <a:p>
                      <a:pPr indent="-292100" lvl="0" marL="457200" marR="0" rtl="0" algn="l">
                        <a:lnSpc>
                          <a:spcPct val="100000"/>
                        </a:lnSpc>
                        <a:spcBef>
                          <a:spcPts val="0"/>
                        </a:spcBef>
                        <a:spcAft>
                          <a:spcPts val="0"/>
                        </a:spcAft>
                        <a:buClr>
                          <a:srgbClr val="000000"/>
                        </a:buClr>
                        <a:buSzPts val="1000"/>
                        <a:buFont typeface="Arial"/>
                        <a:buChar char="●"/>
                      </a:pPr>
                      <a:r>
                        <a:rPr lang="en-AU" sz="1000" u="none" cap="none" strike="noStrike"/>
                        <a:t>&lt;28 weeks</a:t>
                      </a:r>
                      <a:endParaRPr sz="1000" u="none" cap="none" strike="noStrike"/>
                    </a:p>
                    <a:p>
                      <a:pPr indent="-292100" lvl="0" marL="457200" marR="0" rtl="0" algn="l">
                        <a:lnSpc>
                          <a:spcPct val="100000"/>
                        </a:lnSpc>
                        <a:spcBef>
                          <a:spcPts val="0"/>
                        </a:spcBef>
                        <a:spcAft>
                          <a:spcPts val="0"/>
                        </a:spcAft>
                        <a:buClr>
                          <a:srgbClr val="000000"/>
                        </a:buClr>
                        <a:buSzPts val="1000"/>
                        <a:buFont typeface="Arial"/>
                        <a:buChar char="●"/>
                      </a:pPr>
                      <a:r>
                        <a:rPr lang="en-AU" sz="1000" u="none" cap="none" strike="noStrike"/>
                        <a:t>28-31 weeks</a:t>
                      </a:r>
                      <a:endParaRPr sz="1000" u="none" cap="none" strike="noStrike"/>
                    </a:p>
                    <a:p>
                      <a:pPr indent="-292100" lvl="0" marL="457200" marR="0" rtl="0" algn="l">
                        <a:lnSpc>
                          <a:spcPct val="100000"/>
                        </a:lnSpc>
                        <a:spcBef>
                          <a:spcPts val="0"/>
                        </a:spcBef>
                        <a:spcAft>
                          <a:spcPts val="0"/>
                        </a:spcAft>
                        <a:buClr>
                          <a:srgbClr val="000000"/>
                        </a:buClr>
                        <a:buSzPts val="1000"/>
                        <a:buFont typeface="Arial"/>
                        <a:buChar char="●"/>
                      </a:pPr>
                      <a:r>
                        <a:rPr lang="en-AU" sz="1000" u="none" cap="none" strike="noStrike"/>
                        <a:t>31-37 weeks</a:t>
                      </a:r>
                      <a:endParaRPr sz="1000" u="none" cap="none" strike="noStrike"/>
                    </a:p>
                  </a:txBody>
                  <a:tcPr marT="91425" marB="91425" marR="91425" marL="91425"/>
                </a:tc>
                <a:tc>
                  <a:txBody>
                    <a:bodyPr/>
                    <a:lstStyle/>
                    <a:p>
                      <a:pPr indent="0" lvl="0" marL="0" marR="0" rtl="0" algn="r">
                        <a:lnSpc>
                          <a:spcPct val="100000"/>
                        </a:lnSpc>
                        <a:spcBef>
                          <a:spcPts val="0"/>
                        </a:spcBef>
                        <a:spcAft>
                          <a:spcPts val="0"/>
                        </a:spcAft>
                        <a:buClr>
                          <a:srgbClr val="000000"/>
                        </a:buClr>
                        <a:buSzPts val="1000"/>
                        <a:buFont typeface="Arial"/>
                        <a:buNone/>
                      </a:pPr>
                      <a:r>
                        <a:t/>
                      </a:r>
                      <a:endParaRPr sz="1000" u="none" cap="none" strike="noStrike"/>
                    </a:p>
                    <a:p>
                      <a:pPr indent="0" lvl="0" marL="0" marR="0" rtl="0" algn="r">
                        <a:lnSpc>
                          <a:spcPct val="100000"/>
                        </a:lnSpc>
                        <a:spcBef>
                          <a:spcPts val="0"/>
                        </a:spcBef>
                        <a:spcAft>
                          <a:spcPts val="0"/>
                        </a:spcAft>
                        <a:buClr>
                          <a:srgbClr val="000000"/>
                        </a:buClr>
                        <a:buSzPts val="1000"/>
                        <a:buFont typeface="Arial"/>
                        <a:buNone/>
                      </a:pPr>
                      <a:r>
                        <a:rPr lang="en-AU" sz="1000" u="none" cap="none" strike="noStrike"/>
                        <a:t>10.0%</a:t>
                      </a:r>
                      <a:endParaRPr sz="1000" u="none" cap="none" strike="noStrike"/>
                    </a:p>
                    <a:p>
                      <a:pPr indent="0" lvl="0" marL="0" marR="0" rtl="0" algn="r">
                        <a:lnSpc>
                          <a:spcPct val="100000"/>
                        </a:lnSpc>
                        <a:spcBef>
                          <a:spcPts val="0"/>
                        </a:spcBef>
                        <a:spcAft>
                          <a:spcPts val="0"/>
                        </a:spcAft>
                        <a:buClr>
                          <a:srgbClr val="000000"/>
                        </a:buClr>
                        <a:buSzPts val="1000"/>
                        <a:buFont typeface="Arial"/>
                        <a:buNone/>
                      </a:pPr>
                      <a:r>
                        <a:rPr lang="en-AU" sz="1000" u="none" cap="none" strike="noStrike"/>
                        <a:t>5.0%</a:t>
                      </a:r>
                      <a:endParaRPr sz="1000" u="none" cap="none" strike="noStrike"/>
                    </a:p>
                    <a:p>
                      <a:pPr indent="0" lvl="0" marL="0" marR="0" rtl="0" algn="r">
                        <a:lnSpc>
                          <a:spcPct val="100000"/>
                        </a:lnSpc>
                        <a:spcBef>
                          <a:spcPts val="0"/>
                        </a:spcBef>
                        <a:spcAft>
                          <a:spcPts val="0"/>
                        </a:spcAft>
                        <a:buClr>
                          <a:srgbClr val="000000"/>
                        </a:buClr>
                        <a:buSzPts val="1000"/>
                        <a:buFont typeface="Arial"/>
                        <a:buNone/>
                      </a:pPr>
                      <a:r>
                        <a:rPr lang="en-AU" sz="1000" u="none" cap="none" strike="noStrike"/>
                        <a:t>0.7%</a:t>
                      </a:r>
                      <a:endParaRPr sz="1000" u="none" cap="none" strike="noStrike"/>
                    </a:p>
                  </a:txBody>
                  <a:tcPr marT="91425" marB="91425" marR="91425" marL="91425"/>
                </a:tc>
              </a:tr>
              <a:tr h="31777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Term Born</a:t>
                      </a:r>
                      <a:endParaRPr sz="1000" u="none" cap="none" strike="noStrike"/>
                    </a:p>
                    <a:p>
                      <a:pPr indent="-292100" lvl="0" marL="457200" marR="0" rtl="0" algn="l">
                        <a:lnSpc>
                          <a:spcPct val="100000"/>
                        </a:lnSpc>
                        <a:spcBef>
                          <a:spcPts val="0"/>
                        </a:spcBef>
                        <a:spcAft>
                          <a:spcPts val="0"/>
                        </a:spcAft>
                        <a:buClr>
                          <a:srgbClr val="000000"/>
                        </a:buClr>
                        <a:buSzPts val="1000"/>
                        <a:buFont typeface="Arial"/>
                        <a:buChar char="●"/>
                      </a:pPr>
                      <a:r>
                        <a:rPr lang="en-AU" sz="1000" u="none" cap="none" strike="noStrike"/>
                        <a:t>Encephalopathy</a:t>
                      </a:r>
                      <a:endParaRPr sz="1000" u="none" cap="none" strike="noStrike"/>
                    </a:p>
                    <a:p>
                      <a:pPr indent="-292100" lvl="0" marL="457200" marR="0" rtl="0" algn="l">
                        <a:lnSpc>
                          <a:spcPct val="100000"/>
                        </a:lnSpc>
                        <a:spcBef>
                          <a:spcPts val="0"/>
                        </a:spcBef>
                        <a:spcAft>
                          <a:spcPts val="0"/>
                        </a:spcAft>
                        <a:buClr>
                          <a:srgbClr val="000000"/>
                        </a:buClr>
                        <a:buSzPts val="1000"/>
                        <a:buFont typeface="Arial"/>
                        <a:buChar char="●"/>
                      </a:pPr>
                      <a:r>
                        <a:rPr lang="en-AU" sz="1000" u="none" cap="none" strike="noStrike"/>
                        <a:t>Healthy, no known risks</a:t>
                      </a:r>
                      <a:endParaRPr sz="1000" u="none" cap="none" strike="noStrike"/>
                    </a:p>
                  </a:txBody>
                  <a:tcPr marT="91425" marB="91425" marR="91425" marL="91425"/>
                </a:tc>
                <a:tc>
                  <a:txBody>
                    <a:bodyPr/>
                    <a:lstStyle/>
                    <a:p>
                      <a:pPr indent="0" lvl="0" marL="0" marR="0" rtl="0" algn="r">
                        <a:lnSpc>
                          <a:spcPct val="100000"/>
                        </a:lnSpc>
                        <a:spcBef>
                          <a:spcPts val="0"/>
                        </a:spcBef>
                        <a:spcAft>
                          <a:spcPts val="0"/>
                        </a:spcAft>
                        <a:buClr>
                          <a:srgbClr val="000000"/>
                        </a:buClr>
                        <a:buSzPts val="1000"/>
                        <a:buFont typeface="Arial"/>
                        <a:buNone/>
                      </a:pPr>
                      <a:r>
                        <a:t/>
                      </a:r>
                      <a:endParaRPr sz="1000" u="none" cap="none" strike="noStrike">
                        <a:solidFill>
                          <a:schemeClr val="dk1"/>
                        </a:solidFill>
                      </a:endParaRPr>
                    </a:p>
                    <a:p>
                      <a:pPr indent="0" lvl="0" marL="0" marR="0" rtl="0" algn="r">
                        <a:lnSpc>
                          <a:spcPct val="100000"/>
                        </a:lnSpc>
                        <a:spcBef>
                          <a:spcPts val="0"/>
                        </a:spcBef>
                        <a:spcAft>
                          <a:spcPts val="0"/>
                        </a:spcAft>
                        <a:buClr>
                          <a:srgbClr val="000000"/>
                        </a:buClr>
                        <a:buSzPts val="1000"/>
                        <a:buFont typeface="Arial"/>
                        <a:buNone/>
                      </a:pPr>
                      <a:r>
                        <a:rPr lang="en-AU" sz="1000" u="none" cap="none" strike="noStrike">
                          <a:solidFill>
                            <a:schemeClr val="dk1"/>
                          </a:solidFill>
                        </a:rPr>
                        <a:t>12.0%</a:t>
                      </a:r>
                      <a:endParaRPr sz="1000" u="none" cap="none" strike="noStrike">
                        <a:solidFill>
                          <a:schemeClr val="dk1"/>
                        </a:solidFill>
                      </a:endParaRPr>
                    </a:p>
                    <a:p>
                      <a:pPr indent="0" lvl="0" marL="0" marR="0" rtl="0" algn="r">
                        <a:lnSpc>
                          <a:spcPct val="100000"/>
                        </a:lnSpc>
                        <a:spcBef>
                          <a:spcPts val="0"/>
                        </a:spcBef>
                        <a:spcAft>
                          <a:spcPts val="0"/>
                        </a:spcAft>
                        <a:buClr>
                          <a:srgbClr val="000000"/>
                        </a:buClr>
                        <a:buSzPts val="1000"/>
                        <a:buFont typeface="Arial"/>
                        <a:buNone/>
                      </a:pPr>
                      <a:r>
                        <a:rPr lang="en-AU" sz="1000" u="none" cap="none" strike="noStrike">
                          <a:solidFill>
                            <a:schemeClr val="dk1"/>
                          </a:solidFill>
                        </a:rPr>
                        <a:t>0.1%</a:t>
                      </a:r>
                      <a:endParaRPr sz="1000" u="none" cap="none" strike="noStrike">
                        <a:solidFill>
                          <a:schemeClr val="dk1"/>
                        </a:solidFill>
                      </a:endParaRPr>
                    </a:p>
                  </a:txBody>
                  <a:tcPr marT="91425" marB="91425" marR="91425" marL="91425"/>
                </a:tc>
              </a:tr>
            </a:tbl>
          </a:graphicData>
        </a:graphic>
      </p:graphicFrame>
      <p:graphicFrame>
        <p:nvGraphicFramePr>
          <p:cNvPr id="141" name="Google Shape;141;p8"/>
          <p:cNvGraphicFramePr/>
          <p:nvPr/>
        </p:nvGraphicFramePr>
        <p:xfrm>
          <a:off x="4643225" y="2382995"/>
          <a:ext cx="3000000" cy="3000000"/>
        </p:xfrm>
        <a:graphic>
          <a:graphicData uri="http://schemas.openxmlformats.org/drawingml/2006/table">
            <a:tbl>
              <a:tblPr>
                <a:noFill/>
                <a:tableStyleId>{0791B6A6-0088-4F85-816D-1BAB0B4BE2A7}</a:tableStyleId>
              </a:tblPr>
              <a:tblGrid>
                <a:gridCol w="1997275"/>
                <a:gridCol w="2007525"/>
              </a:tblGrid>
              <a:tr h="329425">
                <a:tc>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Age: &lt;20 weeks (corrected)</a:t>
                      </a:r>
                      <a:endParaRPr sz="1100" u="none" cap="none" strike="noStrike">
                        <a:solidFill>
                          <a:schemeClr val="lt1"/>
                        </a:solidFill>
                      </a:endParaRPr>
                    </a:p>
                  </a:txBody>
                  <a:tcPr marT="91425" marB="91425" marR="91425" marL="91425">
                    <a:solidFill>
                      <a:schemeClr val="dk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Age 6-12 months</a:t>
                      </a:r>
                      <a:endParaRPr sz="1100" u="none" cap="none" strike="noStrike">
                        <a:solidFill>
                          <a:schemeClr val="lt1"/>
                        </a:solidFill>
                      </a:endParaRPr>
                    </a:p>
                  </a:txBody>
                  <a:tcPr marT="91425" marB="91425" marR="91425" marL="91425">
                    <a:solidFill>
                      <a:schemeClr val="dk1"/>
                    </a:solidFill>
                  </a:tcPr>
                </a:tc>
              </a:tr>
              <a:tr h="306550">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General Movements Assessment. 95% predictive.</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Developmental Assessment of Young Children (DAYC). 83% predictive.</a:t>
                      </a:r>
                      <a:endParaRPr sz="1000" u="none" cap="none" strike="noStrike"/>
                    </a:p>
                  </a:txBody>
                  <a:tcPr marT="91425" marB="91425" marR="91425" marL="91425"/>
                </a:tc>
              </a:tr>
              <a:tr h="792450">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Hammersmith Infant Neurological Assessment (HINE). Helps predict severity.</a:t>
                      </a:r>
                      <a:endParaRPr sz="10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Hammersmith Infant Neurological Assessment (HINE). 90% predictive.</a:t>
                      </a:r>
                      <a:endParaRPr sz="1000" u="none" cap="none" strike="noStrike"/>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2016-08-15T04:07:23Z</dcterms:created>
  <dc:creator>Robyn Cummins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0x010100CE04D6ADF19D77449B0D24BFB9C09635</vt:lpwstr>
  </property>
</Properties>
</file>