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jIaPWQTHKxGjTF40TWaaE6vqvT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4ECB1D6-4360-417C-90E4-D6A29666DAA4}">
  <a:tblStyle styleId="{64ECB1D6-4360-417C-90E4-D6A29666DAA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536880A6-CF3C-4D5D-8B71-1916405E4D4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" name="Google Shape;4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" name="Google Shape;5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" name="Google Shape;6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5917adf84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e5917adf84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ge5917adf84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2400" y="76200"/>
            <a:ext cx="5357102" cy="14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>
  <p:cSld name="Title_Onl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165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" name="Google Shape;1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36726" y="186875"/>
            <a:ext cx="4024550" cy="1114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15;p21"/>
          <p:cNvGrpSpPr/>
          <p:nvPr/>
        </p:nvGrpSpPr>
        <p:grpSpPr>
          <a:xfrm>
            <a:off x="0" y="6345565"/>
            <a:ext cx="12192000" cy="512400"/>
            <a:chOff x="0" y="6345565"/>
            <a:chExt cx="12192000" cy="512400"/>
          </a:xfrm>
        </p:grpSpPr>
        <p:sp>
          <p:nvSpPr>
            <p:cNvPr id="16" name="Google Shape;16;p21"/>
            <p:cNvSpPr/>
            <p:nvPr/>
          </p:nvSpPr>
          <p:spPr>
            <a:xfrm>
              <a:off x="0" y="6345565"/>
              <a:ext cx="12192000" cy="512400"/>
            </a:xfrm>
            <a:prstGeom prst="rect">
              <a:avLst/>
            </a:prstGeom>
            <a:solidFill>
              <a:srgbClr val="00C1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1"/>
            <p:cNvSpPr txBox="1"/>
            <p:nvPr/>
          </p:nvSpPr>
          <p:spPr>
            <a:xfrm>
              <a:off x="374206" y="6356350"/>
              <a:ext cx="6712500" cy="433500"/>
            </a:xfrm>
            <a:prstGeom prst="rect">
              <a:avLst/>
            </a:prstGeom>
            <a:solidFill>
              <a:srgbClr val="00C1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_TextContent">
  <p:cSld name="Heading_Text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/>
          <p:nvPr>
            <p:ph idx="1" type="body"/>
          </p:nvPr>
        </p:nvSpPr>
        <p:spPr>
          <a:xfrm>
            <a:off x="598670" y="1764797"/>
            <a:ext cx="10112873" cy="3950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2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165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1" name="Google Shape;21;p22"/>
          <p:cNvGrpSpPr/>
          <p:nvPr/>
        </p:nvGrpSpPr>
        <p:grpSpPr>
          <a:xfrm>
            <a:off x="0" y="6345565"/>
            <a:ext cx="12192000" cy="512400"/>
            <a:chOff x="0" y="6345565"/>
            <a:chExt cx="12192000" cy="512400"/>
          </a:xfrm>
        </p:grpSpPr>
        <p:sp>
          <p:nvSpPr>
            <p:cNvPr id="22" name="Google Shape;22;p22"/>
            <p:cNvSpPr/>
            <p:nvPr/>
          </p:nvSpPr>
          <p:spPr>
            <a:xfrm>
              <a:off x="0" y="6345565"/>
              <a:ext cx="12192000" cy="512400"/>
            </a:xfrm>
            <a:prstGeom prst="rect">
              <a:avLst/>
            </a:prstGeom>
            <a:solidFill>
              <a:srgbClr val="00C1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2"/>
            <p:cNvSpPr txBox="1"/>
            <p:nvPr/>
          </p:nvSpPr>
          <p:spPr>
            <a:xfrm>
              <a:off x="374206" y="6356350"/>
              <a:ext cx="6712500" cy="433500"/>
            </a:xfrm>
            <a:prstGeom prst="rect">
              <a:avLst/>
            </a:prstGeom>
            <a:solidFill>
              <a:srgbClr val="00C1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2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36726" y="186875"/>
            <a:ext cx="4024550" cy="111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TextContent_Image">
  <p:cSld name="Title_TextContent_Imag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idx="1" type="body"/>
          </p:nvPr>
        </p:nvSpPr>
        <p:spPr>
          <a:xfrm>
            <a:off x="598670" y="1764797"/>
            <a:ext cx="5533299" cy="3950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23"/>
          <p:cNvSpPr/>
          <p:nvPr>
            <p:ph idx="2" type="pic"/>
          </p:nvPr>
        </p:nvSpPr>
        <p:spPr>
          <a:xfrm>
            <a:off x="6690784" y="1774085"/>
            <a:ext cx="4907902" cy="3950907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23"/>
          <p:cNvSpPr/>
          <p:nvPr/>
        </p:nvSpPr>
        <p:spPr>
          <a:xfrm>
            <a:off x="0" y="6345565"/>
            <a:ext cx="12192000" cy="512435"/>
          </a:xfrm>
          <a:prstGeom prst="rect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3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165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" name="Google Shape;3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36726" y="186875"/>
            <a:ext cx="4024550" cy="111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Image_TextContent">
  <p:cSld name="Title_Image_Text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idx="1" type="body"/>
          </p:nvPr>
        </p:nvSpPr>
        <p:spPr>
          <a:xfrm>
            <a:off x="6065387" y="1760806"/>
            <a:ext cx="5533299" cy="3950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24"/>
          <p:cNvSpPr/>
          <p:nvPr>
            <p:ph idx="2" type="pic"/>
          </p:nvPr>
        </p:nvSpPr>
        <p:spPr>
          <a:xfrm>
            <a:off x="635217" y="1774085"/>
            <a:ext cx="4907902" cy="3950907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24"/>
          <p:cNvSpPr/>
          <p:nvPr/>
        </p:nvSpPr>
        <p:spPr>
          <a:xfrm>
            <a:off x="0" y="6345565"/>
            <a:ext cx="12192000" cy="512435"/>
          </a:xfrm>
          <a:prstGeom prst="rect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4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165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6" name="Google Shape;3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36726" y="186875"/>
            <a:ext cx="4024550" cy="111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5.jpg"/><Relationship Id="rId5" Type="http://schemas.openxmlformats.org/officeDocument/2006/relationships/image" Target="../media/image9.jpg"/><Relationship Id="rId6" Type="http://schemas.openxmlformats.org/officeDocument/2006/relationships/image" Target="../media/image44.jpg"/><Relationship Id="rId7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Relationship Id="rId5" Type="http://schemas.openxmlformats.org/officeDocument/2006/relationships/image" Target="../media/image43.jpg"/><Relationship Id="rId6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Relationship Id="rId4" Type="http://schemas.openxmlformats.org/officeDocument/2006/relationships/image" Target="../media/image21.jpg"/><Relationship Id="rId11" Type="http://schemas.openxmlformats.org/officeDocument/2006/relationships/image" Target="../media/image28.jpg"/><Relationship Id="rId10" Type="http://schemas.openxmlformats.org/officeDocument/2006/relationships/image" Target="../media/image26.jpg"/><Relationship Id="rId12" Type="http://schemas.openxmlformats.org/officeDocument/2006/relationships/image" Target="../media/image22.jpg"/><Relationship Id="rId9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16.jpg"/><Relationship Id="rId7" Type="http://schemas.openxmlformats.org/officeDocument/2006/relationships/image" Target="../media/image20.jpg"/><Relationship Id="rId8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Relationship Id="rId4" Type="http://schemas.openxmlformats.org/officeDocument/2006/relationships/image" Target="../media/image24.png"/><Relationship Id="rId5" Type="http://schemas.openxmlformats.org/officeDocument/2006/relationships/image" Target="../media/image29.png"/><Relationship Id="rId6" Type="http://schemas.openxmlformats.org/officeDocument/2006/relationships/image" Target="../media/image25.png"/><Relationship Id="rId7" Type="http://schemas.openxmlformats.org/officeDocument/2006/relationships/image" Target="../media/image23.png"/><Relationship Id="rId8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jpg"/><Relationship Id="rId4" Type="http://schemas.openxmlformats.org/officeDocument/2006/relationships/image" Target="../media/image30.jpg"/><Relationship Id="rId5" Type="http://schemas.openxmlformats.org/officeDocument/2006/relationships/image" Target="../media/image38.jpg"/><Relationship Id="rId6" Type="http://schemas.openxmlformats.org/officeDocument/2006/relationships/image" Target="../media/image46.jpg"/><Relationship Id="rId7" Type="http://schemas.openxmlformats.org/officeDocument/2006/relationships/image" Target="../media/image33.jpg"/><Relationship Id="rId8" Type="http://schemas.openxmlformats.org/officeDocument/2006/relationships/image" Target="../media/image4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image" Target="../media/image36.jpg"/><Relationship Id="rId6" Type="http://schemas.openxmlformats.org/officeDocument/2006/relationships/image" Target="../media/image37.jpg"/><Relationship Id="rId7" Type="http://schemas.openxmlformats.org/officeDocument/2006/relationships/image" Target="../media/image39.jpg"/><Relationship Id="rId8" Type="http://schemas.openxmlformats.org/officeDocument/2006/relationships/image" Target="../media/image4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/>
          <p:nvPr/>
        </p:nvSpPr>
        <p:spPr>
          <a:xfrm>
            <a:off x="1210279" y="3247216"/>
            <a:ext cx="10200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AU" sz="54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rPr>
              <a:t>뇌성마비란 무엇인가?</a:t>
            </a:r>
            <a:endParaRPr b="1" i="0" sz="5400" u="none" cap="none" strike="noStrike">
              <a:solidFill>
                <a:srgbClr val="00C16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운동 유형</a:t>
            </a:r>
            <a:endParaRPr/>
          </a:p>
        </p:txBody>
      </p:sp>
      <p:pic>
        <p:nvPicPr>
          <p:cNvPr id="147" name="Google Shape;14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4059" y="2140147"/>
            <a:ext cx="2825154" cy="311215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9"/>
          <p:cNvSpPr/>
          <p:nvPr/>
        </p:nvSpPr>
        <p:spPr>
          <a:xfrm>
            <a:off x="581574" y="1535154"/>
            <a:ext cx="363559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경직성:</a:t>
            </a:r>
            <a:r>
              <a:rPr b="0" i="0" lang="en-AU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80-90%</a:t>
            </a:r>
            <a:b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뇌성마비의 가장 흔한 형태. 근육이 경직되고 단단하게 조여 있음. 대뇌 피질의 운동 영역 손상으로 인해 발생.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9"/>
          <p:cNvCxnSpPr/>
          <p:nvPr/>
        </p:nvCxnSpPr>
        <p:spPr>
          <a:xfrm>
            <a:off x="3369835" y="1810016"/>
            <a:ext cx="2182553" cy="556112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150" name="Google Shape;150;p9"/>
          <p:cNvSpPr/>
          <p:nvPr/>
        </p:nvSpPr>
        <p:spPr>
          <a:xfrm>
            <a:off x="7459581" y="1535153"/>
            <a:ext cx="4266807" cy="1384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운동장애성:</a:t>
            </a:r>
            <a:r>
              <a:rPr b="0" i="0" lang="en-AU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근긴장이상증, 무정위운동증 또는 무도증과 같은 비자발적 운동이 특징. 기저핵 손상으로 인해 발생.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9"/>
          <p:cNvCxnSpPr/>
          <p:nvPr/>
        </p:nvCxnSpPr>
        <p:spPr>
          <a:xfrm flipH="1">
            <a:off x="5904408" y="1913021"/>
            <a:ext cx="1470952" cy="11430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152" name="Google Shape;152;p9"/>
          <p:cNvSpPr/>
          <p:nvPr/>
        </p:nvSpPr>
        <p:spPr>
          <a:xfrm>
            <a:off x="7459581" y="3926944"/>
            <a:ext cx="426680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혼합형: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많은 뇌성마비 아동이 두 가지 운동 유형을 가지고 있음(예: 경직과 근육긴장이상).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581574" y="3926944"/>
            <a:ext cx="3302270" cy="1692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실조성:</a:t>
            </a:r>
            <a:r>
              <a:rPr b="0" i="0" lang="en-AU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5%</a:t>
            </a:r>
            <a:br>
              <a:rPr b="0" i="0" lang="en-A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흔들리는 동작이 특징</a:t>
            </a:r>
            <a:r>
              <a:rPr b="0" i="0" lang="en-A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공간에서의 균형과 위치 감각에 문제가 생김. 소뇌 손상으로 인해 발생.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9"/>
          <p:cNvCxnSpPr/>
          <p:nvPr/>
        </p:nvCxnSpPr>
        <p:spPr>
          <a:xfrm flipH="1" rot="10800000">
            <a:off x="2646947" y="3790458"/>
            <a:ext cx="2259932" cy="381643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신체 부위</a:t>
            </a:r>
            <a:endParaRPr/>
          </a:p>
        </p:txBody>
      </p:sp>
      <p:sp>
        <p:nvSpPr>
          <p:cNvPr id="161" name="Google Shape;161;p10"/>
          <p:cNvSpPr/>
          <p:nvPr/>
        </p:nvSpPr>
        <p:spPr>
          <a:xfrm>
            <a:off x="596225" y="1153500"/>
            <a:ext cx="6257100" cy="1107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뇌성마비는 신체의 다양한 부위에 영향을 미칠 수 있음. </a:t>
            </a:r>
            <a:b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예를 들면, </a:t>
            </a:r>
            <a:r>
              <a:rPr b="1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경직</a:t>
            </a: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이 있는 사람의 경우: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0685" y="3776652"/>
            <a:ext cx="2217627" cy="24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4246" y="3721102"/>
            <a:ext cx="2257607" cy="258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0"/>
          <p:cNvSpPr txBox="1"/>
          <p:nvPr/>
        </p:nvSpPr>
        <p:spPr>
          <a:xfrm>
            <a:off x="662999" y="2160789"/>
            <a:ext cx="3438900" cy="1138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사지마비/양쪽 경직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양쪽 팔, 다리에 영향을 받음.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몸통, 얼굴 및 입의 근육에도 종종 영향을 받음.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4483600" y="2172738"/>
            <a:ext cx="3438900" cy="892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양측 마비/양쪽 경직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양쪽 다리에 영향을 받음. 팔은 영향을 덜 받는 경향이 있음.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8151003" y="2160789"/>
            <a:ext cx="3438900" cy="892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편마비/한쪽 경직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몸의 한쪽(한쪽 팔과 한쪽 다리)에 영향을 받음.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79929" y="3842863"/>
            <a:ext cx="2005626" cy="240813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"/>
          <p:cNvSpPr txBox="1"/>
          <p:nvPr/>
        </p:nvSpPr>
        <p:spPr>
          <a:xfrm>
            <a:off x="1979581" y="3597991"/>
            <a:ext cx="131156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A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영향받는 사지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0"/>
          <p:cNvSpPr txBox="1"/>
          <p:nvPr/>
        </p:nvSpPr>
        <p:spPr>
          <a:xfrm>
            <a:off x="5703132" y="3530431"/>
            <a:ext cx="131156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A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영향받는 사지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9472434" y="3555212"/>
            <a:ext cx="131156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A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영향받는 사지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대근육 운동 기능</a:t>
            </a: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513350" y="1146600"/>
            <a:ext cx="8787000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캐나다의 캔차일드(CanChild)에서 개발한 대근육 운동 기능 분류 시스템(Gross Motor Function Classification System, GMFCS)이라는 도구를 이용해 뇌성마비 아동과 청소년의 대운동 기능을 5단계로 분류.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481" y="2224451"/>
            <a:ext cx="2081528" cy="182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7228" y="2250815"/>
            <a:ext cx="1950051" cy="179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88320" y="2265553"/>
            <a:ext cx="2206705" cy="178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09624" y="4230825"/>
            <a:ext cx="3935296" cy="169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1080" y="4180857"/>
            <a:ext cx="3837846" cy="179099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1"/>
          <p:cNvSpPr txBox="1"/>
          <p:nvPr/>
        </p:nvSpPr>
        <p:spPr>
          <a:xfrm>
            <a:off x="1249680" y="3756379"/>
            <a:ext cx="157470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GMFCS 1단계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4414853" y="3756379"/>
            <a:ext cx="157470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GMFCS 2단계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7616046" y="3756379"/>
            <a:ext cx="18519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GMFCS 3단계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1998128" y="5936458"/>
            <a:ext cx="16647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GMFCS 4단계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6979061" y="5936458"/>
            <a:ext cx="16647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GMFCS 5단계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10242000" y="5276309"/>
            <a:ext cx="19500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GMFCS 그림 6-12: © Bill Reid, Kate Willoughby, Adrienne Harvey and Kerr Graham, The Royal Children’s Hospital Melbourne.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사물 조작 능력</a:t>
            </a:r>
            <a:endParaRPr/>
          </a:p>
        </p:txBody>
      </p:sp>
      <p:pic>
        <p:nvPicPr>
          <p:cNvPr id="195" name="Google Shape;19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7698" y="2348297"/>
            <a:ext cx="2323990" cy="223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166" y="2348297"/>
            <a:ext cx="2323990" cy="223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8164" y="2348297"/>
            <a:ext cx="2330269" cy="223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88218" y="2348297"/>
            <a:ext cx="2324532" cy="223438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2"/>
          <p:cNvSpPr/>
          <p:nvPr/>
        </p:nvSpPr>
        <p:spPr>
          <a:xfrm>
            <a:off x="513347" y="1298999"/>
            <a:ext cx="893550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뇌성마비 아동의 최소 3분의 2가 한쪽 팔이나 양쪽 팔 운동 기능에 장애를 겪게 됨. 거의 모든 일상 활동에 영향을 받을 수 있음.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2"/>
          <p:cNvSpPr txBox="1"/>
          <p:nvPr/>
        </p:nvSpPr>
        <p:spPr>
          <a:xfrm>
            <a:off x="1033584" y="4582160"/>
            <a:ext cx="157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식사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2"/>
          <p:cNvSpPr txBox="1"/>
          <p:nvPr/>
        </p:nvSpPr>
        <p:spPr>
          <a:xfrm>
            <a:off x="3863084" y="4582160"/>
            <a:ext cx="157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옷입기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2"/>
          <p:cNvSpPr txBox="1"/>
          <p:nvPr/>
        </p:nvSpPr>
        <p:spPr>
          <a:xfrm>
            <a:off x="6760798" y="4582160"/>
            <a:ext cx="157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쓰기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2"/>
          <p:cNvSpPr txBox="1"/>
          <p:nvPr/>
        </p:nvSpPr>
        <p:spPr>
          <a:xfrm>
            <a:off x="9668672" y="4582160"/>
            <a:ext cx="157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공잡기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2"/>
          <p:cNvSpPr/>
          <p:nvPr/>
        </p:nvSpPr>
        <p:spPr>
          <a:xfrm>
            <a:off x="589547" y="5108999"/>
            <a:ext cx="8437500" cy="969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AU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일상적인 활동에서 4-18세 뇌성마비 아동의 사물 조작 능력은 사물 조작 능력 분류 시스템(Manual Ability Classification System, MACS)을 사용하여 5단계로 분류할 수 있음. 자세히 알아보기: www.macs.nu/index.php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관련된 장애</a:t>
            </a:r>
            <a:endParaRPr/>
          </a:p>
        </p:txBody>
      </p:sp>
      <p:sp>
        <p:nvSpPr>
          <p:cNvPr id="211" name="Google Shape;211;p13"/>
          <p:cNvSpPr/>
          <p:nvPr/>
        </p:nvSpPr>
        <p:spPr>
          <a:xfrm>
            <a:off x="513347" y="1123616"/>
            <a:ext cx="8935453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뇌성마비 아동에게 다양한 신체적, 인지적 장애가 나타날 수 있음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2" name="Google Shape;212;p13"/>
          <p:cNvGraphicFramePr/>
          <p:nvPr/>
        </p:nvGraphicFramePr>
        <p:xfrm>
          <a:off x="449343" y="18680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{536880A6-CF3C-4D5D-8B71-1916405E4D44}</a:tableStyleId>
              </a:tblPr>
              <a:tblGrid>
                <a:gridCol w="2188150"/>
                <a:gridCol w="2188150"/>
                <a:gridCol w="2188150"/>
                <a:gridCol w="2188150"/>
                <a:gridCol w="2464875"/>
              </a:tblGrid>
              <a:tr h="1147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AU" sz="2400"/>
                        <a:t>3</a:t>
                      </a:r>
                      <a:r>
                        <a:rPr lang="en-AU" sz="2400" u="none" cap="none" strike="noStrike"/>
                        <a:t>명 중 1명</a:t>
                      </a:r>
                      <a:br>
                        <a:rPr lang="en-AU" sz="2400" u="none" cap="none" strike="noStrike"/>
                      </a:br>
                      <a:r>
                        <a:rPr lang="en-AU" sz="1600" u="none" cap="none" strike="noStrike"/>
                        <a:t>걸을 수 없음 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4명 중 1명</a:t>
                      </a:r>
                      <a:b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AU" sz="1600" u="none" cap="none" strike="noStrike"/>
                        <a:t>말을 못 함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4명 중 3명</a:t>
                      </a:r>
                      <a:b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AU" sz="1600" u="none" cap="none" strike="noStrike"/>
                        <a:t>통증이 있음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4명 중 1명</a:t>
                      </a:r>
                      <a:b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AU" sz="1600" u="none" cap="none" strike="noStrike"/>
                        <a:t>간질이 있음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4명 중 1명</a:t>
                      </a:r>
                      <a:b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AU" sz="1600" u="none" cap="none" strike="noStrike"/>
                        <a:t>행동 장애가 있음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2명 중</a:t>
                      </a:r>
                      <a:r>
                        <a:rPr lang="en-AU" sz="1800" u="none" cap="none" strike="noStrike"/>
                        <a:t> </a:t>
                      </a:r>
                      <a:r>
                        <a:rPr lang="en-AU" sz="2400" u="none" cap="none" strike="noStrike"/>
                        <a:t>1명</a:t>
                      </a:r>
                      <a:br>
                        <a:rPr lang="en-AU" sz="1800" u="none" cap="none" strike="noStrike"/>
                      </a:br>
                      <a:r>
                        <a:rPr lang="en-AU" sz="1600" u="none" cap="none" strike="noStrike"/>
                        <a:t>지적 장애가 있음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10명 중 1명</a:t>
                      </a:r>
                      <a:br>
                        <a:rPr lang="en-AU" sz="1800" u="none" cap="none" strike="noStrike"/>
                      </a:br>
                      <a:r>
                        <a:rPr lang="en-AU" sz="1600" u="none" cap="none" strike="noStrike"/>
                        <a:t>심각한 시력 장애가 있음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4명 중 1명</a:t>
                      </a:r>
                      <a:b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AU" sz="1600" u="none" cap="none" strike="noStrike"/>
                        <a:t>소변 조절 문제가 있음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5명 중 1명</a:t>
                      </a:r>
                      <a:b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AU" sz="1600" u="none" cap="none" strike="noStrike"/>
                        <a:t>수면 장애가 있음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5명 중 1명</a:t>
                      </a:r>
                      <a:b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AU" sz="1600" u="none" cap="none" strike="noStrike"/>
                        <a:t>침 흘림 증상이 있음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3" name="Google Shape;21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744" y="1889458"/>
            <a:ext cx="1179094" cy="108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8908" y="1889458"/>
            <a:ext cx="1212046" cy="111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46676" y="1904706"/>
            <a:ext cx="1195524" cy="110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79794" y="1889457"/>
            <a:ext cx="1179094" cy="108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9717" y="3928958"/>
            <a:ext cx="1179075" cy="10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48908" y="3939668"/>
            <a:ext cx="1146048" cy="105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15072" y="3939668"/>
            <a:ext cx="1167470" cy="107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552899" y="3959438"/>
            <a:ext cx="1146048" cy="105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840450" y="1875810"/>
            <a:ext cx="1208666" cy="111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870041" y="3928958"/>
            <a:ext cx="1179075" cy="1088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아동 발달에 중점</a:t>
            </a:r>
            <a:endParaRPr/>
          </a:p>
        </p:txBody>
      </p:sp>
      <p:sp>
        <p:nvSpPr>
          <p:cNvPr id="229" name="Google Shape;229;p14"/>
          <p:cNvSpPr/>
          <p:nvPr/>
        </p:nvSpPr>
        <p:spPr>
          <a:xfrm>
            <a:off x="513347" y="1123616"/>
            <a:ext cx="68831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'F로 시작하는 단어'는 모든 뇌성마비 아동에게 필수적인 아동 발달의 6가지 핵심 영역에 중점을 둠.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4"/>
          <p:cNvSpPr/>
          <p:nvPr/>
        </p:nvSpPr>
        <p:spPr>
          <a:xfrm>
            <a:off x="5933281" y="6021755"/>
            <a:ext cx="616711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자세히 알아보기: https://www.canchild.ca/en/research-in-practice/f-words-in-childhood-disability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5830" y="1996232"/>
            <a:ext cx="3635586" cy="1788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1359" y="1996233"/>
            <a:ext cx="2476669" cy="1788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0904" y="4006831"/>
            <a:ext cx="2926397" cy="179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3964" y="3990769"/>
            <a:ext cx="4202656" cy="180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19218" y="1985530"/>
            <a:ext cx="2421539" cy="1798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22508" y="4006831"/>
            <a:ext cx="3710243" cy="1812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치료 고려사항</a:t>
            </a:r>
            <a:endParaRPr/>
          </a:p>
        </p:txBody>
      </p:sp>
      <p:graphicFrame>
        <p:nvGraphicFramePr>
          <p:cNvPr id="243" name="Google Shape;243;p15"/>
          <p:cNvGraphicFramePr/>
          <p:nvPr/>
        </p:nvGraphicFramePr>
        <p:xfrm>
          <a:off x="702817" y="1702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{536880A6-CF3C-4D5D-8B71-1916405E4D44}</a:tableStyleId>
              </a:tblPr>
              <a:tblGrid>
                <a:gridCol w="1201400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통증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4명 중 3명</a:t>
                      </a:r>
                      <a:r>
                        <a:rPr lang="en-AU" sz="1800" u="none" cap="none" strike="noStrike"/>
                        <a:t>: 수면 장애 및 행동 장애 예방을 위한 치료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44" name="Google Shape;24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244" y="1727830"/>
            <a:ext cx="1146048" cy="10576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5" name="Google Shape;245;p15"/>
          <p:cNvGraphicFramePr/>
          <p:nvPr/>
        </p:nvGraphicFramePr>
        <p:xfrm>
          <a:off x="693390" y="31389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{536880A6-CF3C-4D5D-8B71-1916405E4D44}</a:tableStyleId>
              </a:tblPr>
              <a:tblGrid>
                <a:gridCol w="1210825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지적 장애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2명 중 1명</a:t>
                      </a:r>
                      <a:r>
                        <a:rPr b="0" lang="en-AU" sz="1800" u="none" cap="none" strike="noStrike"/>
                        <a:t>: </a:t>
                      </a:r>
                      <a:r>
                        <a:rPr lang="en-AU" sz="1800" u="none" cap="none" strike="noStrike"/>
                        <a:t>보행, 소변참기, 학업에 대한 예후가 더 좋지 않음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46" name="Google Shape;246;p15"/>
          <p:cNvGraphicFramePr/>
          <p:nvPr/>
        </p:nvGraphicFramePr>
        <p:xfrm>
          <a:off x="712244" y="4552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{536880A6-CF3C-4D5D-8B71-1916405E4D44}</a:tableStyleId>
              </a:tblPr>
              <a:tblGrid>
                <a:gridCol w="1201400"/>
                <a:gridCol w="3695300"/>
              </a:tblGrid>
              <a:tr h="4353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보행 장애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4명 중 1명</a:t>
                      </a:r>
                      <a:r>
                        <a:rPr b="0" lang="en-AU" sz="1800" u="none" cap="none" strike="noStrike"/>
                        <a:t>: 2세에 독립적으로 앉을 수 있으면 보행 가능 예측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47" name="Google Shape;24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113" y="3151566"/>
            <a:ext cx="1063752" cy="114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423" y="4568713"/>
            <a:ext cx="1034340" cy="111464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9" name="Google Shape;249;p15"/>
          <p:cNvGraphicFramePr/>
          <p:nvPr/>
        </p:nvGraphicFramePr>
        <p:xfrm>
          <a:off x="6266206" y="1702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{536880A6-CF3C-4D5D-8B71-1916405E4D44}</a:tableStyleId>
              </a:tblPr>
              <a:tblGrid>
                <a:gridCol w="1201400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고관절 변위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3명 중 1명</a:t>
                      </a:r>
                      <a:r>
                        <a:rPr lang="en-AU" sz="1800" u="none" cap="none" strike="noStrike"/>
                        <a:t>: 6-12개월마다 고관절 엑스레이 검사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0" name="Google Shape;250;p15"/>
          <p:cNvGraphicFramePr/>
          <p:nvPr/>
        </p:nvGraphicFramePr>
        <p:xfrm>
          <a:off x="6256779" y="31389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{536880A6-CF3C-4D5D-8B71-1916405E4D44}</a:tableStyleId>
              </a:tblPr>
              <a:tblGrid>
                <a:gridCol w="1210825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언어 장애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4명 중 1명</a:t>
                      </a:r>
                      <a:r>
                        <a:rPr lang="en-AU" sz="1800" u="none" cap="none" strike="noStrike"/>
                        <a:t>: 조기 언어 능력 보완 필요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1" name="Google Shape;251;p15"/>
          <p:cNvGraphicFramePr/>
          <p:nvPr/>
        </p:nvGraphicFramePr>
        <p:xfrm>
          <a:off x="6275633" y="4552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{536880A6-CF3C-4D5D-8B71-1916405E4D44}</a:tableStyleId>
              </a:tblPr>
              <a:tblGrid>
                <a:gridCol w="1201400"/>
                <a:gridCol w="3695300"/>
              </a:tblGrid>
              <a:tr h="4353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간질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4명 중 1명</a:t>
                      </a:r>
                      <a:r>
                        <a:rPr lang="en-AU" sz="1800" u="none" cap="none" strike="noStrike"/>
                        <a:t>: 아동의 10-20%에서 발작 증상이 사라짐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52" name="Google Shape;25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53667" y="1724762"/>
            <a:ext cx="1034340" cy="1114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24255" y="3151566"/>
            <a:ext cx="1063752" cy="114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97813" y="4607089"/>
            <a:ext cx="1146048" cy="1057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치료 고려사항(계속)</a:t>
            </a:r>
            <a:endParaRPr/>
          </a:p>
        </p:txBody>
      </p:sp>
      <p:graphicFrame>
        <p:nvGraphicFramePr>
          <p:cNvPr id="261" name="Google Shape;261;p16"/>
          <p:cNvGraphicFramePr/>
          <p:nvPr/>
        </p:nvGraphicFramePr>
        <p:xfrm>
          <a:off x="702817" y="1702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{536880A6-CF3C-4D5D-8B71-1916405E4D44}</a:tableStyleId>
              </a:tblPr>
              <a:tblGrid>
                <a:gridCol w="1201400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행동 장애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4명 중 1명</a:t>
                      </a:r>
                      <a:r>
                        <a:rPr lang="en-AU" sz="1800" u="none" cap="none" strike="noStrike"/>
                        <a:t>: 조기 치료를 통한 통증 관리 필요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2" name="Google Shape;262;p16"/>
          <p:cNvGraphicFramePr/>
          <p:nvPr/>
        </p:nvGraphicFramePr>
        <p:xfrm>
          <a:off x="693390" y="31389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{536880A6-CF3C-4D5D-8B71-1916405E4D44}</a:tableStyleId>
              </a:tblPr>
              <a:tblGrid>
                <a:gridCol w="1210825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방광 요실금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4명 중 1명</a:t>
                      </a:r>
                      <a:r>
                        <a:rPr lang="en-AU" sz="1800" u="none" cap="none" strike="noStrike"/>
                        <a:t>: 조사를 수행하고 더 많은 시간을 할애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3" name="Google Shape;263;p16"/>
          <p:cNvGraphicFramePr/>
          <p:nvPr/>
        </p:nvGraphicFramePr>
        <p:xfrm>
          <a:off x="712244" y="4552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{536880A6-CF3C-4D5D-8B71-1916405E4D44}</a:tableStyleId>
              </a:tblPr>
              <a:tblGrid>
                <a:gridCol w="1201400"/>
                <a:gridCol w="3695300"/>
              </a:tblGrid>
              <a:tr h="4353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수면 장애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5명 중 1명</a:t>
                      </a:r>
                      <a:r>
                        <a:rPr lang="en-AU" sz="1800" u="none" cap="none" strike="noStrike"/>
                        <a:t>: 조사를 수행하고 통증 관리 필요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4" name="Google Shape;264;p16"/>
          <p:cNvGraphicFramePr/>
          <p:nvPr/>
        </p:nvGraphicFramePr>
        <p:xfrm>
          <a:off x="6266206" y="1702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{536880A6-CF3C-4D5D-8B71-1916405E4D44}</a:tableStyleId>
              </a:tblPr>
              <a:tblGrid>
                <a:gridCol w="1201400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시각 장애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10명 중 1명</a:t>
                      </a:r>
                      <a:r>
                        <a:rPr lang="en-AU" sz="1800" u="none" cap="none" strike="noStrike"/>
                        <a:t>: 조기 평가 및 수용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5" name="Google Shape;265;p16"/>
          <p:cNvGraphicFramePr/>
          <p:nvPr/>
        </p:nvGraphicFramePr>
        <p:xfrm>
          <a:off x="6256779" y="31389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{536880A6-CF3C-4D5D-8B71-1916405E4D44}</a:tableStyleId>
              </a:tblPr>
              <a:tblGrid>
                <a:gridCol w="1210825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비구강 섭식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15명 중 1명</a:t>
                      </a:r>
                      <a:r>
                        <a:rPr lang="en-AU" sz="1800" u="none" cap="none" strike="noStrike"/>
                        <a:t>: 삼키기 안전 평가 및 성장 모니터링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6" name="Google Shape;266;p16"/>
          <p:cNvGraphicFramePr/>
          <p:nvPr/>
        </p:nvGraphicFramePr>
        <p:xfrm>
          <a:off x="6275633" y="4552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{536880A6-CF3C-4D5D-8B71-1916405E4D44}</a:tableStyleId>
              </a:tblPr>
              <a:tblGrid>
                <a:gridCol w="1201400"/>
                <a:gridCol w="3695300"/>
              </a:tblGrid>
              <a:tr h="4353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청각 장애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25명 중 1명</a:t>
                      </a:r>
                      <a:r>
                        <a:rPr lang="en-AU" sz="1800" u="none" cap="none" strike="noStrike"/>
                        <a:t>: 조기 평가 및 수용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67" name="Google Shape;26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23" y="1780170"/>
            <a:ext cx="981457" cy="95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423" y="3167238"/>
            <a:ext cx="1029485" cy="110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0451" y="4575774"/>
            <a:ext cx="1032397" cy="111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0109" y="1702150"/>
            <a:ext cx="1020334" cy="109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6"/>
          <p:cNvPicPr preferRelativeResize="0"/>
          <p:nvPr/>
        </p:nvPicPr>
        <p:blipFill rotWithShape="1">
          <a:blip r:embed="rId7">
            <a:alphaModFix/>
          </a:blip>
          <a:srcRect b="0" l="0" r="0" t="6812"/>
          <a:stretch/>
        </p:blipFill>
        <p:spPr>
          <a:xfrm>
            <a:off x="6370958" y="3167238"/>
            <a:ext cx="1076588" cy="108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66089" y="4575774"/>
            <a:ext cx="1032397" cy="1112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미래</a:t>
            </a:r>
            <a:endParaRPr/>
          </a:p>
        </p:txBody>
      </p:sp>
      <p:sp>
        <p:nvSpPr>
          <p:cNvPr id="279" name="Google Shape;279;p17"/>
          <p:cNvSpPr txBox="1"/>
          <p:nvPr/>
        </p:nvSpPr>
        <p:spPr>
          <a:xfrm>
            <a:off x="4368911" y="1555424"/>
            <a:ext cx="7028095" cy="4666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부모, 가족, 커뮤니티, 정부, 보건전문가의 지원</a:t>
            </a: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을 통해 뇌성마비 아동은 건강하고 기여하는 삶을 가꿔갈 수 있습니다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뇌성마비 장애인에 의한, 그리고 그들을 위한 연구, 실습, 교육, 기술 및 사회 활동 분야에서의 국제적 협력이 다각도로 이뤄지고 있기에 </a:t>
            </a:r>
            <a:r>
              <a:rPr b="1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미래는 밝습니다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세계 뇌성마비의 날</a:t>
            </a: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에 함께 참여하여 전 세계 뇌성마비 장애인들의 삶을 개선하기 위한 이 글로벌 커뮤니티의 일원이 되십시오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548135"/>
              </a:buClr>
              <a:buSzPts val="2000"/>
              <a:buFont typeface="Arial"/>
              <a:buNone/>
            </a:pPr>
            <a:r>
              <a:rPr b="1" i="0" lang="en-AU" sz="20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rPr>
              <a:t>10월 6일 세계 뇌성마비의 날(World Cerebral Palsy Day)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228600" marR="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br>
              <a:rPr b="0" i="0" lang="en-AU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17"/>
          <p:cNvPicPr preferRelativeResize="0"/>
          <p:nvPr/>
        </p:nvPicPr>
        <p:blipFill rotWithShape="1">
          <a:blip r:embed="rId3">
            <a:alphaModFix/>
          </a:blip>
          <a:srcRect b="599" l="607" r="0" t="0"/>
          <a:stretch/>
        </p:blipFill>
        <p:spPr>
          <a:xfrm>
            <a:off x="683030" y="1300433"/>
            <a:ext cx="3507178" cy="4656841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"/>
          <p:cNvSpPr txBox="1"/>
          <p:nvPr>
            <p:ph idx="1" type="body"/>
          </p:nvPr>
        </p:nvSpPr>
        <p:spPr>
          <a:xfrm>
            <a:off x="513347" y="1686241"/>
            <a:ext cx="10797300" cy="3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i="1" lang="en-AU" sz="1600"/>
              <a:t>Australian Cerebral Palsy Register Report 2013</a:t>
            </a:r>
            <a:r>
              <a:rPr lang="en-AU" sz="1600"/>
              <a:t> www.cpregister.com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AU" sz="1600"/>
              <a:t>Eliasson, A.-C., Krumlinde-Sundholm, L., Rösblad, B., Beckung, E., Arner, M., Öhrvall, A.-M., &amp; Rosenbaum, P. (2007). The manual ability classification system (MACS) for children with cerebral palsy: Scale development and evidence of validity and reliability. </a:t>
            </a:r>
            <a:r>
              <a:rPr i="1" lang="en-AU" sz="1600"/>
              <a:t>Developmental Medicine &amp; Child Neurology</a:t>
            </a:r>
            <a:r>
              <a:rPr lang="en-AU" sz="1600"/>
              <a:t>, </a:t>
            </a:r>
            <a:r>
              <a:rPr i="1" lang="en-AU" sz="1600"/>
              <a:t>48</a:t>
            </a:r>
            <a:r>
              <a:rPr lang="en-AU" sz="1600"/>
              <a:t>(7), 549–554. doi:10.1111/j.1469-8749.2006.tb01313.x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AU" sz="1600"/>
              <a:t>Novak, I. (2014). Evidence-based diagnosis, health care, and rehabilitation for children with cerebral palsy. </a:t>
            </a:r>
            <a:r>
              <a:rPr i="1" lang="en-AU" sz="1600"/>
              <a:t>Journal of Child Neurology</a:t>
            </a:r>
            <a:r>
              <a:rPr lang="en-AU" sz="1600"/>
              <a:t>, </a:t>
            </a:r>
            <a:r>
              <a:rPr i="1" lang="en-AU" sz="1600"/>
              <a:t>29</a:t>
            </a:r>
            <a:r>
              <a:rPr lang="en-AU" sz="1600"/>
              <a:t>(8), 1141–1156. doi:10.1177/0883073814535503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AU" sz="1600"/>
              <a:t>Novak, I., Hines, M., Goldsmith, S., &amp; Barclay, R. (2012). Clinical Prognostic messages from a systematic review on cerebral palsy. </a:t>
            </a:r>
            <a:r>
              <a:rPr i="1" lang="en-AU" sz="1600"/>
              <a:t>PEDIATRICS</a:t>
            </a:r>
            <a:r>
              <a:rPr lang="en-AU" sz="1600"/>
              <a:t>, </a:t>
            </a:r>
            <a:r>
              <a:rPr i="1" lang="en-AU" sz="1600"/>
              <a:t>130</a:t>
            </a:r>
            <a:r>
              <a:rPr lang="en-AU" sz="1600"/>
              <a:t>(5), e1285–e1312. doi:10.1542/peds.2012-0924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AU" sz="1600"/>
              <a:t>McIntyre, S., Morgan, C., Walker, K., &amp; Novak, I. (2011). Cerebral palsy-don’t delay. </a:t>
            </a:r>
            <a:r>
              <a:rPr i="1" lang="en-AU" sz="1600"/>
              <a:t>Developmental Disabilities Research Reviews</a:t>
            </a:r>
            <a:r>
              <a:rPr lang="en-AU" sz="1600"/>
              <a:t>, </a:t>
            </a:r>
            <a:r>
              <a:rPr i="1" lang="en-AU" sz="1600"/>
              <a:t>17</a:t>
            </a:r>
            <a:r>
              <a:rPr lang="en-AU" sz="1600"/>
              <a:t>(2), 114–129. doi:10.1002/ddrr.1106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AU" sz="1600"/>
              <a:t>Palisano, R., Rosenbaum, P., Walter, S., Russell, D., Wood, E., &amp; Galuppi, B. (2008). Development and reliability of a system to classify gross motor function in children with cerebral palsy. </a:t>
            </a:r>
            <a:r>
              <a:rPr i="1" lang="en-AU" sz="1600"/>
              <a:t>Developmental Medicine &amp; Child Neurology</a:t>
            </a:r>
            <a:r>
              <a:rPr lang="en-AU" sz="1600"/>
              <a:t>, </a:t>
            </a:r>
            <a:r>
              <a:rPr i="1" lang="en-AU" sz="1600"/>
              <a:t>39</a:t>
            </a:r>
            <a:r>
              <a:rPr lang="en-AU" sz="1600"/>
              <a:t>(4), 214–223. doi:10.1111/j.1469-8749.1997.tb07414.x  www.canchild.ca.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i="1" lang="en-AU" sz="1600"/>
              <a:t>Report of the Australian Cerebral Palsy Register, Birth Years 1993-2009</a:t>
            </a:r>
            <a:r>
              <a:rPr lang="en-AU" sz="1600"/>
              <a:t>, September 2016. 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A540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287" name="Google Shape;287;p18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i="1" lang="en-AU"/>
              <a:t>참고문헌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오늘...</a:t>
            </a:r>
            <a:endParaRPr/>
          </a:p>
        </p:txBody>
      </p:sp>
      <p:sp>
        <p:nvSpPr>
          <p:cNvPr id="49" name="Google Shape;49;p2"/>
          <p:cNvSpPr txBox="1"/>
          <p:nvPr/>
        </p:nvSpPr>
        <p:spPr>
          <a:xfrm>
            <a:off x="777300" y="1746425"/>
            <a:ext cx="5385600" cy="3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뇌성마비(CP)에 관한 간략한 사실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정의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뇌성마비의 원인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위험 인자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진단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운동 유형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뇌성마비의 영향을 받는 신체 부위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 txBox="1"/>
          <p:nvPr/>
        </p:nvSpPr>
        <p:spPr>
          <a:xfrm>
            <a:off x="777300" y="5408050"/>
            <a:ext cx="9744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en-A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이 프레젠테이션의 내용은 일반 정보를 제공하는 용도로만 제공됩니다. 본 내용은 전문적인 조언을 제공하는 것이 아니며 귀하의 개별 요구 사항을 결정할 수 있는 자격이 있는 전문가와의 상담을 대체하지 않습니다. 모든 내용에 대한 저작권은 세계 뇌성마비의 날(World Cerebral Palsy Day)에 있습니다. 이 프레젠테이션의 모든 내용은 개인적 또는 비상업적 용도로만 사용될 수 있습니다.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5958900" y="1276100"/>
            <a:ext cx="4563300" cy="33085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52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대근육 운동 기능</a:t>
            </a:r>
            <a:endParaRPr b="0" i="0" sz="24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사물 조작</a:t>
            </a:r>
            <a:r>
              <a:rPr b="0" i="0" lang="en-AU" sz="2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능력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관련된 장애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증거 기반 치료법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미래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참고문헌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 txBox="1"/>
          <p:nvPr>
            <p:ph idx="1" type="body"/>
          </p:nvPr>
        </p:nvSpPr>
        <p:spPr>
          <a:xfrm>
            <a:off x="4102443" y="1456345"/>
            <a:ext cx="7298725" cy="458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뇌성마비는 어렸을 때 발병하는 </a:t>
            </a:r>
            <a:r>
              <a:rPr b="1" lang="en-AU" sz="2200"/>
              <a:t>가장 흔한 신체적 장애</a:t>
            </a:r>
            <a:r>
              <a:rPr lang="en-AU" sz="2200"/>
              <a:t>입니다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뇌성마비는 고소득 국가에서 </a:t>
            </a:r>
            <a:r>
              <a:rPr b="1" lang="en-AU" sz="2200"/>
              <a:t>정상 출산한 신생아 700명 중에서 약 1명꼴</a:t>
            </a:r>
            <a:r>
              <a:rPr lang="en-AU" sz="2200"/>
              <a:t>로 발생합니다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발달 중인 뇌의 손상으로 인한 경우가 많으며 대부분 </a:t>
            </a:r>
            <a:r>
              <a:rPr b="1" lang="en-AU" sz="2200"/>
              <a:t>출생 전</a:t>
            </a:r>
            <a:r>
              <a:rPr lang="en-AU" sz="2200"/>
              <a:t>에 발생합니다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뇌성마비의 </a:t>
            </a:r>
            <a:r>
              <a:rPr b="1" lang="en-AU" sz="2200"/>
              <a:t>단일 원인</a:t>
            </a:r>
            <a:r>
              <a:rPr lang="en-AU" sz="2200"/>
              <a:t>은 없지만 연구자들은 뇌 손상을 유발하는 여러 </a:t>
            </a:r>
            <a:r>
              <a:rPr b="1" lang="en-AU" sz="2200"/>
              <a:t>요인</a:t>
            </a:r>
            <a:r>
              <a:rPr lang="en-AU" sz="2200"/>
              <a:t>들을 찾을 수 있습니다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아기가 생후 3개월이 되면 '뇌성마비 고위험군' 여부를 </a:t>
            </a:r>
            <a:r>
              <a:rPr b="1" lang="en-AU" sz="2200"/>
              <a:t>진단받을</a:t>
            </a:r>
            <a:r>
              <a:rPr lang="en-AU" sz="2200"/>
              <a:t> 수 있습니다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현재 뇌성마비에 관한 많은 </a:t>
            </a:r>
            <a:r>
              <a:rPr b="1" lang="en-AU" sz="2200"/>
              <a:t>증거 기반 개입</a:t>
            </a:r>
            <a:r>
              <a:rPr lang="en-AU" sz="2200"/>
              <a:t>이 있으며 새로운 국제 임상 가이드라인이 곧 나올 것입니다</a:t>
            </a:r>
            <a:endParaRPr/>
          </a:p>
        </p:txBody>
      </p:sp>
      <p:sp>
        <p:nvSpPr>
          <p:cNvPr id="58" name="Google Shape;58;p3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lang="en-AU"/>
              <a:t>간략한 사실</a:t>
            </a:r>
            <a:endParaRPr/>
          </a:p>
        </p:txBody>
      </p:sp>
      <p:pic>
        <p:nvPicPr>
          <p:cNvPr id="59" name="Google Shape;5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292" y="1519700"/>
            <a:ext cx="2864963" cy="429744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/>
          <p:nvPr>
            <p:ph idx="1" type="body"/>
          </p:nvPr>
        </p:nvSpPr>
        <p:spPr>
          <a:xfrm>
            <a:off x="598669" y="1764797"/>
            <a:ext cx="10788909" cy="387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AU" sz="2400"/>
              <a:t>뇌성마비(Cerebral Palsy, CP)는 운동과 자세에 문제가 생기는 신체적 장애입니다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뇌성마비는 사람의 움직이는 능력에 영향을 미치는 장애군을 총칭하는 용어입니다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뇌성마비는 출생 전, 출생 중 또는 출생 후 발달 중인 뇌에 손상이 생겨 발생합니다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뇌성마비는 다양한 방식으로 영향을 미칩니다. 뇌성마비는 몸의 움직임, 근육 조절, 근육 조정, 근육 긴장도, 반사 운동, 자세 및 균형에 영향을 줄 수 있습니다.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뇌성마비는 영구적으로 평생 지속되지만 이러한 증상 중 일부는 시간이 지남에 따라 개선되거나 악화될 수 있습니다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뇌성마비가 있는 사람들은 시각 장애, 학습 장애, 청각 장애, 언어 장애, 간질 및 지적 장애가 있을 수 있습니다</a:t>
            </a:r>
            <a:endParaRPr/>
          </a:p>
        </p:txBody>
      </p:sp>
      <p:sp>
        <p:nvSpPr>
          <p:cNvPr id="66" name="Google Shape;66;p4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lang="en-AU"/>
              <a:t>뇌성마비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/>
          <p:nvPr>
            <p:ph idx="1" type="body"/>
          </p:nvPr>
        </p:nvSpPr>
        <p:spPr>
          <a:xfrm>
            <a:off x="3756708" y="1655986"/>
            <a:ext cx="7607431" cy="442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-AU" sz="2200"/>
              <a:t>뇌성마비(CP)는 </a:t>
            </a:r>
            <a:r>
              <a:rPr lang="en-AU" sz="2200"/>
              <a:t>출생 전, 출생 중 또는 출생 후 아기의 발달 중인 뇌에 손상을 입힐 수 있는</a:t>
            </a:r>
            <a:r>
              <a:rPr b="1" lang="en-AU" sz="2200"/>
              <a:t> 사건들의 복합적인 결과입니다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뇌성마비에는 여러 가지 원인이 있습니다. 일련의 '인과 경로', 즉, 발달 중인 뇌에 손상을 유발하거나 가속화하는 복합적인 일련의 사건들이 있습니다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뇌성마비로 진단받은 아동의 약 45%는 조산아입니다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뇌성마비를 가진 만삭아의 대부분은 그 원인이 아직 밝혀지지 않았습니다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출생 시 복합적인 문제(예: 질식 또는 산소 부족)로 인해 뇌성마비가 발생하는 경우는 소수입니다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7A540"/>
              </a:buClr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73" name="Google Shape;73;p5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lang="en-AU"/>
              <a:t>뇌성마비의 원인</a:t>
            </a:r>
            <a:endParaRPr/>
          </a:p>
        </p:txBody>
      </p:sp>
      <p:pic>
        <p:nvPicPr>
          <p:cNvPr id="74" name="Google Shape;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895" y="1528321"/>
            <a:ext cx="2751841" cy="412776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/>
          <p:nvPr>
            <p:ph idx="1" type="body"/>
          </p:nvPr>
        </p:nvSpPr>
        <p:spPr>
          <a:xfrm>
            <a:off x="707011" y="1416005"/>
            <a:ext cx="10350630" cy="4645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AU" sz="2400"/>
              <a:t>위험 인자가 뇌성마비를 유발하지는 않습니다. 그러나, 일부 위험인자가 있는 경우 유아가 뇌성마비로 태어날 확률이 높아질 수 있습니다.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br>
              <a:rPr lang="en-AU" sz="2000"/>
            </a:br>
            <a:r>
              <a:rPr lang="en-AU" sz="2000"/>
              <a:t>뇌성마비의 몇 가지 위험 인자가 밝혀졌습니다. 다음이 포함됩니다.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 sz="1800"/>
              <a:t>조산(37주 미만)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 sz="1800"/>
              <a:t>출생 시 저체중 (임신 기간에 비해 작음)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 sz="1800"/>
              <a:t>혈액 응고 문제(혈전증)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 sz="1800"/>
              <a:t>태반이 발달 중인 태아에게 산소와 영양분을 공급하지 못함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 sz="1800"/>
              <a:t>유아의 중추신경계를 직간접적으로 공격하는 박테리아 또는 바이러스에 산모, 태아, 또는 아기가 감염됨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 sz="1800"/>
              <a:t>임신 또는 출산 과정에서 산소가 장기간 손실되거나, 출생 직후 심한 황달 증상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A540"/>
              </a:buClr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81" name="Google Shape;81;p6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lang="en-AU"/>
              <a:t>위험 인자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 txBox="1"/>
          <p:nvPr>
            <p:ph idx="1" type="body"/>
          </p:nvPr>
        </p:nvSpPr>
        <p:spPr>
          <a:xfrm>
            <a:off x="697584" y="1519699"/>
            <a:ext cx="11140189" cy="4741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AU" sz="2400"/>
              <a:t>현재, 경우에 따라 뇌성마비에 대한 조기 진단이 가능하므로 가능한 일찍 개입을 시작할 수 있습니다</a:t>
            </a:r>
            <a:br>
              <a:rPr b="1" lang="en-AU" sz="2400"/>
            </a:br>
            <a:br>
              <a:rPr b="1" lang="en-AU" sz="2400"/>
            </a:br>
            <a:r>
              <a:rPr lang="en-AU" sz="2000"/>
              <a:t>현재 빠르면 생후 3-5개월부터 '뇌성마비 고위험군' 여부를 평가받을 수 있습니다.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en-AU" sz="2000"/>
              <a:t>가장 예리한 평가 도구: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AU" sz="2000"/>
              <a:t>20주 미만 아기의 일반 운동 평가(수정됨) - 95% 예측 가능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AU" sz="2000"/>
              <a:t>신경영상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AU" sz="2000"/>
              <a:t>해머스미스 유아 신경학적 평가(Hammersmith Infant Neurological Assessment, HINE) - 90% 예측 가능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br>
              <a:rPr lang="en-AU" sz="1600"/>
            </a:b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i="1" lang="en-AU" sz="1600"/>
              <a:t>뇌성마비</a:t>
            </a:r>
            <a:r>
              <a:rPr lang="en-AU" sz="1600"/>
              <a:t>:</a:t>
            </a:r>
            <a:r>
              <a:rPr i="1" lang="en-AU" sz="1600"/>
              <a:t> </a:t>
            </a:r>
            <a:r>
              <a:rPr lang="en-AU" sz="1600"/>
              <a:t>진단과 치료 포스터 참조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A540"/>
              </a:buClr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88" name="Google Shape;88;p7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lang="en-AU"/>
              <a:t>진단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ge5917adf84_0_28"/>
          <p:cNvCxnSpPr/>
          <p:nvPr/>
        </p:nvCxnSpPr>
        <p:spPr>
          <a:xfrm>
            <a:off x="9052308" y="3515164"/>
            <a:ext cx="6600" cy="362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95" name="Google Shape;95;ge5917adf84_0_28"/>
          <p:cNvSpPr/>
          <p:nvPr/>
        </p:nvSpPr>
        <p:spPr>
          <a:xfrm>
            <a:off x="8500680" y="2926630"/>
            <a:ext cx="1271100" cy="1144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e5917adf84_0_28"/>
          <p:cNvSpPr/>
          <p:nvPr/>
        </p:nvSpPr>
        <p:spPr>
          <a:xfrm>
            <a:off x="2159737" y="2830681"/>
            <a:ext cx="1271100" cy="1144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e5917adf84_0_28"/>
          <p:cNvSpPr/>
          <p:nvPr/>
        </p:nvSpPr>
        <p:spPr>
          <a:xfrm>
            <a:off x="9671405" y="2694767"/>
            <a:ext cx="302700" cy="140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e5917adf84_0_28"/>
          <p:cNvSpPr txBox="1"/>
          <p:nvPr>
            <p:ph type="title"/>
          </p:nvPr>
        </p:nvSpPr>
        <p:spPr>
          <a:xfrm>
            <a:off x="519728" y="459250"/>
            <a:ext cx="50055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진단</a:t>
            </a:r>
            <a:r>
              <a:rPr b="0" lang="en-AU"/>
              <a:t>(계속)</a:t>
            </a:r>
            <a:endParaRPr/>
          </a:p>
        </p:txBody>
      </p:sp>
      <p:sp>
        <p:nvSpPr>
          <p:cNvPr id="99" name="Google Shape;99;ge5917adf84_0_28"/>
          <p:cNvSpPr/>
          <p:nvPr/>
        </p:nvSpPr>
        <p:spPr>
          <a:xfrm>
            <a:off x="525176" y="2683353"/>
            <a:ext cx="1321500" cy="141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유아가 뇌성마비에 걸릴 위험이 있나요?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e5917adf84_0_28"/>
          <p:cNvSpPr/>
          <p:nvPr/>
        </p:nvSpPr>
        <p:spPr>
          <a:xfrm>
            <a:off x="2487532" y="3650026"/>
            <a:ext cx="615600" cy="634800"/>
          </a:xfrm>
          <a:prstGeom prst="ellipse">
            <a:avLst/>
          </a:prstGeom>
          <a:solidFill>
            <a:srgbClr val="4FC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아니요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e5917adf84_0_28"/>
          <p:cNvSpPr/>
          <p:nvPr/>
        </p:nvSpPr>
        <p:spPr>
          <a:xfrm>
            <a:off x="2487532" y="2521360"/>
            <a:ext cx="615600" cy="634800"/>
          </a:xfrm>
          <a:prstGeom prst="ellipse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ge5917adf84_0_28"/>
          <p:cNvCxnSpPr>
            <a:stCxn id="99" idx="3"/>
          </p:cNvCxnSpPr>
          <p:nvPr/>
        </p:nvCxnSpPr>
        <p:spPr>
          <a:xfrm>
            <a:off x="1846676" y="3391653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ge5917adf84_0_28"/>
          <p:cNvSpPr/>
          <p:nvPr/>
        </p:nvSpPr>
        <p:spPr>
          <a:xfrm>
            <a:off x="3743785" y="2686235"/>
            <a:ext cx="1321500" cy="141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유아의 운동 발달이 비정상입니까?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ge5917adf84_0_28"/>
          <p:cNvCxnSpPr/>
          <p:nvPr/>
        </p:nvCxnSpPr>
        <p:spPr>
          <a:xfrm>
            <a:off x="3440977" y="3400172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ge5917adf84_0_28"/>
          <p:cNvSpPr/>
          <p:nvPr/>
        </p:nvSpPr>
        <p:spPr>
          <a:xfrm>
            <a:off x="5337873" y="2830681"/>
            <a:ext cx="1271100" cy="1144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" name="Google Shape;106;ge5917adf84_0_28"/>
          <p:cNvCxnSpPr/>
          <p:nvPr/>
        </p:nvCxnSpPr>
        <p:spPr>
          <a:xfrm>
            <a:off x="5065499" y="3391652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ge5917adf84_0_28"/>
          <p:cNvSpPr/>
          <p:nvPr/>
        </p:nvSpPr>
        <p:spPr>
          <a:xfrm>
            <a:off x="5625307" y="3650026"/>
            <a:ext cx="615600" cy="634800"/>
          </a:xfrm>
          <a:prstGeom prst="ellipse">
            <a:avLst/>
          </a:prstGeom>
          <a:solidFill>
            <a:srgbClr val="4FC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아니요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e5917adf84_0_28"/>
          <p:cNvSpPr/>
          <p:nvPr/>
        </p:nvSpPr>
        <p:spPr>
          <a:xfrm>
            <a:off x="5665668" y="2521360"/>
            <a:ext cx="615600" cy="634800"/>
          </a:xfrm>
          <a:prstGeom prst="ellipse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" name="Google Shape;109;ge5917adf84_0_28"/>
          <p:cNvCxnSpPr/>
          <p:nvPr/>
        </p:nvCxnSpPr>
        <p:spPr>
          <a:xfrm>
            <a:off x="6609074" y="3400172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0" name="Google Shape;110;ge5917adf84_0_28"/>
          <p:cNvSpPr/>
          <p:nvPr/>
        </p:nvSpPr>
        <p:spPr>
          <a:xfrm>
            <a:off x="6881448" y="2694756"/>
            <a:ext cx="1321500" cy="141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유아의 신경영상이 비정상입니까?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e5917adf84_0_28"/>
          <p:cNvSpPr/>
          <p:nvPr/>
        </p:nvSpPr>
        <p:spPr>
          <a:xfrm>
            <a:off x="6243354" y="3406060"/>
            <a:ext cx="615600" cy="7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ge5917adf84_0_28"/>
          <p:cNvCxnSpPr/>
          <p:nvPr/>
        </p:nvCxnSpPr>
        <p:spPr>
          <a:xfrm>
            <a:off x="5965444" y="2030575"/>
            <a:ext cx="3300" cy="4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" name="Google Shape;113;ge5917adf84_0_28"/>
          <p:cNvCxnSpPr/>
          <p:nvPr/>
        </p:nvCxnSpPr>
        <p:spPr>
          <a:xfrm>
            <a:off x="5968614" y="2021564"/>
            <a:ext cx="41310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ge5917adf84_0_28"/>
          <p:cNvCxnSpPr/>
          <p:nvPr/>
        </p:nvCxnSpPr>
        <p:spPr>
          <a:xfrm>
            <a:off x="10071109" y="2014078"/>
            <a:ext cx="3300" cy="4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ge5917adf84_0_28"/>
          <p:cNvCxnSpPr/>
          <p:nvPr/>
        </p:nvCxnSpPr>
        <p:spPr>
          <a:xfrm rot="10800000">
            <a:off x="10084385" y="4284738"/>
            <a:ext cx="3300" cy="4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ge5917adf84_0_28"/>
          <p:cNvCxnSpPr/>
          <p:nvPr/>
        </p:nvCxnSpPr>
        <p:spPr>
          <a:xfrm flipH="1">
            <a:off x="5928971" y="4778693"/>
            <a:ext cx="4210200" cy="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ge5917adf84_0_28"/>
          <p:cNvCxnSpPr/>
          <p:nvPr/>
        </p:nvCxnSpPr>
        <p:spPr>
          <a:xfrm>
            <a:off x="5931518" y="4284658"/>
            <a:ext cx="3300" cy="4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ge5917adf84_0_28"/>
          <p:cNvCxnSpPr/>
          <p:nvPr/>
        </p:nvCxnSpPr>
        <p:spPr>
          <a:xfrm>
            <a:off x="8203027" y="3400115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" name="Google Shape;119;ge5917adf84_0_28"/>
          <p:cNvSpPr/>
          <p:nvPr/>
        </p:nvSpPr>
        <p:spPr>
          <a:xfrm>
            <a:off x="9655914" y="3527303"/>
            <a:ext cx="833700" cy="880200"/>
          </a:xfrm>
          <a:prstGeom prst="rect">
            <a:avLst/>
          </a:prstGeom>
          <a:solidFill>
            <a:srgbClr val="4FC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뇌성마비 아님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e5917adf84_0_28"/>
          <p:cNvSpPr/>
          <p:nvPr/>
        </p:nvSpPr>
        <p:spPr>
          <a:xfrm>
            <a:off x="9655914" y="2504950"/>
            <a:ext cx="833700" cy="880200"/>
          </a:xfrm>
          <a:prstGeom prst="rect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뇌성마비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e5917adf84_0_28"/>
          <p:cNvSpPr/>
          <p:nvPr/>
        </p:nvSpPr>
        <p:spPr>
          <a:xfrm>
            <a:off x="8763099" y="3713256"/>
            <a:ext cx="615600" cy="634800"/>
          </a:xfrm>
          <a:prstGeom prst="ellipse">
            <a:avLst/>
          </a:prstGeom>
          <a:solidFill>
            <a:srgbClr val="4FC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아니요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e5917adf84_0_28"/>
          <p:cNvSpPr/>
          <p:nvPr/>
        </p:nvSpPr>
        <p:spPr>
          <a:xfrm>
            <a:off x="8803460" y="2584590"/>
            <a:ext cx="615600" cy="634800"/>
          </a:xfrm>
          <a:prstGeom prst="ellipse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e5917adf84_0_28"/>
          <p:cNvSpPr/>
          <p:nvPr/>
        </p:nvSpPr>
        <p:spPr>
          <a:xfrm>
            <a:off x="10586551" y="3583423"/>
            <a:ext cx="1082100" cy="7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기타 질환 조사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e5917adf84_0_28"/>
          <p:cNvSpPr/>
          <p:nvPr/>
        </p:nvSpPr>
        <p:spPr>
          <a:xfrm>
            <a:off x="10586551" y="2584590"/>
            <a:ext cx="1082100" cy="7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조기 치료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Google Shape;125;ge5917adf84_0_28"/>
          <p:cNvCxnSpPr/>
          <p:nvPr/>
        </p:nvCxnSpPr>
        <p:spPr>
          <a:xfrm>
            <a:off x="9378671" y="3276691"/>
            <a:ext cx="302700" cy="6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26" name="Google Shape;126;ge5917adf84_0_28"/>
          <p:cNvCxnSpPr/>
          <p:nvPr/>
        </p:nvCxnSpPr>
        <p:spPr>
          <a:xfrm flipH="1">
            <a:off x="9387804" y="3276687"/>
            <a:ext cx="5400" cy="21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27" name="Google Shape;127;ge5917adf84_0_28"/>
          <p:cNvCxnSpPr/>
          <p:nvPr/>
        </p:nvCxnSpPr>
        <p:spPr>
          <a:xfrm flipH="1" rot="10800000">
            <a:off x="9067896" y="3495847"/>
            <a:ext cx="331800" cy="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28" name="Google Shape;128;ge5917adf84_0_28"/>
          <p:cNvSpPr/>
          <p:nvPr/>
        </p:nvSpPr>
        <p:spPr>
          <a:xfrm>
            <a:off x="9030094" y="3488169"/>
            <a:ext cx="8337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A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10-20%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/>
          <p:nvPr>
            <p:ph type="title"/>
          </p:nvPr>
        </p:nvSpPr>
        <p:spPr>
          <a:xfrm>
            <a:off x="519728" y="459250"/>
            <a:ext cx="50055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진단</a:t>
            </a:r>
            <a:r>
              <a:rPr b="0" lang="en-AU"/>
              <a:t>(계속)</a:t>
            </a:r>
            <a:endParaRPr/>
          </a:p>
        </p:txBody>
      </p:sp>
      <p:sp>
        <p:nvSpPr>
          <p:cNvPr id="135" name="Google Shape;135;p8"/>
          <p:cNvSpPr txBox="1"/>
          <p:nvPr/>
        </p:nvSpPr>
        <p:spPr>
          <a:xfrm>
            <a:off x="550295" y="1919750"/>
            <a:ext cx="3648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뇌성마비의 위험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8"/>
          <p:cNvSpPr txBox="1"/>
          <p:nvPr/>
        </p:nvSpPr>
        <p:spPr>
          <a:xfrm>
            <a:off x="9062380" y="1937967"/>
            <a:ext cx="242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A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신경영상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p8"/>
          <p:cNvGraphicFramePr/>
          <p:nvPr/>
        </p:nvGraphicFramePr>
        <p:xfrm>
          <a:off x="9062375" y="23623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{64ECB1D6-4360-417C-90E4-D6A29666DAA4}</a:tableStyleId>
              </a:tblPr>
              <a:tblGrid>
                <a:gridCol w="2083775"/>
                <a:gridCol w="719550"/>
              </a:tblGrid>
              <a:tr h="3962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lt1"/>
                          </a:solidFill>
                        </a:rPr>
                        <a:t>비정상적인 신경영상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 hMerge="1"/>
              </a:tr>
              <a:tr h="30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뇌실 주위 백질 손상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19%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26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뇌 기형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11%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17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뇌혈관 질환(CVA)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11%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0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회백질 손상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22%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0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두개내출혈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3%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23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감염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2%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24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비특정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19%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0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정상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13%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8" name="Google Shape;138;p8"/>
          <p:cNvSpPr txBox="1"/>
          <p:nvPr/>
        </p:nvSpPr>
        <p:spPr>
          <a:xfrm>
            <a:off x="4701727" y="2014182"/>
            <a:ext cx="331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운동 발달 평가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9" name="Google Shape;139;p8"/>
          <p:cNvGraphicFramePr/>
          <p:nvPr/>
        </p:nvGraphicFramePr>
        <p:xfrm>
          <a:off x="519725" y="22584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{64ECB1D6-4360-417C-90E4-D6A29666DAA4}</a:tableStyleId>
              </a:tblPr>
              <a:tblGrid>
                <a:gridCol w="2874275"/>
                <a:gridCol w="834875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lt1"/>
                          </a:solidFill>
                        </a:rPr>
                        <a:t>위험 인자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lt1"/>
                          </a:solidFill>
                        </a:rPr>
                        <a:t>뇌성마비 위험도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065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산모 위험(갑상선, 전자간증, 출혈, 감염, 자궁내 발육지체[IUGR], 태반 이상, 다태 임신)+/-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 hMerge="1"/>
              </a:tr>
              <a:tr h="26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조산아</a:t>
                      </a:r>
                      <a:endParaRPr sz="1400" u="none" cap="none" strike="noStrike"/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-AU" sz="1000" u="none" cap="none" strike="noStrike"/>
                        <a:t>28주 미만</a:t>
                      </a:r>
                      <a:endParaRPr sz="1400" u="none" cap="none" strike="noStrike"/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-AU" sz="1000" u="none" cap="none" strike="noStrike"/>
                        <a:t>28-31주</a:t>
                      </a:r>
                      <a:endParaRPr sz="1400" u="none" cap="none" strike="noStrike"/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-AU" sz="1000" u="none" cap="none" strike="noStrike"/>
                        <a:t>31-37주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10.0%</a:t>
                      </a:r>
                      <a:endParaRPr sz="1400" u="none" cap="none" strike="noStrike"/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5.0%</a:t>
                      </a:r>
                      <a:endParaRPr sz="1400" u="none" cap="none" strike="noStrike"/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0.7%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17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만삭아</a:t>
                      </a:r>
                      <a:endParaRPr sz="1400" u="none" cap="none" strike="noStrike"/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-AU" sz="1000" u="none" cap="none" strike="noStrike"/>
                        <a:t>뇌병증</a:t>
                      </a:r>
                      <a:endParaRPr sz="1400" u="none" cap="none" strike="noStrike"/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-AU" sz="1000" u="none" cap="none" strike="noStrike"/>
                        <a:t>건강함, 알려진 위험 없음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chemeClr val="dk1"/>
                          </a:solidFill>
                        </a:rPr>
                        <a:t>12.0%</a:t>
                      </a:r>
                      <a:endParaRPr sz="1400" u="none" cap="none" strike="noStrike"/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chemeClr val="dk1"/>
                          </a:solidFill>
                        </a:rPr>
                        <a:t>0.1%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40" name="Google Shape;140;p8"/>
          <p:cNvGraphicFramePr/>
          <p:nvPr/>
        </p:nvGraphicFramePr>
        <p:xfrm>
          <a:off x="4643225" y="23829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{64ECB1D6-4360-417C-90E4-D6A29666DAA4}</a:tableStyleId>
              </a:tblPr>
              <a:tblGrid>
                <a:gridCol w="1997275"/>
                <a:gridCol w="2007525"/>
              </a:tblGrid>
              <a:tr h="32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lt1"/>
                          </a:solidFill>
                        </a:rPr>
                        <a:t>연령: 20주 미만 (수정됨)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lt1"/>
                          </a:solidFill>
                        </a:rPr>
                        <a:t>6-12개월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0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일반 운동 평가. 95% 예측 가능.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유아의 발달 평가(DAYC). 83% 예측 가능.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792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해머스미스 유아 신경학적 평가(HINE). 중증도를 예측하는 데 도움이 됨.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해머스미스 유아 신경학적 평가(HINE). 90% 예측 가능.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2016-08-15T04:07:23Z</dcterms:created>
  <dc:creator>Robyn Cummins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0x010100CE04D6ADF19D77449B0D24BFB9C09635</vt:lpwstr>
  </property>
</Properties>
</file>