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</p:sldIdLst>
  <p:sldSz cy="6858000" cx="12192000"/>
  <p:notesSz cx="6858000" cy="9144000"/>
  <p:embeddedFontLst>
    <p:embeddedFont>
      <p:font typeface="Tahoma"/>
      <p:regular r:id="rId26"/>
      <p:bold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28" roundtripDataSignature="AMtx7mjHklLlVaP8V3RAdp5PaB8NOoP6n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D6B4B86-32CD-422E-A2BA-B73E22CFA58E}">
  <a:tblStyle styleId="{1D6B4B86-32CD-422E-A2BA-B73E22CFA58E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  <a:tblStyle styleId="{23C65BD3-A404-431C-A785-F5374A72991C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Tahoma-regular.fntdata"/><Relationship Id="rId25" Type="http://schemas.openxmlformats.org/officeDocument/2006/relationships/slide" Target="slides/slide19.xml"/><Relationship Id="rId28" Type="http://customschemas.google.com/relationships/presentationmetadata" Target="metadata"/><Relationship Id="rId27" Type="http://schemas.openxmlformats.org/officeDocument/2006/relationships/font" Target="fonts/Tahoma-bold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AU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" name="Google Shape;40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1" name="Google Shape;41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4" name="Google Shape;144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5" name="Google Shape;145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8" name="Google Shape;158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9" name="Google Shape;159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4" name="Google Shape;174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5" name="Google Shape;175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2" name="Google Shape;192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3" name="Google Shape;193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8" name="Google Shape;208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9" name="Google Shape;209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6" name="Google Shape;226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7" name="Google Shape;227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0" name="Google Shape;240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1" name="Google Shape;241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8" name="Google Shape;258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9" name="Google Shape;259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6" name="Google Shape;276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7" name="Google Shape;277;p1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4" name="Google Shape;284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5" name="Google Shape;285;p1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" name="Google Shape;46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7" name="Google Shape;47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" name="Google Shape;55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6" name="Google Shape;56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" name="Google Shape;63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4" name="Google Shape;64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" name="Google Shape;70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1" name="Google Shape;71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" name="Google Shape;78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9" name="Google Shape;79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" name="Google Shape;85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6" name="Google Shape;86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e5917adf84_0_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" name="Google Shape;92;ge5917adf84_0_2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3" name="Google Shape;93;ge5917adf84_0_2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2" name="Google Shape;132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3" name="Google Shape;133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6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6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6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6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6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0"/>
          <p:cNvSpPr txBox="1"/>
          <p:nvPr/>
        </p:nvSpPr>
        <p:spPr>
          <a:xfrm>
            <a:off x="2432331" y="3196192"/>
            <a:ext cx="87831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n-AU" sz="5400" u="none" cap="none" strike="noStrike">
                <a:solidFill>
                  <a:srgbClr val="00C165"/>
                </a:solidFill>
                <a:latin typeface="Arial"/>
                <a:ea typeface="Arial"/>
                <a:cs typeface="Arial"/>
                <a:sym typeface="Arial"/>
              </a:rPr>
              <a:t>WHAT IS CEREBRAL PALSY?</a:t>
            </a:r>
            <a:endParaRPr b="1" i="0" sz="5400" u="none" cap="none" strike="noStrike">
              <a:solidFill>
                <a:srgbClr val="00C16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Google Shape;12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52400" y="76200"/>
            <a:ext cx="5357102" cy="148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Only">
  <p:cSld name="Title_Onl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1"/>
          <p:cNvSpPr txBox="1"/>
          <p:nvPr>
            <p:ph type="title"/>
          </p:nvPr>
        </p:nvSpPr>
        <p:spPr>
          <a:xfrm>
            <a:off x="513347" y="435795"/>
            <a:ext cx="8787064" cy="7177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C165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0C16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5" name="Google Shape;15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436726" y="186875"/>
            <a:ext cx="4024550" cy="11142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" name="Google Shape;16;p21"/>
          <p:cNvGrpSpPr/>
          <p:nvPr/>
        </p:nvGrpSpPr>
        <p:grpSpPr>
          <a:xfrm>
            <a:off x="0" y="6345565"/>
            <a:ext cx="12192000" cy="512400"/>
            <a:chOff x="0" y="6345565"/>
            <a:chExt cx="12192000" cy="512400"/>
          </a:xfrm>
        </p:grpSpPr>
        <p:sp>
          <p:nvSpPr>
            <p:cNvPr id="17" name="Google Shape;17;p21"/>
            <p:cNvSpPr/>
            <p:nvPr/>
          </p:nvSpPr>
          <p:spPr>
            <a:xfrm>
              <a:off x="0" y="6345565"/>
              <a:ext cx="12192000" cy="512400"/>
            </a:xfrm>
            <a:prstGeom prst="rect">
              <a:avLst/>
            </a:prstGeom>
            <a:solidFill>
              <a:srgbClr val="00C16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21"/>
            <p:cNvSpPr txBox="1"/>
            <p:nvPr/>
          </p:nvSpPr>
          <p:spPr>
            <a:xfrm>
              <a:off x="374206" y="6356350"/>
              <a:ext cx="6712500" cy="433500"/>
            </a:xfrm>
            <a:prstGeom prst="rect">
              <a:avLst/>
            </a:prstGeom>
            <a:solidFill>
              <a:srgbClr val="00C16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_TextContent">
  <p:cSld name="Heading_TextConten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2"/>
          <p:cNvSpPr txBox="1"/>
          <p:nvPr>
            <p:ph idx="1" type="body"/>
          </p:nvPr>
        </p:nvSpPr>
        <p:spPr>
          <a:xfrm>
            <a:off x="598670" y="1764797"/>
            <a:ext cx="10112873" cy="39509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" name="Google Shape;21;p22"/>
          <p:cNvSpPr txBox="1"/>
          <p:nvPr>
            <p:ph type="title"/>
          </p:nvPr>
        </p:nvSpPr>
        <p:spPr>
          <a:xfrm>
            <a:off x="513347" y="435795"/>
            <a:ext cx="8787064" cy="7177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C165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0C16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22" name="Google Shape;22;p22"/>
          <p:cNvGrpSpPr/>
          <p:nvPr/>
        </p:nvGrpSpPr>
        <p:grpSpPr>
          <a:xfrm>
            <a:off x="0" y="6345565"/>
            <a:ext cx="12192000" cy="512400"/>
            <a:chOff x="0" y="6345565"/>
            <a:chExt cx="12192000" cy="512400"/>
          </a:xfrm>
        </p:grpSpPr>
        <p:sp>
          <p:nvSpPr>
            <p:cNvPr id="23" name="Google Shape;23;p22"/>
            <p:cNvSpPr/>
            <p:nvPr/>
          </p:nvSpPr>
          <p:spPr>
            <a:xfrm>
              <a:off x="0" y="6345565"/>
              <a:ext cx="12192000" cy="512400"/>
            </a:xfrm>
            <a:prstGeom prst="rect">
              <a:avLst/>
            </a:prstGeom>
            <a:solidFill>
              <a:srgbClr val="00C16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22"/>
            <p:cNvSpPr txBox="1"/>
            <p:nvPr/>
          </p:nvSpPr>
          <p:spPr>
            <a:xfrm>
              <a:off x="374206" y="6356350"/>
              <a:ext cx="6712500" cy="433500"/>
            </a:xfrm>
            <a:prstGeom prst="rect">
              <a:avLst/>
            </a:prstGeom>
            <a:solidFill>
              <a:srgbClr val="00C16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5" name="Google Shape;25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436726" y="186875"/>
            <a:ext cx="4024550" cy="1114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TextContent_Image">
  <p:cSld name="Title_TextContent_Image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3"/>
          <p:cNvSpPr txBox="1"/>
          <p:nvPr>
            <p:ph idx="1" type="body"/>
          </p:nvPr>
        </p:nvSpPr>
        <p:spPr>
          <a:xfrm>
            <a:off x="598670" y="1764797"/>
            <a:ext cx="5533299" cy="39509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Google Shape;28;p23"/>
          <p:cNvSpPr/>
          <p:nvPr>
            <p:ph idx="2" type="pic"/>
          </p:nvPr>
        </p:nvSpPr>
        <p:spPr>
          <a:xfrm>
            <a:off x="6690784" y="1774085"/>
            <a:ext cx="4907902" cy="3950907"/>
          </a:xfrm>
          <a:prstGeom prst="rect">
            <a:avLst/>
          </a:prstGeom>
          <a:noFill/>
          <a:ln>
            <a:noFill/>
          </a:ln>
        </p:spPr>
      </p:sp>
      <p:sp>
        <p:nvSpPr>
          <p:cNvPr id="29" name="Google Shape;29;p23"/>
          <p:cNvSpPr/>
          <p:nvPr/>
        </p:nvSpPr>
        <p:spPr>
          <a:xfrm>
            <a:off x="0" y="6345565"/>
            <a:ext cx="12192000" cy="512435"/>
          </a:xfrm>
          <a:prstGeom prst="rect">
            <a:avLst/>
          </a:prstGeom>
          <a:solidFill>
            <a:srgbClr val="00C16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23"/>
          <p:cNvSpPr txBox="1"/>
          <p:nvPr>
            <p:ph type="title"/>
          </p:nvPr>
        </p:nvSpPr>
        <p:spPr>
          <a:xfrm>
            <a:off x="513347" y="435795"/>
            <a:ext cx="8787064" cy="7177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C165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0C16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1" name="Google Shape;31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436726" y="186875"/>
            <a:ext cx="4024550" cy="1114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Image_TextContent">
  <p:cSld name="Title_Image_TextConte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4"/>
          <p:cNvSpPr txBox="1"/>
          <p:nvPr>
            <p:ph idx="1" type="body"/>
          </p:nvPr>
        </p:nvSpPr>
        <p:spPr>
          <a:xfrm>
            <a:off x="6065387" y="1760806"/>
            <a:ext cx="5533299" cy="39509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Google Shape;34;p24"/>
          <p:cNvSpPr/>
          <p:nvPr>
            <p:ph idx="2" type="pic"/>
          </p:nvPr>
        </p:nvSpPr>
        <p:spPr>
          <a:xfrm>
            <a:off x="635217" y="1774085"/>
            <a:ext cx="4907902" cy="3950907"/>
          </a:xfrm>
          <a:prstGeom prst="rect">
            <a:avLst/>
          </a:prstGeom>
          <a:noFill/>
          <a:ln>
            <a:noFill/>
          </a:ln>
        </p:spPr>
      </p:sp>
      <p:sp>
        <p:nvSpPr>
          <p:cNvPr id="35" name="Google Shape;35;p24"/>
          <p:cNvSpPr/>
          <p:nvPr/>
        </p:nvSpPr>
        <p:spPr>
          <a:xfrm>
            <a:off x="0" y="6345565"/>
            <a:ext cx="12192000" cy="512435"/>
          </a:xfrm>
          <a:prstGeom prst="rect">
            <a:avLst/>
          </a:prstGeom>
          <a:solidFill>
            <a:srgbClr val="00C16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24"/>
          <p:cNvSpPr txBox="1"/>
          <p:nvPr>
            <p:ph type="title"/>
          </p:nvPr>
        </p:nvSpPr>
        <p:spPr>
          <a:xfrm>
            <a:off x="513347" y="435795"/>
            <a:ext cx="8787064" cy="7177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C165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0C16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7" name="Google Shape;37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436726" y="186875"/>
            <a:ext cx="4024550" cy="1114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jpg"/><Relationship Id="rId4" Type="http://schemas.openxmlformats.org/officeDocument/2006/relationships/image" Target="../media/image1.jpg"/><Relationship Id="rId5" Type="http://schemas.openxmlformats.org/officeDocument/2006/relationships/image" Target="../media/image4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jpg"/><Relationship Id="rId4" Type="http://schemas.openxmlformats.org/officeDocument/2006/relationships/image" Target="../media/image3.jpg"/><Relationship Id="rId5" Type="http://schemas.openxmlformats.org/officeDocument/2006/relationships/image" Target="../media/image44.jpg"/><Relationship Id="rId6" Type="http://schemas.openxmlformats.org/officeDocument/2006/relationships/image" Target="../media/image2.jpg"/><Relationship Id="rId7" Type="http://schemas.openxmlformats.org/officeDocument/2006/relationships/image" Target="../media/image21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jpg"/><Relationship Id="rId4" Type="http://schemas.openxmlformats.org/officeDocument/2006/relationships/image" Target="../media/image6.jpg"/><Relationship Id="rId5" Type="http://schemas.openxmlformats.org/officeDocument/2006/relationships/image" Target="../media/image10.jpg"/><Relationship Id="rId6" Type="http://schemas.openxmlformats.org/officeDocument/2006/relationships/image" Target="../media/image37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jpg"/><Relationship Id="rId4" Type="http://schemas.openxmlformats.org/officeDocument/2006/relationships/image" Target="../media/image11.jpg"/><Relationship Id="rId11" Type="http://schemas.openxmlformats.org/officeDocument/2006/relationships/image" Target="../media/image16.jpg"/><Relationship Id="rId10" Type="http://schemas.openxmlformats.org/officeDocument/2006/relationships/image" Target="../media/image24.jpg"/><Relationship Id="rId12" Type="http://schemas.openxmlformats.org/officeDocument/2006/relationships/image" Target="../media/image29.jpg"/><Relationship Id="rId9" Type="http://schemas.openxmlformats.org/officeDocument/2006/relationships/image" Target="../media/image18.jpg"/><Relationship Id="rId5" Type="http://schemas.openxmlformats.org/officeDocument/2006/relationships/image" Target="../media/image12.jpg"/><Relationship Id="rId6" Type="http://schemas.openxmlformats.org/officeDocument/2006/relationships/image" Target="../media/image14.jpg"/><Relationship Id="rId7" Type="http://schemas.openxmlformats.org/officeDocument/2006/relationships/image" Target="../media/image22.jpg"/><Relationship Id="rId8" Type="http://schemas.openxmlformats.org/officeDocument/2006/relationships/image" Target="../media/image17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png"/><Relationship Id="rId4" Type="http://schemas.openxmlformats.org/officeDocument/2006/relationships/image" Target="../media/image28.png"/><Relationship Id="rId5" Type="http://schemas.openxmlformats.org/officeDocument/2006/relationships/image" Target="../media/image25.png"/><Relationship Id="rId6" Type="http://schemas.openxmlformats.org/officeDocument/2006/relationships/image" Target="../media/image23.png"/><Relationship Id="rId7" Type="http://schemas.openxmlformats.org/officeDocument/2006/relationships/image" Target="../media/image31.png"/><Relationship Id="rId8" Type="http://schemas.openxmlformats.org/officeDocument/2006/relationships/image" Target="../media/image4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7.jpg"/><Relationship Id="rId4" Type="http://schemas.openxmlformats.org/officeDocument/2006/relationships/image" Target="../media/image35.jpg"/><Relationship Id="rId5" Type="http://schemas.openxmlformats.org/officeDocument/2006/relationships/image" Target="../media/image33.jpg"/><Relationship Id="rId6" Type="http://schemas.openxmlformats.org/officeDocument/2006/relationships/image" Target="../media/image30.jpg"/><Relationship Id="rId7" Type="http://schemas.openxmlformats.org/officeDocument/2006/relationships/image" Target="../media/image46.jpg"/><Relationship Id="rId8" Type="http://schemas.openxmlformats.org/officeDocument/2006/relationships/image" Target="../media/image39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5.jpg"/><Relationship Id="rId4" Type="http://schemas.openxmlformats.org/officeDocument/2006/relationships/image" Target="../media/image38.jpg"/><Relationship Id="rId5" Type="http://schemas.openxmlformats.org/officeDocument/2006/relationships/image" Target="../media/image41.jpg"/><Relationship Id="rId6" Type="http://schemas.openxmlformats.org/officeDocument/2006/relationships/image" Target="../media/image34.jpg"/><Relationship Id="rId7" Type="http://schemas.openxmlformats.org/officeDocument/2006/relationships/image" Target="../media/image36.jpg"/><Relationship Id="rId8" Type="http://schemas.openxmlformats.org/officeDocument/2006/relationships/image" Target="../media/image32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"/>
          <p:cNvSpPr txBox="1"/>
          <p:nvPr/>
        </p:nvSpPr>
        <p:spPr>
          <a:xfrm>
            <a:off x="2574387" y="3024545"/>
            <a:ext cx="8815234" cy="212365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AU" sz="6600" u="none" cap="none" strike="noStrike">
                <a:solidFill>
                  <a:srgbClr val="00B050"/>
                </a:solidFill>
                <a:latin typeface="Tahoma"/>
                <a:ea typeface="Tahoma"/>
                <a:cs typeface="Tahoma"/>
                <a:sym typeface="Tahoma"/>
              </a:rPr>
              <a:t>โรคสมองพิการคืออะไร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6600" u="none" cap="none" strike="noStrike">
              <a:solidFill>
                <a:srgbClr val="00B05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9"/>
          <p:cNvSpPr txBox="1"/>
          <p:nvPr>
            <p:ph type="title"/>
          </p:nvPr>
        </p:nvSpPr>
        <p:spPr>
          <a:xfrm>
            <a:off x="513347" y="435795"/>
            <a:ext cx="8787064" cy="7177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4400"/>
              <a:buFont typeface="Arial"/>
              <a:buNone/>
            </a:pPr>
            <a:r>
              <a:rPr lang="en-AU">
                <a:latin typeface="Tahoma"/>
                <a:ea typeface="Tahoma"/>
                <a:cs typeface="Tahoma"/>
                <a:sym typeface="Tahoma"/>
              </a:rPr>
              <a:t>ชนิดการสั่งการ</a:t>
            </a:r>
            <a:endParaRPr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48" name="Google Shape;148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04059" y="2140147"/>
            <a:ext cx="2825154" cy="3112154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9"/>
          <p:cNvSpPr/>
          <p:nvPr/>
        </p:nvSpPr>
        <p:spPr>
          <a:xfrm>
            <a:off x="581574" y="1535154"/>
            <a:ext cx="3635597" cy="17542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AU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หดเกร็ง:</a:t>
            </a:r>
            <a:r>
              <a:rPr b="0" i="0" lang="en-AU" sz="2400" u="none" cap="none" strike="noStrike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b="0" i="0" lang="en-AU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80-90% </a:t>
            </a:r>
            <a:br>
              <a:rPr b="0" i="0" lang="en-AU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b="0" i="0" lang="en-AU" sz="2000" u="none" cap="none" strike="noStrik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เป็น</a:t>
            </a:r>
            <a:r>
              <a:rPr b="0" i="0" lang="en-AU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รูปแบบที่พบบ่อยที่สุด กล้ามเนื้อดูแข็งและตึง เกิดจากความเสียหายของสมองบริเวณที่ส่งกระแสประสาทไปยังกล้ามเนื้อ</a:t>
            </a:r>
            <a:endParaRPr b="0" i="0" sz="22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cxnSp>
        <p:nvCxnSpPr>
          <p:cNvPr id="150" name="Google Shape;150;p9"/>
          <p:cNvCxnSpPr/>
          <p:nvPr/>
        </p:nvCxnSpPr>
        <p:spPr>
          <a:xfrm>
            <a:off x="3369835" y="1810016"/>
            <a:ext cx="2182553" cy="556112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dash"/>
            <a:miter lim="800000"/>
            <a:headEnd len="sm" w="sm" type="none"/>
            <a:tailEnd len="med" w="med" type="triangle"/>
          </a:ln>
        </p:spPr>
      </p:cxnSp>
      <p:sp>
        <p:nvSpPr>
          <p:cNvPr id="151" name="Google Shape;151;p9"/>
          <p:cNvSpPr/>
          <p:nvPr/>
        </p:nvSpPr>
        <p:spPr>
          <a:xfrm>
            <a:off x="7459581" y="1535153"/>
            <a:ext cx="4266807" cy="20005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AU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การเคลื่อนไหวผิดปรกติ:</a:t>
            </a:r>
            <a:r>
              <a:rPr b="0" i="0" lang="en-AU" sz="2400" u="none" cap="none" strike="noStrike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b="0" i="0" lang="en-AU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6%</a:t>
            </a:r>
            <a:endParaRPr b="0" i="0" sz="14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AU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มีลักษณะเฉพาะคือ การเคลื่อนไหวผิดปรกติ เช่น ความตึงตัวของกล้ามเนื้อเสื่อม อาการสั่นหลังอัมพาต และ/หรือสันนิบาต เกิดจากความเสียหายต่อปมประสาทบาซัล</a:t>
            </a:r>
            <a:endParaRPr b="0" i="0" sz="14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cxnSp>
        <p:nvCxnSpPr>
          <p:cNvPr id="152" name="Google Shape;152;p9"/>
          <p:cNvCxnSpPr/>
          <p:nvPr/>
        </p:nvCxnSpPr>
        <p:spPr>
          <a:xfrm flipH="1">
            <a:off x="5904408" y="1913021"/>
            <a:ext cx="1470952" cy="114300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dash"/>
            <a:miter lim="800000"/>
            <a:headEnd len="sm" w="sm" type="none"/>
            <a:tailEnd len="med" w="med" type="triangle"/>
          </a:ln>
        </p:spPr>
      </p:cxnSp>
      <p:sp>
        <p:nvSpPr>
          <p:cNvPr id="153" name="Google Shape;153;p9"/>
          <p:cNvSpPr/>
          <p:nvPr/>
        </p:nvSpPr>
        <p:spPr>
          <a:xfrm>
            <a:off x="7459581" y="3926944"/>
            <a:ext cx="4266807" cy="16927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AU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ชนิดผสม:</a:t>
            </a:r>
            <a:endParaRPr b="0" i="0" sz="24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AU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เด็กจำนวนมากที่เป็นโรคสมองพิการจะมีความผิดปรกติของการสั่งการ 2 ชนิด เช่น ภาวะหดเกร็งและความตึงตัวของกล้ามเนื้อเสื่อม</a:t>
            </a:r>
            <a:endParaRPr b="0" i="0" sz="14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4" name="Google Shape;154;p9"/>
          <p:cNvSpPr/>
          <p:nvPr/>
        </p:nvSpPr>
        <p:spPr>
          <a:xfrm>
            <a:off x="581574" y="3926944"/>
            <a:ext cx="3302270" cy="20005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AU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กระตุก:</a:t>
            </a:r>
            <a:r>
              <a:rPr b="0" i="0" lang="en-AU" sz="2000" u="none" cap="none" strike="noStrike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b="0" i="0" lang="en-AU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5% </a:t>
            </a:r>
            <a:br>
              <a:rPr b="0" i="0" lang="en-AU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b="0" i="0" lang="en-AU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มีลักษณะเฉพาะคือ การเคลื่อนไหวแบบสั่น มีผลต่อสมดุลและการรับรู้อากัปกิริยา เกิดจากความเสียหายของส่วนที่เรียกว่าสมองน้อย</a:t>
            </a:r>
            <a:endParaRPr b="0" i="0" sz="14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cxnSp>
        <p:nvCxnSpPr>
          <p:cNvPr id="155" name="Google Shape;155;p9"/>
          <p:cNvCxnSpPr/>
          <p:nvPr/>
        </p:nvCxnSpPr>
        <p:spPr>
          <a:xfrm flipH="1" rot="10800000">
            <a:off x="2646947" y="3790458"/>
            <a:ext cx="2259932" cy="381643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dash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0"/>
          <p:cNvSpPr txBox="1"/>
          <p:nvPr>
            <p:ph type="title"/>
          </p:nvPr>
        </p:nvSpPr>
        <p:spPr>
          <a:xfrm>
            <a:off x="513347" y="435795"/>
            <a:ext cx="8787064" cy="7177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4400"/>
              <a:buFont typeface="Arial"/>
              <a:buNone/>
            </a:pPr>
            <a:r>
              <a:rPr lang="en-AU">
                <a:latin typeface="Tahoma"/>
                <a:ea typeface="Tahoma"/>
                <a:cs typeface="Tahoma"/>
                <a:sym typeface="Tahoma"/>
              </a:rPr>
              <a:t>ส่วนของร่างกาย</a:t>
            </a:r>
            <a:endParaRPr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2" name="Google Shape;162;p10"/>
          <p:cNvSpPr/>
          <p:nvPr/>
        </p:nvSpPr>
        <p:spPr>
          <a:xfrm>
            <a:off x="596225" y="1153500"/>
            <a:ext cx="6257100" cy="11079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AU" sz="2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โรคสมองพิการสามารถมีผลต่อส่วนของร่างกายที่แตกต่างกันได้</a:t>
            </a:r>
            <a:r>
              <a:rPr b="0" i="0" lang="en-AU" sz="2200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Tahoma"/>
                <a:ea typeface="Tahoma"/>
                <a:cs typeface="Tahoma"/>
                <a:sym typeface="Tahoma"/>
              </a:rPr>
              <a:t> </a:t>
            </a:r>
            <a:br>
              <a:rPr b="0" i="0" lang="en-AU" sz="2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b="0" i="0" lang="en-AU" sz="2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ตัวอย่างเช่น สำหรับผู้ที่มี</a:t>
            </a:r>
            <a:r>
              <a:rPr b="1" i="0" lang="en-AU" sz="2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ภาวะหดเกร็ง</a:t>
            </a:r>
            <a:r>
              <a:rPr b="0" i="0" lang="en-AU" sz="2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:</a:t>
            </a:r>
            <a:endParaRPr b="0" i="0" sz="14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63" name="Google Shape;163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70685" y="3776652"/>
            <a:ext cx="2217627" cy="247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74246" y="3721102"/>
            <a:ext cx="2257607" cy="258545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10"/>
          <p:cNvSpPr txBox="1"/>
          <p:nvPr/>
        </p:nvSpPr>
        <p:spPr>
          <a:xfrm>
            <a:off x="662999" y="2160789"/>
            <a:ext cx="3438900" cy="14465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AU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อัมพาตแขนขาสองข้าง/สองด้านแบบหดเกร็ง</a:t>
            </a:r>
            <a:endParaRPr b="1" i="0" sz="1600" u="none" cap="none" strike="noStrike">
              <a:solidFill>
                <a:schemeClr val="dk1"/>
              </a:solidFill>
              <a:highlight>
                <a:srgbClr val="FFFF00"/>
              </a:highlight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AU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จะมีผลต่อแขนและขาทั้งสองข้าง โดยที่กล้ามเนื้อของลำตัว หน้าและปากมักได้รับผลเช่นกัน</a:t>
            </a:r>
            <a:endParaRPr b="0" i="0" sz="1400" u="none" cap="none" strike="noStrike">
              <a:solidFill>
                <a:schemeClr val="dk1"/>
              </a:solidFill>
              <a:highlight>
                <a:srgbClr val="FFFF00"/>
              </a:highlight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6" name="Google Shape;166;p10"/>
          <p:cNvSpPr txBox="1"/>
          <p:nvPr/>
        </p:nvSpPr>
        <p:spPr>
          <a:xfrm>
            <a:off x="4483600" y="2172738"/>
            <a:ext cx="3438900" cy="1200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AU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อัมพาตสองข้าง/สองด้านแบบหดเกร็ง</a:t>
            </a:r>
            <a:endParaRPr b="1" i="0" sz="1600" u="none" cap="none" strike="noStrike">
              <a:solidFill>
                <a:schemeClr val="dk1"/>
              </a:solidFill>
              <a:highlight>
                <a:srgbClr val="FFFF00"/>
              </a:highlight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AU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จะมีผลต่อขาทั้งสองข้างแต่แขนอาจได้รับผลในระดับน้อยกว่า</a:t>
            </a:r>
            <a:endParaRPr b="0" i="0" sz="1400" u="none" cap="none" strike="noStrike">
              <a:solidFill>
                <a:schemeClr val="dk1"/>
              </a:solidFill>
              <a:highlight>
                <a:srgbClr val="FFFF00"/>
              </a:highlight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7" name="Google Shape;167;p10"/>
          <p:cNvSpPr txBox="1"/>
          <p:nvPr/>
        </p:nvSpPr>
        <p:spPr>
          <a:xfrm>
            <a:off x="8151003" y="2160789"/>
            <a:ext cx="3438900" cy="1200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AU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อัมพาตครึ่งซีก/ข้างเดียวแบบหดเกร็ง</a:t>
            </a:r>
            <a:endParaRPr b="1" i="0" sz="1600" u="none" cap="none" strike="noStrike">
              <a:solidFill>
                <a:schemeClr val="dk1"/>
              </a:solidFill>
              <a:highlight>
                <a:srgbClr val="FFFF00"/>
              </a:highlight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AU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จะมีผลต่อร่างกายข้างเดียว (แขนข้างเดียวและขาข้างเดียว)</a:t>
            </a:r>
            <a:endParaRPr b="0" i="0" sz="1400" u="none" cap="none" strike="noStrike">
              <a:solidFill>
                <a:schemeClr val="dk1"/>
              </a:solidFill>
              <a:highlight>
                <a:srgbClr val="FFFF00"/>
              </a:highlight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68" name="Google Shape;168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979929" y="3842863"/>
            <a:ext cx="2005626" cy="2408139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10"/>
          <p:cNvSpPr txBox="1"/>
          <p:nvPr/>
        </p:nvSpPr>
        <p:spPr>
          <a:xfrm>
            <a:off x="1823716" y="3597991"/>
            <a:ext cx="1311564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AU" sz="10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แขนขาที่ได้รับผล</a:t>
            </a:r>
            <a:endParaRPr b="0" i="0" sz="10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0" name="Google Shape;170;p10"/>
          <p:cNvSpPr txBox="1"/>
          <p:nvPr/>
        </p:nvSpPr>
        <p:spPr>
          <a:xfrm>
            <a:off x="5547267" y="3530431"/>
            <a:ext cx="1311564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AU" sz="10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แขนขาที่ได้รับผล</a:t>
            </a:r>
            <a:endParaRPr b="0" i="0" sz="10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1" name="Google Shape;171;p10"/>
          <p:cNvSpPr txBox="1"/>
          <p:nvPr/>
        </p:nvSpPr>
        <p:spPr>
          <a:xfrm>
            <a:off x="9326960" y="3586385"/>
            <a:ext cx="1311564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AU" sz="10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แขนขาที่ได้รับผล</a:t>
            </a:r>
            <a:endParaRPr b="0" i="0" sz="10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1"/>
          <p:cNvSpPr txBox="1"/>
          <p:nvPr>
            <p:ph type="title"/>
          </p:nvPr>
        </p:nvSpPr>
        <p:spPr>
          <a:xfrm>
            <a:off x="513347" y="435795"/>
            <a:ext cx="8787064" cy="7177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4400"/>
              <a:buFont typeface="Arial"/>
              <a:buNone/>
            </a:pPr>
            <a:r>
              <a:rPr lang="en-AU">
                <a:latin typeface="Tahoma"/>
                <a:ea typeface="Tahoma"/>
                <a:cs typeface="Tahoma"/>
                <a:sym typeface="Tahoma"/>
              </a:rPr>
              <a:t>การเคลื่อนไหวกล้ามเนื้อมัดใหญ่</a:t>
            </a:r>
            <a:endParaRPr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8" name="Google Shape;178;p11"/>
          <p:cNvSpPr/>
          <p:nvPr/>
        </p:nvSpPr>
        <p:spPr>
          <a:xfrm>
            <a:off x="513350" y="1089450"/>
            <a:ext cx="8787000" cy="1200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AU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การเคลื่อนไหวกล้ามเนื้อมัดใหญ่ (เช่น การนั่ง การเดิน) ของเด็กและคนหนุ่มคนสาวที่เป็นโรคสมองพิการสามารถจัดหมวดหมู่ได้เป็น 5 ระดับแตกต่างกันโดยใช้เครื่องมือที่เรียกว่า ระดับความรุนแรงของอาการแข็งเกร็งในเด็กสมองพิการ (Gross Motor Function Classification System, GMFCS) ที่ศูนย์แคนชาล์ยด์ (CanChild) ในประเทศแคนาดาพัฒนาขึ้น</a:t>
            </a:r>
            <a:endParaRPr b="0" i="0" sz="18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79" name="Google Shape;179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6481" y="2224451"/>
            <a:ext cx="2081528" cy="1826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27228" y="2250815"/>
            <a:ext cx="1950051" cy="1799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88320" y="2265553"/>
            <a:ext cx="2206705" cy="1784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809624" y="4230825"/>
            <a:ext cx="3935296" cy="16910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1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21080" y="4180857"/>
            <a:ext cx="3837846" cy="1790995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11"/>
          <p:cNvSpPr txBox="1"/>
          <p:nvPr/>
        </p:nvSpPr>
        <p:spPr>
          <a:xfrm>
            <a:off x="1249680" y="3756379"/>
            <a:ext cx="1574700" cy="3692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AU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ระดับที่ I</a:t>
            </a:r>
            <a:endParaRPr b="0" i="0" sz="14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5" name="Google Shape;185;p11"/>
          <p:cNvSpPr txBox="1"/>
          <p:nvPr/>
        </p:nvSpPr>
        <p:spPr>
          <a:xfrm>
            <a:off x="4414853" y="3756379"/>
            <a:ext cx="1574700" cy="3692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AU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ระดับที่ II</a:t>
            </a:r>
            <a:endParaRPr b="0" i="0" sz="14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6" name="Google Shape;186;p11"/>
          <p:cNvSpPr txBox="1"/>
          <p:nvPr/>
        </p:nvSpPr>
        <p:spPr>
          <a:xfrm>
            <a:off x="7616046" y="3756379"/>
            <a:ext cx="1851900" cy="3692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AU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ระดับที่ III</a:t>
            </a:r>
            <a:endParaRPr b="0" i="0" sz="14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7" name="Google Shape;187;p11"/>
          <p:cNvSpPr txBox="1"/>
          <p:nvPr/>
        </p:nvSpPr>
        <p:spPr>
          <a:xfrm>
            <a:off x="1998128" y="5936458"/>
            <a:ext cx="1664700" cy="3692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AU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ระดับที่ IV</a:t>
            </a:r>
            <a:endParaRPr b="0" i="0" sz="14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8" name="Google Shape;188;p11"/>
          <p:cNvSpPr txBox="1"/>
          <p:nvPr/>
        </p:nvSpPr>
        <p:spPr>
          <a:xfrm>
            <a:off x="6979061" y="5936458"/>
            <a:ext cx="1664700" cy="3692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AU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ระดับที่ V</a:t>
            </a:r>
            <a:endParaRPr b="0" i="0" sz="14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9" name="Google Shape;189;p11"/>
          <p:cNvSpPr/>
          <p:nvPr/>
        </p:nvSpPr>
        <p:spPr>
          <a:xfrm>
            <a:off x="10193872" y="4925327"/>
            <a:ext cx="1950000" cy="14465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AU" sz="11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ภาพประกอบระดับความรุนแรงของอาการแข็งเกร็งในเด็กสมองพิการ 6-12: © Bill Reid, Kate Willoughby, Adrienne Harvey and Kerr Graham โรงพยาบาลเด็กเมลเบิร์น (Royal Children’s Hospital Melbourne)</a:t>
            </a:r>
            <a:endParaRPr b="0" i="0" sz="14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2"/>
          <p:cNvSpPr txBox="1"/>
          <p:nvPr>
            <p:ph type="title"/>
          </p:nvPr>
        </p:nvSpPr>
        <p:spPr>
          <a:xfrm>
            <a:off x="513347" y="435795"/>
            <a:ext cx="8787064" cy="7177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4400"/>
              <a:buFont typeface="Arial"/>
              <a:buNone/>
            </a:pPr>
            <a:r>
              <a:rPr lang="en-AU">
                <a:latin typeface="Tahoma"/>
                <a:ea typeface="Tahoma"/>
                <a:cs typeface="Tahoma"/>
                <a:sym typeface="Tahoma"/>
              </a:rPr>
              <a:t>ความสามารถที่ใช้มือทำ</a:t>
            </a:r>
            <a:endParaRPr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96" name="Google Shape;196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87698" y="2348297"/>
            <a:ext cx="2323990" cy="2233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2166" y="2348297"/>
            <a:ext cx="2323990" cy="2233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88164" y="2348297"/>
            <a:ext cx="2330269" cy="2239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488218" y="2348297"/>
            <a:ext cx="2324532" cy="2234384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12"/>
          <p:cNvSpPr/>
          <p:nvPr/>
        </p:nvSpPr>
        <p:spPr>
          <a:xfrm>
            <a:off x="513347" y="1298999"/>
            <a:ext cx="8935500" cy="7078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AU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เด็กที่เป็นโรคสมองพิการอย่างน้อย 2 ใน 3 จะมีความลำบากในการเคลื่อนไหว</a:t>
            </a:r>
            <a:r>
              <a:rPr b="0" i="0" lang="en-AU" sz="2000" u="none" cap="none" strike="noStrik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ซึ่ง</a:t>
            </a:r>
            <a:r>
              <a:rPr b="0" i="0" lang="en-AU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มีผลต่อแขนข้างเดียวหรือทั้งสองข้าง โดยสามารถมีผลต่อกิจวัตรประจำวันเกือบทุกอย่างได้</a:t>
            </a:r>
            <a:endParaRPr b="0" i="0" sz="2000" u="none" cap="none" strike="noStrike">
              <a:solidFill>
                <a:schemeClr val="dk1"/>
              </a:solidFill>
              <a:highlight>
                <a:srgbClr val="FFFF00"/>
              </a:highlight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01" name="Google Shape;201;p12"/>
          <p:cNvSpPr txBox="1"/>
          <p:nvPr/>
        </p:nvSpPr>
        <p:spPr>
          <a:xfrm>
            <a:off x="1033584" y="4582160"/>
            <a:ext cx="1574700" cy="3692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AU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การรับประทาน</a:t>
            </a:r>
            <a:endParaRPr b="0" i="0" sz="14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02" name="Google Shape;202;p12"/>
          <p:cNvSpPr txBox="1"/>
          <p:nvPr/>
        </p:nvSpPr>
        <p:spPr>
          <a:xfrm>
            <a:off x="3863084" y="4582160"/>
            <a:ext cx="1574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AU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การแต่งตัว</a:t>
            </a:r>
            <a:endParaRPr b="0" i="0" sz="14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03" name="Google Shape;203;p12"/>
          <p:cNvSpPr txBox="1"/>
          <p:nvPr/>
        </p:nvSpPr>
        <p:spPr>
          <a:xfrm>
            <a:off x="6760798" y="4582160"/>
            <a:ext cx="1574700" cy="3692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AU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การเขียน</a:t>
            </a:r>
            <a:endParaRPr b="0" i="0" sz="14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04" name="Google Shape;204;p12"/>
          <p:cNvSpPr txBox="1"/>
          <p:nvPr/>
        </p:nvSpPr>
        <p:spPr>
          <a:xfrm>
            <a:off x="9668672" y="4582160"/>
            <a:ext cx="1574700" cy="3692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AU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การรับลูกบอล</a:t>
            </a:r>
            <a:endParaRPr b="0" i="0" sz="14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05" name="Google Shape;205;p12"/>
          <p:cNvSpPr/>
          <p:nvPr/>
        </p:nvSpPr>
        <p:spPr>
          <a:xfrm>
            <a:off x="589547" y="5070899"/>
            <a:ext cx="8437500" cy="1323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AU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ความสามารถของเด็กตั้งแต่ 4–18 ปี ที่เป็นโรคสมองพิการ ที่จะหยิบจับวัตถุในกิจวัตรประจำวัน สามารถจัดหมวดหมู่ได้เป็น 5 ระดับ โดยใช้ระบบการจัดหมวดหมู่ความสามารถที่ใช้มือทำ (Manual Ability Classification System, MACS) รายละเอียดเพิ่มเติมที่ www.macs.nu/index.php</a:t>
            </a:r>
            <a:endParaRPr b="0" i="0" sz="14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3"/>
          <p:cNvSpPr txBox="1"/>
          <p:nvPr>
            <p:ph type="title"/>
          </p:nvPr>
        </p:nvSpPr>
        <p:spPr>
          <a:xfrm>
            <a:off x="513347" y="435795"/>
            <a:ext cx="8787064" cy="7177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4400"/>
              <a:buFont typeface="Arial"/>
              <a:buNone/>
            </a:pPr>
            <a:r>
              <a:rPr lang="en-AU">
                <a:latin typeface="Tahoma"/>
                <a:ea typeface="Tahoma"/>
                <a:cs typeface="Tahoma"/>
                <a:sym typeface="Tahoma"/>
              </a:rPr>
              <a:t>ความบกพร่องที่เกี่ยวเนื่องกัน</a:t>
            </a:r>
            <a:endParaRPr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12" name="Google Shape;212;p13"/>
          <p:cNvSpPr/>
          <p:nvPr/>
        </p:nvSpPr>
        <p:spPr>
          <a:xfrm>
            <a:off x="513347" y="1123616"/>
            <a:ext cx="8935453" cy="7078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AU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เด็กที่เป็นโรคสมองพิการอาจมีความบกพร่องหลากหลายอย่างทางร่างกายและสติปัญญาด้วย</a:t>
            </a:r>
            <a:endParaRPr b="0" i="0" sz="20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aphicFrame>
        <p:nvGraphicFramePr>
          <p:cNvPr id="213" name="Google Shape;213;p13"/>
          <p:cNvGraphicFramePr/>
          <p:nvPr/>
        </p:nvGraphicFramePr>
        <p:xfrm>
          <a:off x="449343" y="186803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{23C65BD3-A404-431C-A785-F5374A72991C}</a:tableStyleId>
              </a:tblPr>
              <a:tblGrid>
                <a:gridCol w="2188150"/>
                <a:gridCol w="2188150"/>
                <a:gridCol w="2188150"/>
                <a:gridCol w="2188150"/>
                <a:gridCol w="2464875"/>
              </a:tblGrid>
              <a:tr h="9387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800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AU" sz="21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1 ใน </a:t>
                      </a:r>
                      <a:r>
                        <a:rPr lang="en-AU" sz="2100">
                          <a:latin typeface="Tahoma"/>
                          <a:ea typeface="Tahoma"/>
                          <a:cs typeface="Tahoma"/>
                          <a:sym typeface="Tahoma"/>
                        </a:rPr>
                        <a:t>3</a:t>
                      </a:r>
                      <a:r>
                        <a:rPr lang="en-AU" sz="21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 </a:t>
                      </a:r>
                      <a:br>
                        <a:rPr lang="en-AU" sz="15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</a:br>
                      <a:r>
                        <a:rPr lang="en-AU" sz="13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เดินไม่ได้</a:t>
                      </a:r>
                      <a:endParaRPr sz="15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5725" marB="45725" marR="91450" marL="914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7A54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AU" sz="21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1 ใน 4 </a:t>
                      </a:r>
                      <a:br>
                        <a:rPr b="1" lang="en-AU" sz="21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</a:br>
                      <a:r>
                        <a:rPr lang="en-AU" sz="13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พูดไม่ได้</a:t>
                      </a:r>
                      <a:endParaRPr sz="15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5725" marB="45725" marR="91450" marL="91450" anchor="b">
                    <a:lnL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7A54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AU" sz="21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3 ใน 4 </a:t>
                      </a:r>
                      <a:br>
                        <a:rPr b="1" lang="en-AU" sz="21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</a:br>
                      <a:r>
                        <a:rPr lang="en-AU" sz="13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มีอาการเจ็บปวด</a:t>
                      </a:r>
                      <a:endParaRPr sz="13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5725" marB="45725" marR="91450" marL="91450" anchor="b">
                    <a:lnL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7A54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AU" sz="21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1 ใน 4 </a:t>
                      </a:r>
                      <a:br>
                        <a:rPr b="1" lang="en-AU" sz="21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</a:br>
                      <a:r>
                        <a:rPr lang="en-AU" sz="13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เป็นโรคลมชัก</a:t>
                      </a:r>
                      <a:endParaRPr sz="15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5725" marB="45725" marR="91450" marL="91450" anchor="b">
                    <a:lnL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7A54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AU" sz="21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1 ใน 4 </a:t>
                      </a:r>
                      <a:br>
                        <a:rPr b="1" lang="en-AU" sz="21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</a:br>
                      <a:r>
                        <a:rPr b="0" lang="en-AU" sz="13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มีความผิดปรกติทางพฤติกรรม</a:t>
                      </a:r>
                      <a:endParaRPr b="0" sz="15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5725" marB="45725" marR="91450" marL="91450" anchor="b">
                    <a:lnL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0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"/>
                        <a:buFont typeface="Arial"/>
                        <a:buNone/>
                      </a:pPr>
                      <a:r>
                        <a:t/>
                      </a:r>
                      <a:endParaRPr sz="1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"/>
                        <a:buFont typeface="Arial"/>
                        <a:buNone/>
                      </a:pPr>
                      <a:r>
                        <a:t/>
                      </a:r>
                      <a:endParaRPr sz="1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"/>
                        <a:buFont typeface="Arial"/>
                        <a:buNone/>
                      </a:pPr>
                      <a:r>
                        <a:t/>
                      </a:r>
                      <a:endParaRPr sz="1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"/>
                        <a:buFont typeface="Arial"/>
                        <a:buNone/>
                      </a:pPr>
                      <a:r>
                        <a:t/>
                      </a:r>
                      <a:endParaRPr sz="1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"/>
                        <a:buFont typeface="Arial"/>
                        <a:buNone/>
                      </a:pPr>
                      <a:r>
                        <a:t/>
                      </a:r>
                      <a:endParaRPr sz="1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91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5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5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5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5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5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800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AU" sz="21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1 ใน 2 </a:t>
                      </a:r>
                      <a:br>
                        <a:rPr lang="en-AU" sz="15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</a:br>
                      <a:r>
                        <a:rPr lang="en-AU" sz="13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มีความพิการทางสติปัญญา</a:t>
                      </a:r>
                      <a:endParaRPr sz="13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5725" marB="45725" marR="91450" marL="914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7A540"/>
                        </a:buClr>
                        <a:buSzPts val="2400"/>
                        <a:buFont typeface="Arial"/>
                        <a:buNone/>
                      </a:pPr>
                      <a:r>
                        <a:rPr lang="en-AU" sz="21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1 ใน 10 </a:t>
                      </a:r>
                      <a:br>
                        <a:rPr lang="en-AU" sz="15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</a:br>
                      <a:r>
                        <a:rPr lang="en-AU" sz="13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มีความบกพร่องทางสายตาอย่างรุนแรง</a:t>
                      </a:r>
                      <a:endParaRPr sz="15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5725" marB="45725" marR="91450" marL="91450" anchor="b">
                    <a:lnL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7A54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AU" sz="21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1 ใน 4 </a:t>
                      </a:r>
                      <a:br>
                        <a:rPr b="1" lang="en-AU" sz="21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</a:br>
                      <a:r>
                        <a:rPr lang="en-AU" sz="13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มีปัญหาการควบคุมกระเพาะปัสสาวะ</a:t>
                      </a:r>
                      <a:endParaRPr sz="13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5725" marB="45725" marR="91450" marL="91450" anchor="b">
                    <a:lnL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7A54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AU" sz="21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1 ใน 5 </a:t>
                      </a:r>
                      <a:br>
                        <a:rPr b="1" lang="en-AU" sz="21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</a:br>
                      <a:r>
                        <a:rPr lang="en-AU" sz="13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มีความผิดปรกติในการนอนหลับ</a:t>
                      </a:r>
                      <a:endParaRPr sz="13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5725" marB="45725" marR="91450" marL="91450" anchor="b">
                    <a:lnL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7A54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AU" sz="21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1 ใน 5 </a:t>
                      </a:r>
                      <a:br>
                        <a:rPr b="1" lang="en-AU" sz="21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</a:br>
                      <a:r>
                        <a:rPr lang="en-AU" sz="13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มีปัญหาการควบคุมน้ำลาย</a:t>
                      </a:r>
                      <a:endParaRPr sz="13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5725" marB="45725" marR="91450" marL="91450" anchor="b">
                    <a:lnL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214" name="Google Shape;21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2744" y="1889458"/>
            <a:ext cx="1179094" cy="10881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48908" y="1889458"/>
            <a:ext cx="1212046" cy="1118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346676" y="1904706"/>
            <a:ext cx="1195524" cy="1103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479794" y="1889457"/>
            <a:ext cx="1179094" cy="10881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1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49717" y="4081358"/>
            <a:ext cx="1179075" cy="1088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1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148908" y="4092068"/>
            <a:ext cx="1146048" cy="1057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1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315072" y="4092068"/>
            <a:ext cx="1167470" cy="1077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13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7552899" y="4111838"/>
            <a:ext cx="1146048" cy="1057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13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9840450" y="1875810"/>
            <a:ext cx="1208666" cy="1115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13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9870041" y="4081358"/>
            <a:ext cx="1179075" cy="10881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4"/>
          <p:cNvSpPr txBox="1"/>
          <p:nvPr>
            <p:ph type="title"/>
          </p:nvPr>
        </p:nvSpPr>
        <p:spPr>
          <a:xfrm>
            <a:off x="513347" y="435795"/>
            <a:ext cx="8787064" cy="7177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4400"/>
              <a:buFont typeface="Arial"/>
              <a:buNone/>
            </a:pPr>
            <a:r>
              <a:rPr lang="en-AU" sz="4300">
                <a:latin typeface="Tahoma"/>
                <a:ea typeface="Tahoma"/>
                <a:cs typeface="Tahoma"/>
                <a:sym typeface="Tahoma"/>
              </a:rPr>
              <a:t>จุดสนใจสำหรับพัฒนาการของเด็ก</a:t>
            </a:r>
            <a:endParaRPr sz="43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30" name="Google Shape;230;p14"/>
          <p:cNvSpPr/>
          <p:nvPr/>
        </p:nvSpPr>
        <p:spPr>
          <a:xfrm>
            <a:off x="513347" y="1123616"/>
            <a:ext cx="7487653" cy="7078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AU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“คำที่ขึ้นต้นด้วยตัวเอฟ” มุ่งความสนใจไปที่พัฒนาการเด็ก 6 ด้านสำคัญ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AU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ที่สำคัญอย่างยิ่งต่อเด็กทุกคนที่เป็นโรคสมองพิการ</a:t>
            </a:r>
            <a:endParaRPr b="0" i="0" sz="14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31" name="Google Shape;231;p14"/>
          <p:cNvSpPr/>
          <p:nvPr/>
        </p:nvSpPr>
        <p:spPr>
          <a:xfrm>
            <a:off x="4692073" y="6021755"/>
            <a:ext cx="7408327" cy="2769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AU" sz="1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รายละเอียดเพิ่มเติมที่ https://www.canchild.ca/en/research-in-practice/f-words-in-childhood-disability</a:t>
            </a:r>
            <a:endParaRPr b="0" i="0" sz="14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32" name="Google Shape;23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45830" y="1996232"/>
            <a:ext cx="3635586" cy="1788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31359" y="1996233"/>
            <a:ext cx="2476669" cy="1788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60904" y="4006831"/>
            <a:ext cx="2926397" cy="1792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43964" y="3990769"/>
            <a:ext cx="4202656" cy="18085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1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219218" y="1985530"/>
            <a:ext cx="2421539" cy="17988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1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122508" y="4006831"/>
            <a:ext cx="3710243" cy="18125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5"/>
          <p:cNvSpPr txBox="1"/>
          <p:nvPr>
            <p:ph type="title"/>
          </p:nvPr>
        </p:nvSpPr>
        <p:spPr>
          <a:xfrm>
            <a:off x="513347" y="435795"/>
            <a:ext cx="8787064" cy="7177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4400"/>
              <a:buFont typeface="Arial"/>
              <a:buNone/>
            </a:pPr>
            <a:r>
              <a:rPr lang="en-AU">
                <a:latin typeface="Tahoma"/>
                <a:ea typeface="Tahoma"/>
                <a:cs typeface="Tahoma"/>
                <a:sym typeface="Tahoma"/>
              </a:rPr>
              <a:t>ข้อพิจารณาในการรักษา</a:t>
            </a:r>
            <a:endParaRPr>
              <a:latin typeface="Tahoma"/>
              <a:ea typeface="Tahoma"/>
              <a:cs typeface="Tahoma"/>
              <a:sym typeface="Tahoma"/>
            </a:endParaRPr>
          </a:p>
        </p:txBody>
      </p:sp>
      <p:graphicFrame>
        <p:nvGraphicFramePr>
          <p:cNvPr id="244" name="Google Shape;244;p15"/>
          <p:cNvGraphicFramePr/>
          <p:nvPr/>
        </p:nvGraphicFramePr>
        <p:xfrm>
          <a:off x="702817" y="170215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{23C65BD3-A404-431C-A785-F5374A72991C}</a:tableStyleId>
              </a:tblPr>
              <a:tblGrid>
                <a:gridCol w="1201400"/>
                <a:gridCol w="3704725"/>
              </a:tblGrid>
              <a:tr h="364450"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48135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AU" sz="24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อาการเจ็บปวด</a:t>
                      </a:r>
                      <a:endParaRPr b="1" sz="18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0877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AU" sz="18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3 ใน 4</a:t>
                      </a:r>
                      <a:r>
                        <a:rPr lang="en-AU" sz="18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: รักษาเพื่อป้องกันความผิดปรกติในการนอนหลับและพฤติกรรม</a:t>
                      </a:r>
                      <a:endParaRPr sz="18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245" name="Google Shape;245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2244" y="1727830"/>
            <a:ext cx="1146048" cy="105765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46" name="Google Shape;246;p15"/>
          <p:cNvGraphicFramePr/>
          <p:nvPr/>
        </p:nvGraphicFramePr>
        <p:xfrm>
          <a:off x="693390" y="313896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{23C65BD3-A404-431C-A785-F5374A72991C}</a:tableStyleId>
              </a:tblPr>
              <a:tblGrid>
                <a:gridCol w="1210825"/>
                <a:gridCol w="3704725"/>
              </a:tblGrid>
              <a:tr h="364450"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48135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AU" sz="24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ความพิการทางสติปัญญา</a:t>
                      </a:r>
                      <a:endParaRPr b="1" sz="18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0877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AU" sz="18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1 ใน 2</a:t>
                      </a:r>
                      <a:r>
                        <a:rPr b="0" lang="en-AU" sz="18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: การพยากรณ์ไม่ค่อยดีในส่วนที่เกี่ยวกับการเคลื่อนที่ไปมา การกลั้นปัสสาวะ ความสามารถทางวิชาการ</a:t>
                      </a:r>
                      <a:endParaRPr sz="14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247" name="Google Shape;247;p15"/>
          <p:cNvGraphicFramePr/>
          <p:nvPr/>
        </p:nvGraphicFramePr>
        <p:xfrm>
          <a:off x="712244" y="455293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{23C65BD3-A404-431C-A785-F5374A72991C}</a:tableStyleId>
              </a:tblPr>
              <a:tblGrid>
                <a:gridCol w="1201400"/>
                <a:gridCol w="3695300"/>
              </a:tblGrid>
              <a:tr h="435300"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48135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AU" sz="24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เคลื่อนที่ไปมาไม่ได้</a:t>
                      </a:r>
                      <a:endParaRPr b="1" sz="18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0877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AU" sz="18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1 ใน 4</a:t>
                      </a:r>
                      <a:r>
                        <a:rPr b="0" lang="en-AU" sz="18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: การนั่งที่ไม่ต้องอาศัยการช่วยเหลือหรือสนับสนุนจากผู้อื่นตอน 2 ขวบ จะทำนายว่าจะมีการเคลื่อนที่ไปมาได้</a:t>
                      </a:r>
                      <a:endParaRPr sz="14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248" name="Google Shape;248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5113" y="3151566"/>
            <a:ext cx="1063752" cy="11463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82423" y="4568713"/>
            <a:ext cx="1034340" cy="111464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50" name="Google Shape;250;p15"/>
          <p:cNvGraphicFramePr/>
          <p:nvPr/>
        </p:nvGraphicFramePr>
        <p:xfrm>
          <a:off x="6266206" y="170215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{23C65BD3-A404-431C-A785-F5374A72991C}</a:tableStyleId>
              </a:tblPr>
              <a:tblGrid>
                <a:gridCol w="1201400"/>
                <a:gridCol w="3704725"/>
              </a:tblGrid>
              <a:tr h="364450"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48135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AU" sz="24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สะโพกที่เคลื่อนจากที่</a:t>
                      </a:r>
                      <a:endParaRPr b="1" sz="18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0877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AU" sz="18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1 ใน 3</a:t>
                      </a:r>
                      <a:r>
                        <a:rPr lang="en-AU" sz="18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: การเฝ้าระวังสะโพกทุก 6-12 เดือน โดยใช้รังสีเอกซ์</a:t>
                      </a:r>
                      <a:endParaRPr sz="18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251" name="Google Shape;251;p15"/>
          <p:cNvGraphicFramePr/>
          <p:nvPr/>
        </p:nvGraphicFramePr>
        <p:xfrm>
          <a:off x="6256779" y="313896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{23C65BD3-A404-431C-A785-F5374A72991C}</a:tableStyleId>
              </a:tblPr>
              <a:tblGrid>
                <a:gridCol w="1210825"/>
                <a:gridCol w="3704725"/>
              </a:tblGrid>
              <a:tr h="364450"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48135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AU" sz="24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การสื่อสารไม่เป็นคำพูด</a:t>
                      </a:r>
                      <a:endParaRPr b="1" sz="18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0877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AU" sz="18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1 ใน 4</a:t>
                      </a:r>
                      <a:r>
                        <a:rPr lang="en-AU" sz="18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: ให้ส่งเสริมการพูดแต่เนิ่นๆ</a:t>
                      </a:r>
                      <a:endParaRPr sz="14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252" name="Google Shape;252;p15"/>
          <p:cNvGraphicFramePr/>
          <p:nvPr/>
        </p:nvGraphicFramePr>
        <p:xfrm>
          <a:off x="6275633" y="455293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{23C65BD3-A404-431C-A785-F5374A72991C}</a:tableStyleId>
              </a:tblPr>
              <a:tblGrid>
                <a:gridCol w="1201400"/>
                <a:gridCol w="3695300"/>
              </a:tblGrid>
              <a:tr h="435300"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48135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AU" sz="24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โรคลมชัก</a:t>
                      </a:r>
                      <a:endParaRPr b="1" sz="18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0877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AU" sz="18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1 ใน 4</a:t>
                      </a:r>
                      <a:r>
                        <a:rPr lang="en-AU" sz="18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: การชักจะหายไปสำหรับคนไข้ 10-20%</a:t>
                      </a:r>
                      <a:endParaRPr sz="18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253" name="Google Shape;253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353667" y="1724762"/>
            <a:ext cx="1034340" cy="1114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1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324255" y="3151566"/>
            <a:ext cx="1063752" cy="11463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1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297813" y="4607089"/>
            <a:ext cx="1146048" cy="10576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6"/>
          <p:cNvSpPr txBox="1"/>
          <p:nvPr>
            <p:ph type="title"/>
          </p:nvPr>
        </p:nvSpPr>
        <p:spPr>
          <a:xfrm>
            <a:off x="513347" y="435795"/>
            <a:ext cx="8787064" cy="7177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4400"/>
              <a:buNone/>
            </a:pPr>
            <a:r>
              <a:rPr lang="en-AU">
                <a:latin typeface="Tahoma"/>
                <a:ea typeface="Tahoma"/>
                <a:cs typeface="Tahoma"/>
                <a:sym typeface="Tahoma"/>
              </a:rPr>
              <a:t>ข้อพิจารณาในการรักษา</a:t>
            </a:r>
            <a:r>
              <a:rPr lang="en-AU"/>
              <a:t> </a:t>
            </a:r>
            <a:r>
              <a:rPr b="0" lang="en-AU">
                <a:latin typeface="Tahoma"/>
                <a:ea typeface="Tahoma"/>
                <a:cs typeface="Tahoma"/>
                <a:sym typeface="Tahoma"/>
              </a:rPr>
              <a:t>(ต่อ)</a:t>
            </a:r>
            <a:endParaRPr>
              <a:latin typeface="Tahoma"/>
              <a:ea typeface="Tahoma"/>
              <a:cs typeface="Tahoma"/>
              <a:sym typeface="Tahoma"/>
            </a:endParaRPr>
          </a:p>
        </p:txBody>
      </p:sp>
      <p:graphicFrame>
        <p:nvGraphicFramePr>
          <p:cNvPr id="262" name="Google Shape;262;p16"/>
          <p:cNvGraphicFramePr/>
          <p:nvPr/>
        </p:nvGraphicFramePr>
        <p:xfrm>
          <a:off x="702817" y="170215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{23C65BD3-A404-431C-A785-F5374A72991C}</a:tableStyleId>
              </a:tblPr>
              <a:tblGrid>
                <a:gridCol w="1201400"/>
                <a:gridCol w="3704725"/>
              </a:tblGrid>
              <a:tr h="364450"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48135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AU" sz="24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ความผิดปรกติของพฤติกรรม</a:t>
                      </a:r>
                      <a:endParaRPr b="1" sz="18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0877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AU" sz="18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1 ใน 4</a:t>
                      </a:r>
                      <a:r>
                        <a:rPr lang="en-AU" sz="18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: ให้รักษาแต่เนิ่นๆ และดูให้แน่ใจว่ามีการดูแลรักษาอาการเจ็บปวด</a:t>
                      </a:r>
                      <a:endParaRPr sz="18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263" name="Google Shape;263;p16"/>
          <p:cNvGraphicFramePr/>
          <p:nvPr/>
        </p:nvGraphicFramePr>
        <p:xfrm>
          <a:off x="693390" y="313896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{23C65BD3-A404-431C-A785-F5374A72991C}</a:tableStyleId>
              </a:tblPr>
              <a:tblGrid>
                <a:gridCol w="1210825"/>
                <a:gridCol w="3704725"/>
              </a:tblGrid>
              <a:tr h="364450"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48135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AU" sz="24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การกลั้นปัสสาวะไม่ได้</a:t>
                      </a:r>
                      <a:endParaRPr b="1" sz="18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0877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AU" sz="18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1 ใน 4</a:t>
                      </a:r>
                      <a:r>
                        <a:rPr lang="en-AU" sz="18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: ทำการตรวจและให้เวลามากขึ้น</a:t>
                      </a:r>
                      <a:endParaRPr sz="18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264" name="Google Shape;264;p16"/>
          <p:cNvGraphicFramePr/>
          <p:nvPr/>
        </p:nvGraphicFramePr>
        <p:xfrm>
          <a:off x="712244" y="455293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{23C65BD3-A404-431C-A785-F5374A72991C}</a:tableStyleId>
              </a:tblPr>
              <a:tblGrid>
                <a:gridCol w="1201400"/>
                <a:gridCol w="3695300"/>
              </a:tblGrid>
              <a:tr h="435300"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48135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AU" sz="24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ความผิดปรกติในการนอนหลับ</a:t>
                      </a:r>
                      <a:endParaRPr b="1" sz="18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0877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AU" sz="18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1 ใน 5</a:t>
                      </a:r>
                      <a:r>
                        <a:rPr lang="en-AU" sz="18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: ทำการตรวจและดูให้แน่ใจว่ามีการดูแลรักษาอาการเจ็บปวด</a:t>
                      </a:r>
                      <a:endParaRPr sz="18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265" name="Google Shape;265;p16"/>
          <p:cNvGraphicFramePr/>
          <p:nvPr/>
        </p:nvGraphicFramePr>
        <p:xfrm>
          <a:off x="6266206" y="170215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{23C65BD3-A404-431C-A785-F5374A72991C}</a:tableStyleId>
              </a:tblPr>
              <a:tblGrid>
                <a:gridCol w="1201400"/>
                <a:gridCol w="3704725"/>
              </a:tblGrid>
              <a:tr h="364450"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48135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AU" sz="24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ตาบอด</a:t>
                      </a:r>
                      <a:endParaRPr b="1" sz="18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0877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AU" sz="18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1 ใน 10</a:t>
                      </a:r>
                      <a:r>
                        <a:rPr lang="en-AU" sz="18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: ประเมินแต่เนิ่นๆ และปรับสายตา</a:t>
                      </a:r>
                      <a:endParaRPr sz="14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266" name="Google Shape;266;p16"/>
          <p:cNvGraphicFramePr/>
          <p:nvPr/>
        </p:nvGraphicFramePr>
        <p:xfrm>
          <a:off x="6256779" y="313896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{23C65BD3-A404-431C-A785-F5374A72991C}</a:tableStyleId>
              </a:tblPr>
              <a:tblGrid>
                <a:gridCol w="1210825"/>
                <a:gridCol w="3704725"/>
              </a:tblGrid>
              <a:tr h="364450"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48135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AU" sz="24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การรับประทานอาหารทางปากไม่ได้</a:t>
                      </a:r>
                      <a:endParaRPr b="1" sz="18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0877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AU" sz="18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1 ใน 15</a:t>
                      </a:r>
                      <a:r>
                        <a:rPr lang="en-AU" sz="18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: ประเมินความปลอดภัยในการกลืนและเฝ้าสังเกตการเติบโต</a:t>
                      </a:r>
                      <a:endParaRPr sz="14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267" name="Google Shape;267;p16"/>
          <p:cNvGraphicFramePr/>
          <p:nvPr/>
        </p:nvGraphicFramePr>
        <p:xfrm>
          <a:off x="6275633" y="455293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{23C65BD3-A404-431C-A785-F5374A72991C}</a:tableStyleId>
              </a:tblPr>
              <a:tblGrid>
                <a:gridCol w="1201400"/>
                <a:gridCol w="3695300"/>
              </a:tblGrid>
              <a:tr h="435300"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48135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AU" sz="24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หูหนวก</a:t>
                      </a:r>
                      <a:endParaRPr b="1" sz="18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0877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AU" sz="18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1 ใน 25</a:t>
                      </a:r>
                      <a:r>
                        <a:rPr lang="en-AU" sz="18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: ประเมินแต่เนิ่นๆ และปรับให้เหมาะ</a:t>
                      </a:r>
                      <a:endParaRPr sz="14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268" name="Google Shape;268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2423" y="1780170"/>
            <a:ext cx="981457" cy="955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2423" y="3167238"/>
            <a:ext cx="1029485" cy="11094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30451" y="4575774"/>
            <a:ext cx="1032397" cy="1112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380109" y="1702150"/>
            <a:ext cx="1020334" cy="1099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16"/>
          <p:cNvPicPr preferRelativeResize="0"/>
          <p:nvPr/>
        </p:nvPicPr>
        <p:blipFill rotWithShape="1">
          <a:blip r:embed="rId7">
            <a:alphaModFix/>
          </a:blip>
          <a:srcRect b="0" l="0" r="0" t="6812"/>
          <a:stretch/>
        </p:blipFill>
        <p:spPr>
          <a:xfrm>
            <a:off x="6370958" y="3167238"/>
            <a:ext cx="1076588" cy="1081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1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466089" y="4575774"/>
            <a:ext cx="1032397" cy="11125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7"/>
          <p:cNvSpPr txBox="1"/>
          <p:nvPr>
            <p:ph type="title"/>
          </p:nvPr>
        </p:nvSpPr>
        <p:spPr>
          <a:xfrm>
            <a:off x="513347" y="435795"/>
            <a:ext cx="8787064" cy="7177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4400"/>
              <a:buFont typeface="Arial"/>
              <a:buNone/>
            </a:pPr>
            <a:r>
              <a:rPr lang="en-AU">
                <a:latin typeface="Tahoma"/>
                <a:ea typeface="Tahoma"/>
                <a:cs typeface="Tahoma"/>
                <a:sym typeface="Tahoma"/>
              </a:rPr>
              <a:t>อนาคต</a:t>
            </a:r>
            <a:endParaRPr b="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80" name="Google Shape;280;p17"/>
          <p:cNvSpPr txBox="1"/>
          <p:nvPr/>
        </p:nvSpPr>
        <p:spPr>
          <a:xfrm>
            <a:off x="4368911" y="1555424"/>
            <a:ext cx="7028095" cy="46662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i="0" lang="en-AU" sz="2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ด้วยความสนับสนุนของพ่อแม่ ครอบครัว ชุมชน รัฐบาลและผู้ประกอบวิชาชีพด้านสุขภาพ</a:t>
            </a:r>
            <a:r>
              <a:rPr b="0" i="0" lang="en-AU" sz="2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เด็กที่เป็นโรคสมองพิการจะดำรงชีวิตด้วยความแข็งแรงและมีส่วนช่วยผู้อื่น</a:t>
            </a:r>
            <a:endParaRPr b="0" i="0" sz="14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28600" lvl="0" marL="228600" marR="0" rtl="0" algn="l">
              <a:lnSpc>
                <a:spcPct val="11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i="0" lang="en-AU" sz="2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อนาคตสดใส</a:t>
            </a:r>
            <a:r>
              <a:rPr b="0" i="0" lang="en-AU" sz="2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ด้วยความพยายามระหว่างประเทศที่จะร่วมมือกันในการวิจัย วิธีปฏิบัติ การศึกษา เทคโนโลยีและการกระทำทางสังคมโดยและเพื่อประชาชนที่เป็นโรคสมองพิการ</a:t>
            </a:r>
            <a:endParaRPr b="0" i="0" sz="14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28600" lvl="0" marL="228600" marR="0" rtl="0" algn="l">
              <a:lnSpc>
                <a:spcPct val="11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i="0" lang="en-AU" sz="2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ร่วมวันภาวะสมองพิการโลก</a:t>
            </a:r>
            <a:r>
              <a:rPr b="0" i="0" lang="en-AU" sz="2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และเป็นส่วนหนึ่งของชุมชนสากลนี้เพื่อทำให้ชีวิตของผู้เป็นโรคสมองพิการทั่วโลกดีขึ้น</a:t>
            </a:r>
            <a:endParaRPr b="0" i="0" sz="14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ctr">
              <a:lnSpc>
                <a:spcPct val="110000"/>
              </a:lnSpc>
              <a:spcBef>
                <a:spcPts val="1600"/>
              </a:spcBef>
              <a:spcAft>
                <a:spcPts val="0"/>
              </a:spcAft>
              <a:buClr>
                <a:srgbClr val="548135"/>
              </a:buClr>
              <a:buSzPts val="2000"/>
              <a:buFont typeface="Arial"/>
              <a:buNone/>
            </a:pPr>
            <a:r>
              <a:rPr b="1" i="0" lang="en-AU" sz="2000" u="none" cap="none" strike="noStrike">
                <a:solidFill>
                  <a:srgbClr val="00C165"/>
                </a:solidFill>
                <a:latin typeface="Tahoma"/>
                <a:ea typeface="Tahoma"/>
                <a:cs typeface="Tahoma"/>
                <a:sym typeface="Tahoma"/>
              </a:rPr>
              <a:t>วันภาวะสมองพิการโลก วันที่ 6 ตุลาคม</a:t>
            </a:r>
            <a:endParaRPr b="0" i="0" sz="1400" u="none" cap="none" strike="noStrike">
              <a:solidFill>
                <a:srgbClr val="00C165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101600" lvl="0" marL="228600" marR="0" rtl="0" algn="l">
              <a:lnSpc>
                <a:spcPct val="11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br>
              <a:rPr b="0" i="0" lang="en-AU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</a:br>
            <a:br>
              <a:rPr b="0" i="0" lang="en-AU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</a:br>
            <a:endParaRPr b="0" i="0" sz="22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81" name="Google Shape;281;p17"/>
          <p:cNvPicPr preferRelativeResize="0"/>
          <p:nvPr/>
        </p:nvPicPr>
        <p:blipFill rotWithShape="1">
          <a:blip r:embed="rId3">
            <a:alphaModFix/>
          </a:blip>
          <a:srcRect b="599" l="607" r="0" t="0"/>
          <a:stretch/>
        </p:blipFill>
        <p:spPr>
          <a:xfrm>
            <a:off x="683030" y="1300433"/>
            <a:ext cx="3507178" cy="4656841"/>
          </a:xfrm>
          <a:prstGeom prst="rect">
            <a:avLst/>
          </a:prstGeom>
          <a:solidFill>
            <a:srgbClr val="ECECEC"/>
          </a:solidFill>
          <a:ln>
            <a:noFill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8"/>
          <p:cNvSpPr txBox="1"/>
          <p:nvPr>
            <p:ph idx="1" type="body"/>
          </p:nvPr>
        </p:nvSpPr>
        <p:spPr>
          <a:xfrm>
            <a:off x="513347" y="1686241"/>
            <a:ext cx="10797300" cy="395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i="1" lang="en-AU" sz="1600"/>
              <a:t>Australian Cerebral Palsy Register Report 2013</a:t>
            </a:r>
            <a:r>
              <a:rPr lang="en-AU" sz="1600"/>
              <a:t> www.cpregister.com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en-AU" sz="1600"/>
              <a:t>Eliasson, A.-C., Krumlinde-Sundholm, L., Rösblad, B., Beckung, E., Arner, M., Öhrvall, A.-M., &amp; Rosenbaum, P. (2007). The manual ability classification system (MACS) for children with cerebral palsy: Scale development and evidence of validity and reliability. </a:t>
            </a:r>
            <a:r>
              <a:rPr i="1" lang="en-AU" sz="1600"/>
              <a:t>Developmental Medicine &amp; Child Neurology</a:t>
            </a:r>
            <a:r>
              <a:rPr lang="en-AU" sz="1600"/>
              <a:t>, </a:t>
            </a:r>
            <a:r>
              <a:rPr i="1" lang="en-AU" sz="1600"/>
              <a:t>48</a:t>
            </a:r>
            <a:r>
              <a:rPr lang="en-AU" sz="1600"/>
              <a:t>(7), 549–554. doi:10.1111/j.1469-8749.2006.tb01313.x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en-AU" sz="1600"/>
              <a:t>Novak, I. (2014). Evidence-based diagnosis, health care, and rehabilitation for children with cerebral palsy. </a:t>
            </a:r>
            <a:r>
              <a:rPr i="1" lang="en-AU" sz="1600"/>
              <a:t>Journal of Child Neurology</a:t>
            </a:r>
            <a:r>
              <a:rPr lang="en-AU" sz="1600"/>
              <a:t>, </a:t>
            </a:r>
            <a:r>
              <a:rPr i="1" lang="en-AU" sz="1600"/>
              <a:t>29</a:t>
            </a:r>
            <a:r>
              <a:rPr lang="en-AU" sz="1600"/>
              <a:t>(8), 1141–1156. doi:10.1177/0883073814535503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en-AU" sz="1600"/>
              <a:t>Novak, I., Hines, M., Goldsmith, S., &amp; Barclay, R. (2012). Clinical Prognostic messages from a systematic review on cerebral palsy. </a:t>
            </a:r>
            <a:r>
              <a:rPr i="1" lang="en-AU" sz="1600"/>
              <a:t>PEDIATRICS</a:t>
            </a:r>
            <a:r>
              <a:rPr lang="en-AU" sz="1600"/>
              <a:t>, </a:t>
            </a:r>
            <a:r>
              <a:rPr i="1" lang="en-AU" sz="1600"/>
              <a:t>130</a:t>
            </a:r>
            <a:r>
              <a:rPr lang="en-AU" sz="1600"/>
              <a:t>(5), e1285–e1312. doi:10.1542/peds.2012-0924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en-AU" sz="1600"/>
              <a:t>McIntyre, S., Morgan, C., Walker, K., &amp; Novak, I. (2011). Cerebral palsy-don’t delay. </a:t>
            </a:r>
            <a:r>
              <a:rPr i="1" lang="en-AU" sz="1600"/>
              <a:t>Developmental Disabilities Research Reviews</a:t>
            </a:r>
            <a:r>
              <a:rPr lang="en-AU" sz="1600"/>
              <a:t>, </a:t>
            </a:r>
            <a:r>
              <a:rPr i="1" lang="en-AU" sz="1600"/>
              <a:t>17</a:t>
            </a:r>
            <a:r>
              <a:rPr lang="en-AU" sz="1600"/>
              <a:t>(2), 114–129. doi:10.1002/ddrr.1106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en-AU" sz="1600"/>
              <a:t>Palisano, R., Rosenbaum, P., Walter, S., Russell, D., Wood, E., &amp; Galuppi, B. (2008). Development and reliability of a system to classify gross motor function in children with cerebral palsy. </a:t>
            </a:r>
            <a:r>
              <a:rPr i="1" lang="en-AU" sz="1600"/>
              <a:t>Developmental Medicine &amp; Child Neurology</a:t>
            </a:r>
            <a:r>
              <a:rPr lang="en-AU" sz="1600"/>
              <a:t>, </a:t>
            </a:r>
            <a:r>
              <a:rPr i="1" lang="en-AU" sz="1600"/>
              <a:t>39</a:t>
            </a:r>
            <a:r>
              <a:rPr lang="en-AU" sz="1600"/>
              <a:t>(4), 214–223. doi:10.1111/j.1469-8749.1997.tb07414.x  www.canchild.ca.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i="1" lang="en-AU" sz="1600"/>
              <a:t>Report of the Australian Cerebral Palsy Register, Birth Years 1993-2009</a:t>
            </a:r>
            <a:r>
              <a:rPr lang="en-AU" sz="1600"/>
              <a:t>, September 2016. </a:t>
            </a:r>
            <a:endParaRPr/>
          </a:p>
          <a:p>
            <a:pPr indent="-1143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7A540"/>
              </a:buClr>
              <a:buSzPts val="1800"/>
              <a:buNone/>
            </a:pPr>
            <a:r>
              <a:t/>
            </a:r>
            <a:endParaRPr sz="1800"/>
          </a:p>
        </p:txBody>
      </p:sp>
      <p:sp>
        <p:nvSpPr>
          <p:cNvPr id="288" name="Google Shape;288;p18"/>
          <p:cNvSpPr txBox="1"/>
          <p:nvPr>
            <p:ph type="title"/>
          </p:nvPr>
        </p:nvSpPr>
        <p:spPr>
          <a:xfrm>
            <a:off x="513347" y="435795"/>
            <a:ext cx="8787064" cy="7177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4400"/>
              <a:buFont typeface="Arial"/>
              <a:buNone/>
            </a:pPr>
            <a:r>
              <a:rPr b="1" i="1" lang="en-AU"/>
              <a:t>References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"/>
          <p:cNvSpPr txBox="1"/>
          <p:nvPr>
            <p:ph type="title"/>
          </p:nvPr>
        </p:nvSpPr>
        <p:spPr>
          <a:xfrm>
            <a:off x="513347" y="435795"/>
            <a:ext cx="8787064" cy="7177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4400"/>
              <a:buFont typeface="Arial"/>
              <a:buNone/>
            </a:pPr>
            <a:r>
              <a:rPr lang="en-AU">
                <a:latin typeface="Tahoma"/>
                <a:ea typeface="Tahoma"/>
                <a:cs typeface="Tahoma"/>
                <a:sym typeface="Tahoma"/>
              </a:rPr>
              <a:t>วันนี้…</a:t>
            </a:r>
            <a:endParaRPr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0" name="Google Shape;50;p2"/>
          <p:cNvSpPr txBox="1"/>
          <p:nvPr/>
        </p:nvSpPr>
        <p:spPr>
          <a:xfrm>
            <a:off x="777300" y="1577609"/>
            <a:ext cx="5385600" cy="329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AU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ข้อเท็จจริงอย่างย่อเกี่ยวกับโรคสมองพิการ (cerebral palsy, CP)</a:t>
            </a:r>
            <a:endParaRPr b="0" i="0" sz="14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28600" lvl="0" marL="228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AU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นิยาม</a:t>
            </a:r>
            <a:endParaRPr b="0" i="0" sz="14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28600" lvl="0" marL="228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AU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สาเหตุของโรคสมองพิการ</a:t>
            </a:r>
            <a:endParaRPr b="0" i="0" sz="14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28600" lvl="0" marL="228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AU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ปัจจัยเสี่ยง</a:t>
            </a:r>
            <a:endParaRPr b="0" i="0" sz="14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28600" lvl="0" marL="228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AU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การวินิจฉัย</a:t>
            </a:r>
            <a:endParaRPr b="0" i="0" sz="14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28600" lvl="0" marL="228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AU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ชนิดการสั่งการ</a:t>
            </a:r>
            <a:endParaRPr b="0" i="0" sz="14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28600" lvl="0" marL="228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AU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ส่วนของร่างกายที่ได้รับผลจากโรคสมองพิการ</a:t>
            </a:r>
            <a:endParaRPr b="0" i="0" sz="28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1" name="Google Shape;51;p2"/>
          <p:cNvSpPr txBox="1"/>
          <p:nvPr/>
        </p:nvSpPr>
        <p:spPr>
          <a:xfrm>
            <a:off x="777300" y="5408050"/>
            <a:ext cx="9744900" cy="6924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1" lang="en-AU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เนื้อหาในการนำเสนอนี้ให้เป็นข้อมูลทั่วไปเท่านั้น โดยไม่ได้เจตนาให้เป็นคำแนะนำทางวิชาชีพ และไม่ควรพึ่งพาเนื้อหานี้แทนการปรึกษากับผู้ประกอบวิชาชีพที่มีคุณสมบัติครบที่สามารถระบุความต้องการจำเป็นแต่ละประการของท่านได้ เนื้อหาทั้งหมดเป็นลิขสิทธิ์ของวันภาวะสมองพิการโลก ท่านใช้ประโยชน์จากเนื้อหาใดๆในการนำเสนอนี้ได้เมื่อเป็นการใช้ส่วนตัวหรือไม่ใช่เชิงพาณิชย์เท่านั้น</a:t>
            </a:r>
            <a:endParaRPr b="0" i="1" sz="17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2" name="Google Shape;52;p2"/>
          <p:cNvSpPr txBox="1"/>
          <p:nvPr/>
        </p:nvSpPr>
        <p:spPr>
          <a:xfrm>
            <a:off x="5958900" y="1276100"/>
            <a:ext cx="4845088" cy="330856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52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28600" lvl="1" marL="685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AU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การเคลื่อนไหวกล้ามเนื้อมัดใหญ่</a:t>
            </a:r>
            <a:endParaRPr b="0" i="0" sz="14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28600" lvl="1" marL="685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AU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ความสามารถในการใช้มือ</a:t>
            </a:r>
            <a:endParaRPr b="0" i="0" sz="14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28600" lvl="1" marL="685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AU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ความบกพร่องที่เกี่ยวเนื่องกัน</a:t>
            </a:r>
            <a:endParaRPr b="0" i="0" sz="14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28600" lvl="1" marL="685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AU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การรักษาโดยอิงหลักฐาน</a:t>
            </a:r>
            <a:endParaRPr b="0" i="0" sz="14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28600" lvl="1" marL="685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AU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อนาคต</a:t>
            </a:r>
            <a:endParaRPr b="0" i="0" sz="14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28600" lvl="1" marL="685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AU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เอกสารอ้างอิง</a:t>
            </a:r>
            <a:endParaRPr b="0" i="0" sz="28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"/>
          <p:cNvSpPr txBox="1"/>
          <p:nvPr>
            <p:ph idx="1" type="body"/>
          </p:nvPr>
        </p:nvSpPr>
        <p:spPr>
          <a:xfrm>
            <a:off x="4102443" y="1179528"/>
            <a:ext cx="7298725" cy="45819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AU" sz="2200">
                <a:latin typeface="Tahoma"/>
                <a:ea typeface="Tahoma"/>
                <a:cs typeface="Tahoma"/>
                <a:sym typeface="Tahoma"/>
              </a:rPr>
              <a:t>โรคสมองพิการเป็น</a:t>
            </a:r>
            <a:r>
              <a:rPr b="1" lang="en-AU" sz="2200">
                <a:latin typeface="Tahoma"/>
                <a:ea typeface="Tahoma"/>
                <a:cs typeface="Tahoma"/>
                <a:sym typeface="Tahoma"/>
              </a:rPr>
              <a:t>ความพิการทางร่างกายที่พบบ่อยที่สุด</a:t>
            </a:r>
            <a:r>
              <a:rPr lang="en-AU" sz="2200">
                <a:latin typeface="Tahoma"/>
                <a:ea typeface="Tahoma"/>
                <a:cs typeface="Tahoma"/>
                <a:sym typeface="Tahoma"/>
              </a:rPr>
              <a:t>ในวัยเด็ก</a:t>
            </a:r>
            <a:endParaRPr>
              <a:latin typeface="Tahoma"/>
              <a:ea typeface="Tahoma"/>
              <a:cs typeface="Tahoma"/>
              <a:sym typeface="Tahoma"/>
            </a:endParaRPr>
          </a:p>
          <a:p>
            <a:pPr indent="-228600" lvl="0" marL="2286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200"/>
              <a:buChar char="•"/>
            </a:pPr>
            <a:r>
              <a:rPr lang="en-AU" sz="2200">
                <a:latin typeface="Tahoma"/>
                <a:ea typeface="Tahoma"/>
                <a:cs typeface="Tahoma"/>
                <a:sym typeface="Tahoma"/>
              </a:rPr>
              <a:t>โรคสมองพิการเกิดขึ้น </a:t>
            </a:r>
            <a:r>
              <a:rPr b="1" lang="en-AU" sz="2200">
                <a:latin typeface="Tahoma"/>
                <a:ea typeface="Tahoma"/>
                <a:cs typeface="Tahoma"/>
                <a:sym typeface="Tahoma"/>
              </a:rPr>
              <a:t>1 ราย จากการเกิดมีชีวิต 700 ราย</a:t>
            </a:r>
            <a:r>
              <a:rPr lang="en-AU" sz="2200">
                <a:latin typeface="Tahoma"/>
                <a:ea typeface="Tahoma"/>
                <a:cs typeface="Tahoma"/>
                <a:sym typeface="Tahoma"/>
              </a:rPr>
              <a:t> ในประเทศรายได้สูง</a:t>
            </a:r>
            <a:endParaRPr>
              <a:latin typeface="Tahoma"/>
              <a:ea typeface="Tahoma"/>
              <a:cs typeface="Tahoma"/>
              <a:sym typeface="Tahoma"/>
            </a:endParaRPr>
          </a:p>
          <a:p>
            <a:pPr indent="-228600" lvl="0" marL="2286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200"/>
              <a:buChar char="•"/>
            </a:pPr>
            <a:r>
              <a:rPr lang="en-AU" sz="2200">
                <a:latin typeface="Tahoma"/>
                <a:ea typeface="Tahoma"/>
                <a:cs typeface="Tahoma"/>
                <a:sym typeface="Tahoma"/>
              </a:rPr>
              <a:t>เกิดจากการบาดเจ็บของสมองที่กำลังพัฒนาซึ่งส่วนใหญ่เกิดขึ้น</a:t>
            </a:r>
            <a:r>
              <a:rPr b="1" lang="en-AU" sz="2200">
                <a:latin typeface="Tahoma"/>
                <a:ea typeface="Tahoma"/>
                <a:cs typeface="Tahoma"/>
                <a:sym typeface="Tahoma"/>
              </a:rPr>
              <a:t>ก่อนเกิด</a:t>
            </a:r>
            <a:endParaRPr>
              <a:latin typeface="Tahoma"/>
              <a:ea typeface="Tahoma"/>
              <a:cs typeface="Tahoma"/>
              <a:sym typeface="Tahoma"/>
            </a:endParaRPr>
          </a:p>
          <a:p>
            <a:pPr indent="-228600" lvl="0" marL="2286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200"/>
              <a:buChar char="•"/>
            </a:pPr>
            <a:r>
              <a:rPr b="1" lang="en-AU" sz="2200">
                <a:latin typeface="Tahoma"/>
                <a:ea typeface="Tahoma"/>
                <a:cs typeface="Tahoma"/>
                <a:sym typeface="Tahoma"/>
              </a:rPr>
              <a:t>ไม่มีสาเหตุใดสาเหตุเดียว</a:t>
            </a:r>
            <a:r>
              <a:rPr lang="en-AU" sz="2200">
                <a:latin typeface="Tahoma"/>
                <a:ea typeface="Tahoma"/>
                <a:cs typeface="Tahoma"/>
                <a:sym typeface="Tahoma"/>
              </a:rPr>
              <a:t> แต่นักวิจัยสามารถระบุพบ</a:t>
            </a:r>
            <a:r>
              <a:rPr b="1" lang="en-AU" sz="2200">
                <a:latin typeface="Tahoma"/>
                <a:ea typeface="Tahoma"/>
                <a:cs typeface="Tahoma"/>
                <a:sym typeface="Tahoma"/>
              </a:rPr>
              <a:t>ปัจจัย</a:t>
            </a:r>
            <a:r>
              <a:rPr lang="en-AU" sz="2200">
                <a:latin typeface="Tahoma"/>
                <a:ea typeface="Tahoma"/>
                <a:cs typeface="Tahoma"/>
                <a:sym typeface="Tahoma"/>
              </a:rPr>
              <a:t>มากมายที่อาจทำให้เกิดการบาดเจ็บของสมอง</a:t>
            </a:r>
            <a:endParaRPr b="1" sz="2200">
              <a:latin typeface="Tahoma"/>
              <a:ea typeface="Tahoma"/>
              <a:cs typeface="Tahoma"/>
              <a:sym typeface="Tahoma"/>
            </a:endParaRPr>
          </a:p>
          <a:p>
            <a:pPr indent="-228600" lvl="0" marL="2286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200"/>
              <a:buChar char="•"/>
            </a:pPr>
            <a:r>
              <a:rPr lang="en-AU" sz="2200">
                <a:latin typeface="Tahoma"/>
                <a:ea typeface="Tahoma"/>
                <a:cs typeface="Tahoma"/>
                <a:sym typeface="Tahoma"/>
              </a:rPr>
              <a:t>ขณะนี้ทารกสามารถได้รับ</a:t>
            </a:r>
            <a:r>
              <a:rPr b="1" lang="en-AU" sz="2200">
                <a:latin typeface="Tahoma"/>
                <a:ea typeface="Tahoma"/>
                <a:cs typeface="Tahoma"/>
                <a:sym typeface="Tahoma"/>
              </a:rPr>
              <a:t>การวินิจฉัย</a:t>
            </a:r>
            <a:r>
              <a:rPr lang="en-AU" sz="2200">
                <a:latin typeface="Tahoma"/>
                <a:ea typeface="Tahoma"/>
                <a:cs typeface="Tahoma"/>
                <a:sym typeface="Tahoma"/>
              </a:rPr>
              <a:t>ว่ามี “ความเสี่ยงสูงต่อโรคสมองพิการ” ได้ตั้งแต่อายุ 3 เดือน</a:t>
            </a:r>
            <a:endParaRPr>
              <a:latin typeface="Tahoma"/>
              <a:ea typeface="Tahoma"/>
              <a:cs typeface="Tahoma"/>
              <a:sym typeface="Tahoma"/>
            </a:endParaRPr>
          </a:p>
          <a:p>
            <a:pPr indent="-228600" lvl="0" marL="2286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200"/>
              <a:buChar char="•"/>
            </a:pPr>
            <a:r>
              <a:rPr lang="en-AU" sz="2200">
                <a:latin typeface="Tahoma"/>
                <a:ea typeface="Tahoma"/>
                <a:cs typeface="Tahoma"/>
                <a:sym typeface="Tahoma"/>
              </a:rPr>
              <a:t>มี</a:t>
            </a:r>
            <a:r>
              <a:rPr b="1" lang="en-AU" sz="2200">
                <a:latin typeface="Tahoma"/>
                <a:ea typeface="Tahoma"/>
                <a:cs typeface="Tahoma"/>
                <a:sym typeface="Tahoma"/>
              </a:rPr>
              <a:t>การรักษาแทรกแซงโดยอิงหลักฐาน</a:t>
            </a:r>
            <a:r>
              <a:rPr lang="en-AU" sz="2200">
                <a:latin typeface="Tahoma"/>
                <a:ea typeface="Tahoma"/>
                <a:cs typeface="Tahoma"/>
                <a:sym typeface="Tahoma"/>
              </a:rPr>
              <a:t>อยู่หลายวิธีสำหรับโรคสมองพิการ และจะมีแนวทางทางคลินิกระหว่างประเทศใหม่ๆ เร็วๆ นี้</a:t>
            </a:r>
            <a:endParaRPr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9" name="Google Shape;59;p3"/>
          <p:cNvSpPr txBox="1"/>
          <p:nvPr>
            <p:ph type="title"/>
          </p:nvPr>
        </p:nvSpPr>
        <p:spPr>
          <a:xfrm>
            <a:off x="513347" y="435795"/>
            <a:ext cx="8787064" cy="7177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4400"/>
              <a:buFont typeface="Arial"/>
              <a:buNone/>
            </a:pPr>
            <a:r>
              <a:rPr lang="en-AU">
                <a:latin typeface="Tahoma"/>
                <a:ea typeface="Tahoma"/>
                <a:cs typeface="Tahoma"/>
                <a:sym typeface="Tahoma"/>
              </a:rPr>
              <a:t>ข้อเท็จจริงอย่างย่อ</a:t>
            </a:r>
            <a:endParaRPr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60" name="Google Shape;60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4292" y="1519700"/>
            <a:ext cx="2864963" cy="429744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"/>
          <p:cNvSpPr txBox="1"/>
          <p:nvPr>
            <p:ph idx="1" type="body"/>
          </p:nvPr>
        </p:nvSpPr>
        <p:spPr>
          <a:xfrm>
            <a:off x="598669" y="1595981"/>
            <a:ext cx="10788909" cy="38724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AU" sz="2400">
                <a:latin typeface="Tahoma"/>
                <a:ea typeface="Tahoma"/>
                <a:cs typeface="Tahoma"/>
                <a:sym typeface="Tahoma"/>
              </a:rPr>
              <a:t>โรคสมองพิการเป็นความพิการทางร่างกายที่มีผลต่อการเคลื่อนไหวและท่าทางของร่างกาย</a:t>
            </a:r>
            <a:endParaRPr>
              <a:highlight>
                <a:srgbClr val="00FF00"/>
              </a:highlight>
              <a:latin typeface="Tahoma"/>
              <a:ea typeface="Tahoma"/>
              <a:cs typeface="Tahoma"/>
              <a:sym typeface="Tahoma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200"/>
              <a:buChar char="•"/>
            </a:pPr>
            <a:r>
              <a:rPr lang="en-AU" sz="2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โรคสมองพิการเป็นคำที่ครอบคลุมกลุ่มของความผิดปรกติที่มีผลต่อความสามารถในการเคลื่อนไหวของคนหนึ่งๆ</a:t>
            </a:r>
            <a:endParaRPr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200"/>
              <a:buChar char="•"/>
            </a:pPr>
            <a:r>
              <a:rPr lang="en-AU" sz="2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โรคสมองพิการเกิดจากความเสียหายต่อสมองที่กำลังพัฒนาก่อน ในระหว่างหรือหลังจากเกิด</a:t>
            </a:r>
            <a:endParaRPr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200"/>
              <a:buChar char="•"/>
            </a:pPr>
            <a:r>
              <a:rPr lang="en-AU" sz="2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โรคสมองพิการมีผลต่อคนในลักษณะต่างๆ โดยสามารถมีผลต่อการเคลื่อนไหวร่างกาย การควบคุมกล้ามเนื้อ การประสานงานกล้ามเนื้อ ความตึงตัวของกล้ามเนื้อ การตอบสนอง ท่าทางของร่างกาย และสมดุล</a:t>
            </a:r>
            <a:endParaRPr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200"/>
              <a:buChar char="•"/>
            </a:pPr>
            <a:r>
              <a:rPr lang="en-AU" sz="2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แม้ว่าโรคสมองพิการจะเป็นภาวะถาวรตลอดชีวิต แต่อาการของโรคสมองพิการเหล่านี้บางอย่างสามารถดีขึ้นหรือเลวร้ายลงได้ตามกาลเวลา</a:t>
            </a:r>
            <a:endParaRPr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200"/>
              <a:buChar char="•"/>
            </a:pPr>
            <a:r>
              <a:rPr lang="en-AU" sz="2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ผู้ที่เป็นโรคสมองพิการอาจมีความบกพร่องทางสายตา การเรียนรู้ การได้ยิน การพูด โรคลมชักและสติปัญญาด้วย</a:t>
            </a:r>
            <a:endParaRPr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7" name="Google Shape;67;p4"/>
          <p:cNvSpPr txBox="1"/>
          <p:nvPr>
            <p:ph type="title"/>
          </p:nvPr>
        </p:nvSpPr>
        <p:spPr>
          <a:xfrm>
            <a:off x="513347" y="435795"/>
            <a:ext cx="8787064" cy="7177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4400"/>
              <a:buFont typeface="Arial"/>
              <a:buNone/>
            </a:pPr>
            <a:r>
              <a:rPr b="1" lang="en-AU">
                <a:latin typeface="Tahoma"/>
                <a:ea typeface="Tahoma"/>
                <a:cs typeface="Tahoma"/>
                <a:sym typeface="Tahoma"/>
              </a:rPr>
              <a:t>โรคสมองพิการ</a:t>
            </a:r>
            <a:endParaRPr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"/>
          <p:cNvSpPr txBox="1"/>
          <p:nvPr>
            <p:ph idx="1" type="body"/>
          </p:nvPr>
        </p:nvSpPr>
        <p:spPr>
          <a:xfrm>
            <a:off x="3756708" y="1655986"/>
            <a:ext cx="7607431" cy="44235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b="1" lang="en-AU" sz="2000">
                <a:latin typeface="Tahoma"/>
                <a:ea typeface="Tahoma"/>
                <a:cs typeface="Tahoma"/>
                <a:sym typeface="Tahoma"/>
              </a:rPr>
              <a:t>โรค</a:t>
            </a:r>
            <a:r>
              <a:rPr b="1" lang="en-AU"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สมองพิการ (CP) เป็นผลมาจากหลายเหตุการณ์ประกอบกัน </a:t>
            </a:r>
            <a:r>
              <a:rPr lang="en-AU"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ทั้งก่อน ในระหว่างหรือหลังจากเกิด ที่สามารถทำให้เกิดการบาดเจ็บในสมองที่กำลังพัฒนาของทารกได้</a:t>
            </a:r>
            <a:endParaRPr sz="20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200"/>
              <a:buChar char="•"/>
            </a:pPr>
            <a:r>
              <a:rPr lang="en-AU"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โรคสมองพิการมีสาเหตุหลายประการ – ชุดของ “วิถีทางอันเป็นสาเหตุ” กล่าวคือ ลำดับเหตุการณ์ที่ประกอบกันเป็นตัวทำให้เกิดหรือเร่งการบาดเจ็บของสมองที่กำลังพัฒนา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200"/>
              <a:buChar char="•"/>
            </a:pPr>
            <a:r>
              <a:rPr lang="en-AU"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เด็กที่ได้รับการวินิจฉัยว่าเป็นโรคสมองพิการประมาณ 45% เกิดก่อนกำหนด</a:t>
            </a:r>
            <a:endParaRPr sz="20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200"/>
              <a:buChar char="•"/>
            </a:pPr>
            <a:r>
              <a:rPr lang="en-AU"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สำหรับทารกส่วนใหญ่ที่เกิดครบกำหนดที่เป็นโรคสมองพิการนั้น ยังไม่ทราบสาเหตุ</a:t>
            </a:r>
            <a:endParaRPr sz="20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200"/>
              <a:buChar char="•"/>
            </a:pPr>
            <a:r>
              <a:rPr lang="en-AU"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โรคสมองพิการเพียงไม่กี่เปอร์เซ็นต์เกิดจากภาวะแทรกซ้อนตอนเกิด (เช่น ภาวะขาดอากาศหายใจหรือการขาด</a:t>
            </a:r>
            <a:r>
              <a:rPr lang="en-AU" sz="2000">
                <a:latin typeface="Tahoma"/>
                <a:ea typeface="Tahoma"/>
                <a:cs typeface="Tahoma"/>
                <a:sym typeface="Tahoma"/>
              </a:rPr>
              <a:t>ออกซิเจน)</a:t>
            </a:r>
            <a:endParaRPr sz="2000">
              <a:latin typeface="Tahoma"/>
              <a:ea typeface="Tahoma"/>
              <a:cs typeface="Tahoma"/>
              <a:sym typeface="Tahoma"/>
            </a:endParaRPr>
          </a:p>
          <a:p>
            <a:pPr indent="-88900" lvl="0" marL="228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77A540"/>
              </a:buClr>
              <a:buSzPts val="2200"/>
              <a:buNone/>
            </a:pPr>
            <a:r>
              <a:t/>
            </a:r>
            <a:endParaRPr sz="22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4" name="Google Shape;74;p5"/>
          <p:cNvSpPr txBox="1"/>
          <p:nvPr>
            <p:ph type="title"/>
          </p:nvPr>
        </p:nvSpPr>
        <p:spPr>
          <a:xfrm>
            <a:off x="513347" y="435795"/>
            <a:ext cx="8787064" cy="7177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4400"/>
              <a:buFont typeface="Arial"/>
              <a:buNone/>
            </a:pPr>
            <a:r>
              <a:rPr b="1" lang="en-AU">
                <a:latin typeface="Tahoma"/>
                <a:ea typeface="Tahoma"/>
                <a:cs typeface="Tahoma"/>
                <a:sym typeface="Tahoma"/>
              </a:rPr>
              <a:t>สาเหตุของโรคสมองพิการ</a:t>
            </a:r>
            <a:endParaRPr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75" name="Google Shape;7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5895" y="1528321"/>
            <a:ext cx="2751841" cy="4127762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6"/>
          <p:cNvSpPr txBox="1"/>
          <p:nvPr>
            <p:ph idx="1" type="body"/>
          </p:nvPr>
        </p:nvSpPr>
        <p:spPr>
          <a:xfrm>
            <a:off x="707011" y="1416005"/>
            <a:ext cx="10350630" cy="46454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AU" sz="2400">
                <a:latin typeface="Tahoma"/>
                <a:ea typeface="Tahoma"/>
                <a:cs typeface="Tahoma"/>
                <a:sym typeface="Tahoma"/>
              </a:rPr>
              <a:t>ปัจจัยเสี่ยงไม่ได้ทำให้เกิดโรคสมองพิการ อย่างไรก็ตาม การมีปัจจัยเสี่ยงบางประการอาจทำให้มีโอกาสมากขึ้นที่เด็กจะเกิดมาพร้อมกับโรคสมองพิการ</a:t>
            </a:r>
            <a:endParaRPr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br>
              <a:rPr lang="en-AU" sz="2000">
                <a:latin typeface="Tahoma"/>
                <a:ea typeface="Tahoma"/>
                <a:cs typeface="Tahoma"/>
                <a:sym typeface="Tahoma"/>
              </a:rPr>
            </a:br>
            <a:r>
              <a:rPr lang="en-AU" sz="2000">
                <a:latin typeface="Tahoma"/>
                <a:ea typeface="Tahoma"/>
                <a:cs typeface="Tahoma"/>
                <a:sym typeface="Tahoma"/>
              </a:rPr>
              <a:t>มีการระบุพบปัจจัยเสี่ยงบางประการสำหรับโรคสมองพิการแล้ว ทั้งนี้รวมถึง:</a:t>
            </a:r>
            <a:endParaRPr>
              <a:latin typeface="Tahoma"/>
              <a:ea typeface="Tahoma"/>
              <a:cs typeface="Tahoma"/>
              <a:sym typeface="Tahoma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AU" sz="1800">
                <a:latin typeface="Tahoma"/>
                <a:ea typeface="Tahoma"/>
                <a:cs typeface="Tahoma"/>
                <a:sym typeface="Tahoma"/>
              </a:rPr>
              <a:t>การเกิดก่อนกำหนด (น้อยกว่า 37 สัปดาห์)</a:t>
            </a:r>
            <a:endParaRPr>
              <a:latin typeface="Tahoma"/>
              <a:ea typeface="Tahoma"/>
              <a:cs typeface="Tahoma"/>
              <a:sym typeface="Tahoma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AU" sz="1800">
                <a:latin typeface="Tahoma"/>
                <a:ea typeface="Tahoma"/>
                <a:cs typeface="Tahoma"/>
                <a:sym typeface="Tahoma"/>
              </a:rPr>
              <a:t>น้ำหนักแรกเกิดต่ำ (ตัวเล็กสำหรับอายุครรภ์)</a:t>
            </a:r>
            <a:endParaRPr>
              <a:latin typeface="Tahoma"/>
              <a:ea typeface="Tahoma"/>
              <a:cs typeface="Tahoma"/>
              <a:sym typeface="Tahoma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AU" sz="1800">
                <a:latin typeface="Tahoma"/>
                <a:ea typeface="Tahoma"/>
                <a:cs typeface="Tahoma"/>
                <a:sym typeface="Tahoma"/>
              </a:rPr>
              <a:t>ปัญหาการแข็งตัวของเลือด (แนวโน้มเกิดหลอดเลือดอุดตัน)</a:t>
            </a:r>
            <a:endParaRPr>
              <a:latin typeface="Tahoma"/>
              <a:ea typeface="Tahoma"/>
              <a:cs typeface="Tahoma"/>
              <a:sym typeface="Tahoma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AU" sz="1800">
                <a:latin typeface="Tahoma"/>
                <a:ea typeface="Tahoma"/>
                <a:cs typeface="Tahoma"/>
                <a:sym typeface="Tahoma"/>
              </a:rPr>
              <a:t>การที่รกไม่สามารถให้ออกซิเจนและสารอาหารแก่ทารกในครรภ์ที่กำลังพัฒนาได้</a:t>
            </a:r>
            <a:endParaRPr>
              <a:latin typeface="Tahoma"/>
              <a:ea typeface="Tahoma"/>
              <a:cs typeface="Tahoma"/>
              <a:sym typeface="Tahoma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AU" sz="1800">
                <a:latin typeface="Tahoma"/>
                <a:ea typeface="Tahoma"/>
                <a:cs typeface="Tahoma"/>
                <a:sym typeface="Tahoma"/>
              </a:rPr>
              <a:t>การติดเชื้อแบคทีเรียหรือไวรัสของแม่ ทารกในครรภ์หรือทารก ที่โจมตีระบบประสาทกลางของทารกโดยตรงหรือโดยอ้อม</a:t>
            </a:r>
            <a:endParaRPr>
              <a:latin typeface="Tahoma"/>
              <a:ea typeface="Tahoma"/>
              <a:cs typeface="Tahoma"/>
              <a:sym typeface="Tahoma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AU" sz="1800">
                <a:latin typeface="Tahoma"/>
                <a:ea typeface="Tahoma"/>
                <a:cs typeface="Tahoma"/>
                <a:sym typeface="Tahoma"/>
              </a:rPr>
              <a:t>การสูญเสียออกซิเจนนานในระหว่างการตั้งครรภ์</a:t>
            </a:r>
            <a:r>
              <a:rPr lang="en-AU"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หรือกระบวนการคลอด หรือมีอาการดีซ่านรุนแรง</a:t>
            </a:r>
            <a:r>
              <a:rPr lang="en-AU" sz="1800">
                <a:latin typeface="Tahoma"/>
                <a:ea typeface="Tahoma"/>
                <a:cs typeface="Tahoma"/>
                <a:sym typeface="Tahoma"/>
              </a:rPr>
              <a:t>หลังจากเกิดไม่นาน</a:t>
            </a:r>
            <a:endParaRPr>
              <a:latin typeface="Tahoma"/>
              <a:ea typeface="Tahoma"/>
              <a:cs typeface="Tahoma"/>
              <a:sym typeface="Tahoma"/>
            </a:endParaRPr>
          </a:p>
          <a:p>
            <a:pPr indent="-889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7A540"/>
              </a:buClr>
              <a:buSzPts val="2200"/>
              <a:buNone/>
            </a:pPr>
            <a:r>
              <a:t/>
            </a:r>
            <a:endParaRPr sz="22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2" name="Google Shape;82;p6"/>
          <p:cNvSpPr txBox="1"/>
          <p:nvPr>
            <p:ph type="title"/>
          </p:nvPr>
        </p:nvSpPr>
        <p:spPr>
          <a:xfrm>
            <a:off x="513347" y="435795"/>
            <a:ext cx="8787064" cy="7177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4400"/>
              <a:buFont typeface="Arial"/>
              <a:buNone/>
            </a:pPr>
            <a:r>
              <a:rPr b="1" lang="en-AU">
                <a:latin typeface="Tahoma"/>
                <a:ea typeface="Tahoma"/>
                <a:cs typeface="Tahoma"/>
                <a:sym typeface="Tahoma"/>
              </a:rPr>
              <a:t>ปัจจัยเสี่ยง</a:t>
            </a:r>
            <a:endParaRPr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7"/>
          <p:cNvSpPr txBox="1"/>
          <p:nvPr>
            <p:ph idx="1" type="body"/>
          </p:nvPr>
        </p:nvSpPr>
        <p:spPr>
          <a:xfrm>
            <a:off x="697584" y="1519699"/>
            <a:ext cx="11140189" cy="47410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AU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ในปัจจุบันนั้น บางครั้งสามารถวินิจฉัยโรคสมองพิการได้แต่เนิ่นๆ ดังนั้น การรักษาแทรกแซงจึงสามารถเริ่มต้นได้เร็วที่สุดเท่าที่จะเป็นไปได้</a:t>
            </a:r>
            <a:br>
              <a:rPr b="1" lang="en-AU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</a:br>
            <a:br>
              <a:rPr b="1" lang="en-AU" sz="11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en-AU"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ขณะนี้สามารถประเมินทารกว่ามี “ความเสี่ยงสูงต่อโรคสมองพิการ” ได้เร็วตั้งแต่อายุ 3-5 เดือน</a:t>
            </a:r>
            <a:endParaRPr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110000"/>
              </a:lnSpc>
              <a:spcBef>
                <a:spcPts val="1600"/>
              </a:spcBef>
              <a:spcAft>
                <a:spcPts val="0"/>
              </a:spcAft>
              <a:buSzPts val="2000"/>
              <a:buNone/>
            </a:pPr>
            <a:r>
              <a:rPr lang="en-AU"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เครื่องมือที่ไวที่สุด ได้แก่:</a:t>
            </a:r>
            <a:endParaRPr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28600" lvl="0" marL="22860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</a:pPr>
            <a:r>
              <a:rPr lang="en-AU"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การประเมินการเคลื่อนไหวทั่วไปในทารก &lt;20 สัปดาห์ (ปรับอายุที่เกิดก่อนกำหนดแล้ว) – คาดการณ์ล่วงหน้าได้ 95%</a:t>
            </a:r>
            <a:endParaRPr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28600" lvl="0" marL="22860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</a:pPr>
            <a:r>
              <a:rPr lang="en-AU"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ภาพระบบประสาท</a:t>
            </a:r>
            <a:endParaRPr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28600" lvl="0" marL="22860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</a:pPr>
            <a:r>
              <a:rPr lang="en-AU"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การประเมินทางประสาทวิทยาสำหรับทารกของแฮมเมอร์สมิท (Hammersmith Infant Neurological Assessment, HINE) - คาดการณ์ล่วงหน้าได้ 90%</a:t>
            </a:r>
            <a:endParaRPr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16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br>
              <a:rPr lang="en-AU" sz="1600">
                <a:latin typeface="Tahoma"/>
                <a:ea typeface="Tahoma"/>
                <a:cs typeface="Tahoma"/>
                <a:sym typeface="Tahoma"/>
              </a:rPr>
            </a:br>
            <a:endParaRPr sz="16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en-AU" sz="1600">
                <a:latin typeface="Tahoma"/>
                <a:ea typeface="Tahoma"/>
                <a:cs typeface="Tahoma"/>
                <a:sym typeface="Tahoma"/>
              </a:rPr>
              <a:t>ดูโปสเตอร์เรื่อง </a:t>
            </a:r>
            <a:r>
              <a:rPr i="1" lang="en-AU" sz="1600">
                <a:latin typeface="Tahoma"/>
                <a:ea typeface="Tahoma"/>
                <a:cs typeface="Tahoma"/>
                <a:sym typeface="Tahoma"/>
              </a:rPr>
              <a:t>โรคสมองพิการ: การวินิจฉัยและการรักษา</a:t>
            </a:r>
            <a:endParaRPr>
              <a:latin typeface="Tahoma"/>
              <a:ea typeface="Tahoma"/>
              <a:cs typeface="Tahoma"/>
              <a:sym typeface="Tahoma"/>
            </a:endParaRPr>
          </a:p>
          <a:p>
            <a:pPr indent="-889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7A540"/>
              </a:buClr>
              <a:buSzPts val="2200"/>
              <a:buNone/>
            </a:pPr>
            <a:r>
              <a:t/>
            </a:r>
            <a:endParaRPr sz="22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9" name="Google Shape;89;p7"/>
          <p:cNvSpPr txBox="1"/>
          <p:nvPr>
            <p:ph type="title"/>
          </p:nvPr>
        </p:nvSpPr>
        <p:spPr>
          <a:xfrm>
            <a:off x="513347" y="435795"/>
            <a:ext cx="8787064" cy="7177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4400"/>
              <a:buFont typeface="Arial"/>
              <a:buNone/>
            </a:pPr>
            <a:r>
              <a:rPr b="1" lang="en-AU">
                <a:latin typeface="Tahoma"/>
                <a:ea typeface="Tahoma"/>
                <a:cs typeface="Tahoma"/>
                <a:sym typeface="Tahoma"/>
              </a:rPr>
              <a:t>การวินิจฉัย</a:t>
            </a:r>
            <a:endParaRPr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5" name="Google Shape;95;ge5917adf84_0_28"/>
          <p:cNvCxnSpPr/>
          <p:nvPr/>
        </p:nvCxnSpPr>
        <p:spPr>
          <a:xfrm>
            <a:off x="9052308" y="3515164"/>
            <a:ext cx="6600" cy="3627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96" name="Google Shape;96;ge5917adf84_0_28"/>
          <p:cNvSpPr/>
          <p:nvPr/>
        </p:nvSpPr>
        <p:spPr>
          <a:xfrm>
            <a:off x="8500680" y="2926630"/>
            <a:ext cx="1271100" cy="11448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7" name="Google Shape;97;ge5917adf84_0_28"/>
          <p:cNvSpPr/>
          <p:nvPr/>
        </p:nvSpPr>
        <p:spPr>
          <a:xfrm>
            <a:off x="2159737" y="2830681"/>
            <a:ext cx="1271100" cy="11448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8" name="Google Shape;98;ge5917adf84_0_28"/>
          <p:cNvSpPr/>
          <p:nvPr/>
        </p:nvSpPr>
        <p:spPr>
          <a:xfrm>
            <a:off x="9671405" y="2694767"/>
            <a:ext cx="302700" cy="1405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9" name="Google Shape;99;ge5917adf84_0_28"/>
          <p:cNvSpPr txBox="1"/>
          <p:nvPr>
            <p:ph type="title"/>
          </p:nvPr>
        </p:nvSpPr>
        <p:spPr>
          <a:xfrm>
            <a:off x="519728" y="459250"/>
            <a:ext cx="5005500" cy="7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4400"/>
              <a:buFont typeface="Arial"/>
              <a:buNone/>
            </a:pPr>
            <a:r>
              <a:rPr b="1" lang="en-AU">
                <a:latin typeface="Tahoma"/>
                <a:ea typeface="Tahoma"/>
                <a:cs typeface="Tahoma"/>
                <a:sym typeface="Tahoma"/>
              </a:rPr>
              <a:t>การวินิจฉัย </a:t>
            </a:r>
            <a:r>
              <a:rPr b="0" lang="en-AU">
                <a:latin typeface="Tahoma"/>
                <a:ea typeface="Tahoma"/>
                <a:cs typeface="Tahoma"/>
                <a:sym typeface="Tahoma"/>
              </a:rPr>
              <a:t>(ต่อ)</a:t>
            </a:r>
            <a:endParaRPr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0" name="Google Shape;100;ge5917adf84_0_28"/>
          <p:cNvSpPr/>
          <p:nvPr/>
        </p:nvSpPr>
        <p:spPr>
          <a:xfrm>
            <a:off x="525176" y="2683353"/>
            <a:ext cx="1321500" cy="1416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AU" sz="12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ทารกมีความเสี่ยงต่อโรคสมองพิการหรือไม่</a:t>
            </a:r>
            <a:endParaRPr b="0" i="0" sz="12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1" name="Google Shape;101;ge5917adf84_0_28"/>
          <p:cNvSpPr/>
          <p:nvPr/>
        </p:nvSpPr>
        <p:spPr>
          <a:xfrm>
            <a:off x="2487532" y="3650026"/>
            <a:ext cx="615600" cy="634800"/>
          </a:xfrm>
          <a:prstGeom prst="ellipse">
            <a:avLst/>
          </a:prstGeom>
          <a:solidFill>
            <a:srgbClr val="4FC7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AU" sz="11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ไม่มี</a:t>
            </a:r>
            <a:endParaRPr b="0" i="0" sz="11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2" name="Google Shape;102;ge5917adf84_0_28"/>
          <p:cNvSpPr/>
          <p:nvPr/>
        </p:nvSpPr>
        <p:spPr>
          <a:xfrm>
            <a:off x="2487532" y="2521360"/>
            <a:ext cx="615600" cy="634800"/>
          </a:xfrm>
          <a:prstGeom prst="ellipse">
            <a:avLst/>
          </a:prstGeom>
          <a:solidFill>
            <a:srgbClr val="00C16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AU" sz="11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มี</a:t>
            </a:r>
            <a:endParaRPr b="0" i="0" sz="11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cxnSp>
        <p:nvCxnSpPr>
          <p:cNvPr id="103" name="Google Shape;103;ge5917adf84_0_28"/>
          <p:cNvCxnSpPr>
            <a:stCxn id="100" idx="3"/>
          </p:cNvCxnSpPr>
          <p:nvPr/>
        </p:nvCxnSpPr>
        <p:spPr>
          <a:xfrm>
            <a:off x="1846676" y="3391653"/>
            <a:ext cx="302700" cy="6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4" name="Google Shape;104;ge5917adf84_0_28"/>
          <p:cNvSpPr/>
          <p:nvPr/>
        </p:nvSpPr>
        <p:spPr>
          <a:xfrm>
            <a:off x="3743785" y="2686235"/>
            <a:ext cx="1321500" cy="1416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AU" sz="12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ทารกมีพัฒนาการด้านการสั่งการผิดปรกติหรือไม่</a:t>
            </a:r>
            <a:endParaRPr b="0" i="0" sz="12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cxnSp>
        <p:nvCxnSpPr>
          <p:cNvPr id="105" name="Google Shape;105;ge5917adf84_0_28"/>
          <p:cNvCxnSpPr/>
          <p:nvPr/>
        </p:nvCxnSpPr>
        <p:spPr>
          <a:xfrm>
            <a:off x="3440977" y="3400172"/>
            <a:ext cx="302700" cy="6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6" name="Google Shape;106;ge5917adf84_0_28"/>
          <p:cNvSpPr/>
          <p:nvPr/>
        </p:nvSpPr>
        <p:spPr>
          <a:xfrm>
            <a:off x="5337873" y="2830681"/>
            <a:ext cx="1271100" cy="11448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cxnSp>
        <p:nvCxnSpPr>
          <p:cNvPr id="107" name="Google Shape;107;ge5917adf84_0_28"/>
          <p:cNvCxnSpPr/>
          <p:nvPr/>
        </p:nvCxnSpPr>
        <p:spPr>
          <a:xfrm>
            <a:off x="5065499" y="3391652"/>
            <a:ext cx="302700" cy="6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8" name="Google Shape;108;ge5917adf84_0_28"/>
          <p:cNvSpPr/>
          <p:nvPr/>
        </p:nvSpPr>
        <p:spPr>
          <a:xfrm>
            <a:off x="5625307" y="3650026"/>
            <a:ext cx="615600" cy="634800"/>
          </a:xfrm>
          <a:prstGeom prst="ellipse">
            <a:avLst/>
          </a:prstGeom>
          <a:solidFill>
            <a:srgbClr val="4FC7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AU" sz="11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ไม่มี</a:t>
            </a:r>
            <a:endParaRPr b="0" i="0" sz="11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9" name="Google Shape;109;ge5917adf84_0_28"/>
          <p:cNvSpPr/>
          <p:nvPr/>
        </p:nvSpPr>
        <p:spPr>
          <a:xfrm>
            <a:off x="5665668" y="2521360"/>
            <a:ext cx="615600" cy="634800"/>
          </a:xfrm>
          <a:prstGeom prst="ellipse">
            <a:avLst/>
          </a:prstGeom>
          <a:solidFill>
            <a:srgbClr val="00C16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AU" sz="11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มี</a:t>
            </a:r>
            <a:endParaRPr b="0" i="0" sz="11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cxnSp>
        <p:nvCxnSpPr>
          <p:cNvPr id="110" name="Google Shape;110;ge5917adf84_0_28"/>
          <p:cNvCxnSpPr/>
          <p:nvPr/>
        </p:nvCxnSpPr>
        <p:spPr>
          <a:xfrm>
            <a:off x="6609074" y="3400172"/>
            <a:ext cx="302700" cy="6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1" name="Google Shape;111;ge5917adf84_0_28"/>
          <p:cNvSpPr/>
          <p:nvPr/>
        </p:nvSpPr>
        <p:spPr>
          <a:xfrm>
            <a:off x="6881448" y="2694756"/>
            <a:ext cx="1321500" cy="1416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AU" sz="12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ทารกมีภาพระบบประสาทที่ผิดปรกติหรือไม่</a:t>
            </a:r>
            <a:endParaRPr b="0" i="0" sz="12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12" name="Google Shape;112;ge5917adf84_0_28"/>
          <p:cNvSpPr/>
          <p:nvPr/>
        </p:nvSpPr>
        <p:spPr>
          <a:xfrm>
            <a:off x="6243354" y="3406060"/>
            <a:ext cx="615600" cy="7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cxnSp>
        <p:nvCxnSpPr>
          <p:cNvPr id="113" name="Google Shape;113;ge5917adf84_0_28"/>
          <p:cNvCxnSpPr/>
          <p:nvPr/>
        </p:nvCxnSpPr>
        <p:spPr>
          <a:xfrm>
            <a:off x="5965444" y="2030575"/>
            <a:ext cx="3300" cy="490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4" name="Google Shape;114;ge5917adf84_0_28"/>
          <p:cNvCxnSpPr/>
          <p:nvPr/>
        </p:nvCxnSpPr>
        <p:spPr>
          <a:xfrm>
            <a:off x="5968614" y="2021564"/>
            <a:ext cx="4131000" cy="8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5" name="Google Shape;115;ge5917adf84_0_28"/>
          <p:cNvCxnSpPr/>
          <p:nvPr/>
        </p:nvCxnSpPr>
        <p:spPr>
          <a:xfrm>
            <a:off x="10071109" y="2014078"/>
            <a:ext cx="3300" cy="490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6" name="Google Shape;116;ge5917adf84_0_28"/>
          <p:cNvCxnSpPr/>
          <p:nvPr/>
        </p:nvCxnSpPr>
        <p:spPr>
          <a:xfrm rot="10800000">
            <a:off x="10084385" y="4284738"/>
            <a:ext cx="3300" cy="490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7" name="Google Shape;117;ge5917adf84_0_28"/>
          <p:cNvCxnSpPr/>
          <p:nvPr/>
        </p:nvCxnSpPr>
        <p:spPr>
          <a:xfrm flipH="1">
            <a:off x="5928971" y="4778693"/>
            <a:ext cx="4210200" cy="9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8" name="Google Shape;118;ge5917adf84_0_28"/>
          <p:cNvCxnSpPr/>
          <p:nvPr/>
        </p:nvCxnSpPr>
        <p:spPr>
          <a:xfrm>
            <a:off x="5931518" y="4284658"/>
            <a:ext cx="3300" cy="490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9" name="Google Shape;119;ge5917adf84_0_28"/>
          <p:cNvCxnSpPr/>
          <p:nvPr/>
        </p:nvCxnSpPr>
        <p:spPr>
          <a:xfrm>
            <a:off x="8203027" y="3400115"/>
            <a:ext cx="302700" cy="6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0" name="Google Shape;120;ge5917adf84_0_28"/>
          <p:cNvSpPr/>
          <p:nvPr/>
        </p:nvSpPr>
        <p:spPr>
          <a:xfrm>
            <a:off x="9655914" y="3527303"/>
            <a:ext cx="833700" cy="880200"/>
          </a:xfrm>
          <a:prstGeom prst="rect">
            <a:avLst/>
          </a:prstGeom>
          <a:solidFill>
            <a:srgbClr val="4FC7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AU" sz="12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ไม่ใช่โรคสมองพิการ</a:t>
            </a:r>
            <a:endParaRPr b="0" i="0" sz="12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1" name="Google Shape;121;ge5917adf84_0_28"/>
          <p:cNvSpPr/>
          <p:nvPr/>
        </p:nvSpPr>
        <p:spPr>
          <a:xfrm>
            <a:off x="9655914" y="2504950"/>
            <a:ext cx="833700" cy="880200"/>
          </a:xfrm>
          <a:prstGeom prst="rect">
            <a:avLst/>
          </a:prstGeom>
          <a:solidFill>
            <a:srgbClr val="00C16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AU" sz="12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โรคสมองพิการ</a:t>
            </a:r>
            <a:endParaRPr b="0" i="0" sz="12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2" name="Google Shape;122;ge5917adf84_0_28"/>
          <p:cNvSpPr/>
          <p:nvPr/>
        </p:nvSpPr>
        <p:spPr>
          <a:xfrm>
            <a:off x="8763099" y="3713256"/>
            <a:ext cx="615600" cy="634800"/>
          </a:xfrm>
          <a:prstGeom prst="ellipse">
            <a:avLst/>
          </a:prstGeom>
          <a:solidFill>
            <a:srgbClr val="4FC7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AU" sz="11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ไม่มี</a:t>
            </a:r>
            <a:endParaRPr b="0" i="0" sz="11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3" name="Google Shape;123;ge5917adf84_0_28"/>
          <p:cNvSpPr/>
          <p:nvPr/>
        </p:nvSpPr>
        <p:spPr>
          <a:xfrm>
            <a:off x="8803460" y="2584590"/>
            <a:ext cx="615600" cy="634800"/>
          </a:xfrm>
          <a:prstGeom prst="ellipse">
            <a:avLst/>
          </a:prstGeom>
          <a:solidFill>
            <a:srgbClr val="00C16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AU" sz="11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มี</a:t>
            </a:r>
            <a:endParaRPr b="0" i="0" sz="11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4" name="Google Shape;124;ge5917adf84_0_28"/>
          <p:cNvSpPr/>
          <p:nvPr/>
        </p:nvSpPr>
        <p:spPr>
          <a:xfrm>
            <a:off x="10586551" y="3583423"/>
            <a:ext cx="1082100" cy="768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AU" sz="12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ตรวจภาวะอื่นๆ</a:t>
            </a:r>
            <a:endParaRPr b="0" i="0" sz="12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5" name="Google Shape;125;ge5917adf84_0_28"/>
          <p:cNvSpPr/>
          <p:nvPr/>
        </p:nvSpPr>
        <p:spPr>
          <a:xfrm>
            <a:off x="10586551" y="2584590"/>
            <a:ext cx="1082100" cy="768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AU" sz="12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รักษาแต่เนิ่นๆ</a:t>
            </a:r>
            <a:endParaRPr b="0" i="0" sz="12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cxnSp>
        <p:nvCxnSpPr>
          <p:cNvPr id="126" name="Google Shape;126;ge5917adf84_0_28"/>
          <p:cNvCxnSpPr/>
          <p:nvPr/>
        </p:nvCxnSpPr>
        <p:spPr>
          <a:xfrm>
            <a:off x="9378671" y="3276691"/>
            <a:ext cx="302700" cy="6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127" name="Google Shape;127;ge5917adf84_0_28"/>
          <p:cNvCxnSpPr/>
          <p:nvPr/>
        </p:nvCxnSpPr>
        <p:spPr>
          <a:xfrm flipH="1">
            <a:off x="9387804" y="3276687"/>
            <a:ext cx="5400" cy="2115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128" name="Google Shape;128;ge5917adf84_0_28"/>
          <p:cNvCxnSpPr/>
          <p:nvPr/>
        </p:nvCxnSpPr>
        <p:spPr>
          <a:xfrm flipH="1" rot="10800000">
            <a:off x="9067896" y="3495847"/>
            <a:ext cx="331800" cy="63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129" name="Google Shape;129;ge5917adf84_0_28"/>
          <p:cNvSpPr/>
          <p:nvPr/>
        </p:nvSpPr>
        <p:spPr>
          <a:xfrm>
            <a:off x="9030094" y="3488169"/>
            <a:ext cx="833700" cy="21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AU" sz="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10-20%</a:t>
            </a:r>
            <a:endParaRPr b="0" i="0" sz="9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"/>
          <p:cNvSpPr txBox="1"/>
          <p:nvPr>
            <p:ph type="title"/>
          </p:nvPr>
        </p:nvSpPr>
        <p:spPr>
          <a:xfrm>
            <a:off x="519728" y="459250"/>
            <a:ext cx="5005500" cy="7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4400"/>
              <a:buFont typeface="Arial"/>
              <a:buNone/>
            </a:pPr>
            <a:r>
              <a:rPr b="1" lang="en-AU">
                <a:latin typeface="Tahoma"/>
                <a:ea typeface="Tahoma"/>
                <a:cs typeface="Tahoma"/>
                <a:sym typeface="Tahoma"/>
              </a:rPr>
              <a:t>การวินิจฉัย </a:t>
            </a:r>
            <a:r>
              <a:rPr b="0" lang="en-AU">
                <a:latin typeface="Tahoma"/>
                <a:ea typeface="Tahoma"/>
                <a:cs typeface="Tahoma"/>
                <a:sym typeface="Tahoma"/>
              </a:rPr>
              <a:t>(ต่อ)</a:t>
            </a:r>
            <a:endParaRPr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6" name="Google Shape;136;p8"/>
          <p:cNvSpPr txBox="1"/>
          <p:nvPr/>
        </p:nvSpPr>
        <p:spPr>
          <a:xfrm>
            <a:off x="550295" y="1919750"/>
            <a:ext cx="3648000" cy="3385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AU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ความเสี่ยงต่อโรคสมองพิการ</a:t>
            </a:r>
            <a:endParaRPr b="0" i="0" sz="14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7" name="Google Shape;137;p8"/>
          <p:cNvSpPr txBox="1"/>
          <p:nvPr/>
        </p:nvSpPr>
        <p:spPr>
          <a:xfrm>
            <a:off x="9062380" y="1937967"/>
            <a:ext cx="2428500" cy="3385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AU" sz="16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ภาพระบบประสาท</a:t>
            </a:r>
            <a:endParaRPr b="0" i="0" sz="14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aphicFrame>
        <p:nvGraphicFramePr>
          <p:cNvPr id="138" name="Google Shape;138;p8"/>
          <p:cNvGraphicFramePr/>
          <p:nvPr/>
        </p:nvGraphicFramePr>
        <p:xfrm>
          <a:off x="9062375" y="236237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{1D6B4B86-32CD-422E-A2BA-B73E22CFA58E}</a:tableStyleId>
              </a:tblPr>
              <a:tblGrid>
                <a:gridCol w="2083775"/>
                <a:gridCol w="719550"/>
              </a:tblGrid>
              <a:tr h="396200"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AU" sz="1100" u="none" cap="none" strike="noStrike">
                          <a:solidFill>
                            <a:schemeClr val="lt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ภาพระบบประสาทผิดปรกติ</a:t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  <a:tc hMerge="1"/>
              </a:tr>
              <a:tr h="3065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AU" sz="10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การบาดเจ็บของเนื้อขาวรอบๆ โพรงสมอง</a:t>
                      </a:r>
                      <a:endParaRPr sz="10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AU" sz="10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19%</a:t>
                      </a:r>
                      <a:endParaRPr sz="10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91425" marB="91425" marR="91425" marL="91425"/>
                </a:tc>
              </a:tr>
              <a:tr h="268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AU" sz="10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รูปร่างผิดปรกติของสมอง</a:t>
                      </a:r>
                      <a:endParaRPr sz="10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AU" sz="10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11%</a:t>
                      </a:r>
                      <a:endParaRPr sz="10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91425" marB="91425" marR="91425" marL="91425"/>
                </a:tc>
              </a:tr>
              <a:tr h="317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AU" sz="10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โรคหลอดเลือดสมอง</a:t>
                      </a:r>
                      <a:endParaRPr sz="10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AU" sz="10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11%</a:t>
                      </a:r>
                      <a:endParaRPr sz="10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91425" marB="91425" marR="91425" marL="91425"/>
                </a:tc>
              </a:tr>
              <a:tr h="309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AU" sz="10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การบาดเจ็บของเนื้อเทาของสมอง</a:t>
                      </a:r>
                      <a:endParaRPr sz="10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AU" sz="10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22%</a:t>
                      </a:r>
                      <a:endParaRPr sz="10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91425" marB="91425" marR="91425" marL="91425"/>
                </a:tc>
              </a:tr>
              <a:tr h="309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AU" sz="10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การตกเลือดในกะโหลกศีรษะ</a:t>
                      </a:r>
                      <a:endParaRPr sz="10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AU" sz="10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3%</a:t>
                      </a:r>
                      <a:endParaRPr sz="10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91425" marB="91425" marR="91425" marL="91425"/>
                </a:tc>
              </a:tr>
              <a:tr h="239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AU" sz="10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การติดเชื้อ</a:t>
                      </a:r>
                      <a:endParaRPr sz="10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AU" sz="10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2%</a:t>
                      </a:r>
                      <a:endParaRPr sz="10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91425" marB="91425" marR="91425" marL="91425"/>
                </a:tc>
              </a:tr>
              <a:tr h="2456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AU" sz="10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ไม่จำเพาะเจาะจง</a:t>
                      </a:r>
                      <a:endParaRPr sz="10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AU" sz="10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19%</a:t>
                      </a:r>
                      <a:endParaRPr sz="10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91425" marB="91425" marR="91425" marL="91425"/>
                </a:tc>
              </a:tr>
              <a:tr h="309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AU" sz="10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ปรกติ</a:t>
                      </a:r>
                      <a:endParaRPr sz="10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AU" sz="10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13%</a:t>
                      </a:r>
                      <a:endParaRPr sz="10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39" name="Google Shape;139;p8"/>
          <p:cNvSpPr txBox="1"/>
          <p:nvPr/>
        </p:nvSpPr>
        <p:spPr>
          <a:xfrm>
            <a:off x="4701726" y="2014182"/>
            <a:ext cx="3647999" cy="3385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AU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การประเมินพัฒนาการด้านการสั่งการ</a:t>
            </a:r>
            <a:endParaRPr b="0" i="0" sz="14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aphicFrame>
        <p:nvGraphicFramePr>
          <p:cNvPr id="140" name="Google Shape;140;p8"/>
          <p:cNvGraphicFramePr/>
          <p:nvPr/>
        </p:nvGraphicFramePr>
        <p:xfrm>
          <a:off x="519725" y="225844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{1D6B4B86-32CD-422E-A2BA-B73E22CFA58E}</a:tableStyleId>
              </a:tblPr>
              <a:tblGrid>
                <a:gridCol w="2874275"/>
                <a:gridCol w="834875"/>
              </a:tblGrid>
              <a:tr h="396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AU" sz="1100" u="none" cap="none" strike="noStrike">
                          <a:solidFill>
                            <a:schemeClr val="lt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ปัจจัยเสี่ยง</a:t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AU" sz="1100" u="none" cap="none" strike="noStrike">
                          <a:solidFill>
                            <a:schemeClr val="lt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ความเสี่ยงต่อโรคสมองพิการ</a:t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</a:tr>
              <a:tr h="306550"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AU" sz="10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ความเสี่ยงทางแม่ (ไทรอยด์ ครรภ์เป็นพิษ เลือดออก การติดเชื้อ ภาวะทารกโตช้าในครรภ์ ความผิดปรกติของรก ลูกแฝด)+/-</a:t>
                      </a:r>
                      <a:endParaRPr sz="10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91425" marB="91425" marR="91425" marL="91425"/>
                </a:tc>
                <a:tc hMerge="1"/>
              </a:tr>
              <a:tr h="268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AU" sz="10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เกิดก่อนกำหนด</a:t>
                      </a:r>
                      <a:endParaRPr sz="10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indent="-2921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Char char="●"/>
                      </a:pPr>
                      <a:r>
                        <a:rPr lang="en-AU" sz="10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&lt;28 สัปดาห์</a:t>
                      </a:r>
                      <a:endParaRPr sz="10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indent="-2921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Char char="●"/>
                      </a:pPr>
                      <a:r>
                        <a:rPr lang="en-AU" sz="10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28-31 สัปดาห์</a:t>
                      </a:r>
                      <a:endParaRPr sz="10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indent="-2921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Char char="●"/>
                      </a:pPr>
                      <a:r>
                        <a:rPr lang="en-AU" sz="10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31-37 สัปดาห์</a:t>
                      </a:r>
                      <a:endParaRPr sz="10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AU" sz="10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10.0%</a:t>
                      </a:r>
                      <a:endParaRPr sz="10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AU" sz="10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5.0%</a:t>
                      </a:r>
                      <a:endParaRPr sz="10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AU" sz="10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0.7%</a:t>
                      </a:r>
                      <a:endParaRPr sz="10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91425" marB="91425" marR="91425" marL="91425"/>
                </a:tc>
              </a:tr>
              <a:tr h="317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AU" sz="10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เกิดครบกำหนด</a:t>
                      </a:r>
                      <a:endParaRPr sz="10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indent="-2921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Char char="●"/>
                      </a:pPr>
                      <a:r>
                        <a:rPr lang="en-AU" sz="10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โรคสมอง</a:t>
                      </a:r>
                      <a:endParaRPr sz="10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indent="-2921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Char char="●"/>
                      </a:pPr>
                      <a:r>
                        <a:rPr lang="en-AU" sz="10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มีสุขภาพสมบูรณ์ ไม่มีความเสี่ยงที่ทราบ</a:t>
                      </a:r>
                      <a:endParaRPr sz="10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AU" sz="10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12.0%</a:t>
                      </a:r>
                      <a:endParaRPr sz="1000" u="none" cap="none" strike="noStrik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AU" sz="10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0.1%</a:t>
                      </a:r>
                      <a:endParaRPr sz="1000" u="none" cap="none" strike="noStrik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141" name="Google Shape;141;p8"/>
          <p:cNvGraphicFramePr/>
          <p:nvPr/>
        </p:nvGraphicFramePr>
        <p:xfrm>
          <a:off x="4643225" y="238299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{1D6B4B86-32CD-422E-A2BA-B73E22CFA58E}</a:tableStyleId>
              </a:tblPr>
              <a:tblGrid>
                <a:gridCol w="1997275"/>
                <a:gridCol w="2007525"/>
              </a:tblGrid>
              <a:tr h="329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AU" sz="1100" u="none" cap="none" strike="noStrike">
                          <a:solidFill>
                            <a:schemeClr val="lt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อายุ: &lt;20 สัปดาห์ (ปรับอายุที่เกิดก่อนกำหนดแล้ว)</a:t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AU" sz="1100" u="none" cap="none" strike="noStrike">
                          <a:solidFill>
                            <a:schemeClr val="lt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อายุ 6-12 เดือน</a:t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</a:tr>
              <a:tr h="3065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AU" sz="10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การประเมินการเคลื่อนไหวทั่วไป คาดการณ์ล่วงหน้าได้ 95%</a:t>
                      </a:r>
                      <a:endParaRPr sz="10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AU" sz="10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การประเมินพัฒนาการเด็กปฐมวัย (Developmental Assessment of Young Children, DAYC) คาดการณ์ล่วงหน้าได้ 83%</a:t>
                      </a:r>
                      <a:endParaRPr sz="10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91425" marB="91425" marR="91425" marL="91425"/>
                </a:tc>
              </a:tr>
              <a:tr h="792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AU" sz="10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การประเมินทางประสาทวิทยาสำหรับทารกของแฮมเมอร์สมิท (HINE) ช่วยทำนายความรุนแรง</a:t>
                      </a:r>
                      <a:endParaRPr sz="10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AU" sz="10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การประเมินทางประสาทวิทยาสำหรับทารกของแฮมเมอร์สมิท (HINE) คาดการณ์ล่วงหน้าได้ 90%</a:t>
                      </a:r>
                      <a:endParaRPr sz="10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2016-08-15T04:07:23Z</dcterms:created>
  <dc:creator>Robyn Cummins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0x010100CE04D6ADF19D77449B0D24BFB9C09635</vt:lpwstr>
  </property>
</Properties>
</file>