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6" roundtripDataSignature="AMtx7miiTgY//kSKgpXtjIcweiOWBEB/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E7C30FD-DC40-4380-A6B8-0071ACA713C9}">
  <a:tblStyle styleId="{AE7C30FD-DC40-4380-A6B8-0071ACA713C9}"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9EE3047B-23E6-4064-9C3C-47E3584B1C22}"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 name="Shape 37"/>
        <p:cNvGrpSpPr/>
        <p:nvPr/>
      </p:nvGrpSpPr>
      <p:grpSpPr>
        <a:xfrm>
          <a:off x="0" y="0"/>
          <a:ext cx="0" cy="0"/>
          <a:chOff x="0" y="0"/>
          <a:chExt cx="0" cy="0"/>
        </a:xfrm>
      </p:grpSpPr>
      <p:sp>
        <p:nvSpPr>
          <p:cNvPr id="38" name="Google Shape;3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 name="Google Shape;39;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 name="Google Shape;40;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2" name="Google Shape;142;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3" name="Google Shape;143;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6" name="Google Shape;156;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7" name="Google Shape;157;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2" name="Google Shape;172;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3" name="Google Shape;173;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6" name="Google Shape;206;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7" name="Google Shape;207;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9" name="Google Shape;23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 name="Shape 254"/>
        <p:cNvGrpSpPr/>
        <p:nvPr/>
      </p:nvGrpSpPr>
      <p:grpSpPr>
        <a:xfrm>
          <a:off x="0" y="0"/>
          <a:ext cx="0" cy="0"/>
          <a:chOff x="0" y="0"/>
          <a:chExt cx="0" cy="0"/>
        </a:xfrm>
      </p:grpSpPr>
      <p:sp>
        <p:nvSpPr>
          <p:cNvPr id="255" name="Google Shape;25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6" name="Google Shape;256;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4" name="Google Shape;27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5" name="Google Shape;27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 name="Shape 280"/>
        <p:cNvGrpSpPr/>
        <p:nvPr/>
      </p:nvGrpSpPr>
      <p:grpSpPr>
        <a:xfrm>
          <a:off x="0" y="0"/>
          <a:ext cx="0" cy="0"/>
          <a:chOff x="0" y="0"/>
          <a:chExt cx="0" cy="0"/>
        </a:xfrm>
      </p:grpSpPr>
      <p:sp>
        <p:nvSpPr>
          <p:cNvPr id="281" name="Google Shape;28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2" name="Google Shape;282;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3" name="Google Shape;283;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 name="Shape 43"/>
        <p:cNvGrpSpPr/>
        <p:nvPr/>
      </p:nvGrpSpPr>
      <p:grpSpPr>
        <a:xfrm>
          <a:off x="0" y="0"/>
          <a:ext cx="0" cy="0"/>
          <a:chOff x="0" y="0"/>
          <a:chExt cx="0" cy="0"/>
        </a:xfrm>
      </p:grpSpPr>
      <p:sp>
        <p:nvSpPr>
          <p:cNvPr id="44" name="Google Shape;4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 name="Google Shape;45;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6" name="Google Shape;46;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 name="Google Shape;5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5" name="Google Shape;5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 name="Google Shape;6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3" name="Google Shape;63;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 name="Google Shape;69;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 name="Google Shape;70;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7" name="Google Shape;77;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8" name="Google Shape;78;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5" name="Google Shape;8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e5917adf84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1" name="Google Shape;91;ge5917adf84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ge5917adf84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pic>
        <p:nvPicPr>
          <p:cNvPr id="11" name="Google Shape;11;p20"/>
          <p:cNvPicPr preferRelativeResize="0"/>
          <p:nvPr/>
        </p:nvPicPr>
        <p:blipFill rotWithShape="1">
          <a:blip r:embed="rId2">
            <a:alphaModFix/>
          </a:blip>
          <a:srcRect b="0" l="0" r="0" t="0"/>
          <a:stretch/>
        </p:blipFill>
        <p:spPr>
          <a:xfrm>
            <a:off x="-152400" y="76200"/>
            <a:ext cx="5357102" cy="1483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p:cSld name="Title_Only">
    <p:spTree>
      <p:nvGrpSpPr>
        <p:cNvPr id="12" name="Shape 12"/>
        <p:cNvGrpSpPr/>
        <p:nvPr/>
      </p:nvGrpSpPr>
      <p:grpSpPr>
        <a:xfrm>
          <a:off x="0" y="0"/>
          <a:ext cx="0" cy="0"/>
          <a:chOff x="0" y="0"/>
          <a:chExt cx="0" cy="0"/>
        </a:xfrm>
      </p:grpSpPr>
      <p:sp>
        <p:nvSpPr>
          <p:cNvPr id="13" name="Google Shape;13;p21"/>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4" name="Google Shape;14;p21"/>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grpSp>
        <p:nvGrpSpPr>
          <p:cNvPr id="15" name="Google Shape;15;p21"/>
          <p:cNvGrpSpPr/>
          <p:nvPr/>
        </p:nvGrpSpPr>
        <p:grpSpPr>
          <a:xfrm>
            <a:off x="0" y="6345565"/>
            <a:ext cx="12192000" cy="512400"/>
            <a:chOff x="0" y="6345565"/>
            <a:chExt cx="12192000" cy="512400"/>
          </a:xfrm>
        </p:grpSpPr>
        <p:sp>
          <p:nvSpPr>
            <p:cNvPr id="16" name="Google Shape;16;p21"/>
            <p:cNvSpPr/>
            <p:nvPr/>
          </p:nvSpPr>
          <p:spPr>
            <a:xfrm>
              <a:off x="0" y="6345565"/>
              <a:ext cx="12192000" cy="5124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7" name="Google Shape;17;p21"/>
            <p:cNvSpPr txBox="1"/>
            <p:nvPr/>
          </p:nvSpPr>
          <p:spPr>
            <a:xfrm>
              <a:off x="374206" y="6356350"/>
              <a:ext cx="6712500" cy="4335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_TextContent">
  <p:cSld name="Heading_TextContent">
    <p:spTree>
      <p:nvGrpSpPr>
        <p:cNvPr id="18" name="Shape 18"/>
        <p:cNvGrpSpPr/>
        <p:nvPr/>
      </p:nvGrpSpPr>
      <p:grpSpPr>
        <a:xfrm>
          <a:off x="0" y="0"/>
          <a:ext cx="0" cy="0"/>
          <a:chOff x="0" y="0"/>
          <a:chExt cx="0" cy="0"/>
        </a:xfrm>
      </p:grpSpPr>
      <p:sp>
        <p:nvSpPr>
          <p:cNvPr id="19" name="Google Shape;19;p22"/>
          <p:cNvSpPr txBox="1"/>
          <p:nvPr>
            <p:ph idx="1" type="body"/>
          </p:nvPr>
        </p:nvSpPr>
        <p:spPr>
          <a:xfrm>
            <a:off x="598670" y="1764797"/>
            <a:ext cx="10112873"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 name="Google Shape;20;p2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21" name="Google Shape;21;p22"/>
          <p:cNvGrpSpPr/>
          <p:nvPr/>
        </p:nvGrpSpPr>
        <p:grpSpPr>
          <a:xfrm>
            <a:off x="0" y="6345565"/>
            <a:ext cx="12192000" cy="512400"/>
            <a:chOff x="0" y="6345565"/>
            <a:chExt cx="12192000" cy="512400"/>
          </a:xfrm>
        </p:grpSpPr>
        <p:sp>
          <p:nvSpPr>
            <p:cNvPr id="22" name="Google Shape;22;p22"/>
            <p:cNvSpPr/>
            <p:nvPr/>
          </p:nvSpPr>
          <p:spPr>
            <a:xfrm>
              <a:off x="0" y="6345565"/>
              <a:ext cx="12192000" cy="5124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 name="Google Shape;23;p22"/>
            <p:cNvSpPr txBox="1"/>
            <p:nvPr/>
          </p:nvSpPr>
          <p:spPr>
            <a:xfrm>
              <a:off x="374206" y="6356350"/>
              <a:ext cx="6712500" cy="4335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pic>
        <p:nvPicPr>
          <p:cNvPr id="24" name="Google Shape;24;p22"/>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TextContent_Image">
  <p:cSld name="Title_TextContent_Image">
    <p:spTree>
      <p:nvGrpSpPr>
        <p:cNvPr id="25" name="Shape 25"/>
        <p:cNvGrpSpPr/>
        <p:nvPr/>
      </p:nvGrpSpPr>
      <p:grpSpPr>
        <a:xfrm>
          <a:off x="0" y="0"/>
          <a:ext cx="0" cy="0"/>
          <a:chOff x="0" y="0"/>
          <a:chExt cx="0" cy="0"/>
        </a:xfrm>
      </p:grpSpPr>
      <p:sp>
        <p:nvSpPr>
          <p:cNvPr id="26" name="Google Shape;26;p23"/>
          <p:cNvSpPr txBox="1"/>
          <p:nvPr>
            <p:ph idx="1" type="body"/>
          </p:nvPr>
        </p:nvSpPr>
        <p:spPr>
          <a:xfrm>
            <a:off x="598670" y="1764797"/>
            <a:ext cx="5533299"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7" name="Google Shape;27;p23"/>
          <p:cNvSpPr/>
          <p:nvPr>
            <p:ph idx="2" type="pic"/>
          </p:nvPr>
        </p:nvSpPr>
        <p:spPr>
          <a:xfrm>
            <a:off x="6690784" y="1774085"/>
            <a:ext cx="4907902" cy="3950907"/>
          </a:xfrm>
          <a:prstGeom prst="rect">
            <a:avLst/>
          </a:prstGeom>
          <a:noFill/>
          <a:ln>
            <a:noFill/>
          </a:ln>
        </p:spPr>
      </p:sp>
      <p:sp>
        <p:nvSpPr>
          <p:cNvPr id="28" name="Google Shape;28;p23"/>
          <p:cNvSpPr/>
          <p:nvPr/>
        </p:nvSpPr>
        <p:spPr>
          <a:xfrm>
            <a:off x="0" y="6345565"/>
            <a:ext cx="12192000" cy="512435"/>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9" name="Google Shape;29;p2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0" name="Google Shape;30;p23"/>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Image_TextContent">
  <p:cSld name="Title_Image_TextContent">
    <p:spTree>
      <p:nvGrpSpPr>
        <p:cNvPr id="31" name="Shape 31"/>
        <p:cNvGrpSpPr/>
        <p:nvPr/>
      </p:nvGrpSpPr>
      <p:grpSpPr>
        <a:xfrm>
          <a:off x="0" y="0"/>
          <a:ext cx="0" cy="0"/>
          <a:chOff x="0" y="0"/>
          <a:chExt cx="0" cy="0"/>
        </a:xfrm>
      </p:grpSpPr>
      <p:sp>
        <p:nvSpPr>
          <p:cNvPr id="32" name="Google Shape;32;p24"/>
          <p:cNvSpPr txBox="1"/>
          <p:nvPr>
            <p:ph idx="1" type="body"/>
          </p:nvPr>
        </p:nvSpPr>
        <p:spPr>
          <a:xfrm>
            <a:off x="6065387" y="1760806"/>
            <a:ext cx="5533299"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3" name="Google Shape;33;p24"/>
          <p:cNvSpPr/>
          <p:nvPr>
            <p:ph idx="2" type="pic"/>
          </p:nvPr>
        </p:nvSpPr>
        <p:spPr>
          <a:xfrm>
            <a:off x="635217" y="1774085"/>
            <a:ext cx="4907902" cy="3950907"/>
          </a:xfrm>
          <a:prstGeom prst="rect">
            <a:avLst/>
          </a:prstGeom>
          <a:noFill/>
          <a:ln>
            <a:noFill/>
          </a:ln>
        </p:spPr>
      </p:sp>
      <p:sp>
        <p:nvSpPr>
          <p:cNvPr id="34" name="Google Shape;34;p24"/>
          <p:cNvSpPr/>
          <p:nvPr/>
        </p:nvSpPr>
        <p:spPr>
          <a:xfrm>
            <a:off x="0" y="6345565"/>
            <a:ext cx="12192000" cy="512435"/>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5" name="Google Shape;35;p2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6" name="Google Shape;36;p24"/>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 Id="rId4" Type="http://schemas.openxmlformats.org/officeDocument/2006/relationships/image" Target="../media/image8.jpg"/><Relationship Id="rId5" Type="http://schemas.openxmlformats.org/officeDocument/2006/relationships/image" Target="../media/image1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jpg"/><Relationship Id="rId4" Type="http://schemas.openxmlformats.org/officeDocument/2006/relationships/image" Target="../media/image12.jpg"/><Relationship Id="rId5" Type="http://schemas.openxmlformats.org/officeDocument/2006/relationships/image" Target="../media/image5.jpg"/><Relationship Id="rId6" Type="http://schemas.openxmlformats.org/officeDocument/2006/relationships/image" Target="../media/image13.jpg"/><Relationship Id="rId7"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19.jpg"/><Relationship Id="rId5" Type="http://schemas.openxmlformats.org/officeDocument/2006/relationships/image" Target="../media/image11.jpg"/><Relationship Id="rId6" Type="http://schemas.openxmlformats.org/officeDocument/2006/relationships/image" Target="../media/image4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1.jpg"/><Relationship Id="rId4" Type="http://schemas.openxmlformats.org/officeDocument/2006/relationships/image" Target="../media/image23.jpg"/><Relationship Id="rId11" Type="http://schemas.openxmlformats.org/officeDocument/2006/relationships/image" Target="../media/image24.jpg"/><Relationship Id="rId10" Type="http://schemas.openxmlformats.org/officeDocument/2006/relationships/image" Target="../media/image25.jpg"/><Relationship Id="rId12" Type="http://schemas.openxmlformats.org/officeDocument/2006/relationships/image" Target="../media/image29.jpg"/><Relationship Id="rId9" Type="http://schemas.openxmlformats.org/officeDocument/2006/relationships/image" Target="../media/image18.jpg"/><Relationship Id="rId5" Type="http://schemas.openxmlformats.org/officeDocument/2006/relationships/image" Target="../media/image20.jpg"/><Relationship Id="rId6" Type="http://schemas.openxmlformats.org/officeDocument/2006/relationships/image" Target="../media/image17.jpg"/><Relationship Id="rId7" Type="http://schemas.openxmlformats.org/officeDocument/2006/relationships/image" Target="../media/image16.jpg"/><Relationship Id="rId8"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6.png"/><Relationship Id="rId6" Type="http://schemas.openxmlformats.org/officeDocument/2006/relationships/image" Target="../media/image41.png"/><Relationship Id="rId7" Type="http://schemas.openxmlformats.org/officeDocument/2006/relationships/image" Target="../media/image27.png"/><Relationship Id="rId8" Type="http://schemas.openxmlformats.org/officeDocument/2006/relationships/image" Target="../media/image3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6.jpg"/><Relationship Id="rId4" Type="http://schemas.openxmlformats.org/officeDocument/2006/relationships/image" Target="../media/image28.jpg"/><Relationship Id="rId5" Type="http://schemas.openxmlformats.org/officeDocument/2006/relationships/image" Target="../media/image39.jpg"/><Relationship Id="rId6" Type="http://schemas.openxmlformats.org/officeDocument/2006/relationships/image" Target="../media/image46.jpg"/><Relationship Id="rId7" Type="http://schemas.openxmlformats.org/officeDocument/2006/relationships/image" Target="../media/image33.jpg"/><Relationship Id="rId8" Type="http://schemas.openxmlformats.org/officeDocument/2006/relationships/image" Target="../media/image3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5.jpg"/><Relationship Id="rId4" Type="http://schemas.openxmlformats.org/officeDocument/2006/relationships/image" Target="../media/image37.jpg"/><Relationship Id="rId5" Type="http://schemas.openxmlformats.org/officeDocument/2006/relationships/image" Target="../media/image40.jpg"/><Relationship Id="rId6" Type="http://schemas.openxmlformats.org/officeDocument/2006/relationships/image" Target="../media/image38.jpg"/><Relationship Id="rId7" Type="http://schemas.openxmlformats.org/officeDocument/2006/relationships/image" Target="../media/image44.jpg"/><Relationship Id="rId8" Type="http://schemas.openxmlformats.org/officeDocument/2006/relationships/image" Target="../media/image43.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1"/>
          <p:cNvSpPr txBox="1"/>
          <p:nvPr/>
        </p:nvSpPr>
        <p:spPr>
          <a:xfrm flipH="1">
            <a:off x="2210661" y="3192144"/>
            <a:ext cx="8667900" cy="76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400"/>
              <a:buFont typeface="Arial"/>
              <a:buNone/>
            </a:pPr>
            <a:r>
              <a:rPr b="1" i="0" lang="en-AU" sz="4400" u="none" cap="none" strike="noStrike">
                <a:solidFill>
                  <a:srgbClr val="00C165"/>
                </a:solidFill>
                <a:latin typeface="Arial"/>
                <a:ea typeface="Arial"/>
                <a:cs typeface="Arial"/>
                <a:sym typeface="Arial"/>
              </a:rPr>
              <a:t>SEREBRAL PALSİ NEDİR?</a:t>
            </a:r>
            <a:endParaRPr b="0" i="0" sz="1400" u="none" cap="none" strike="noStrike">
              <a:solidFill>
                <a:srgbClr val="00C165"/>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9"/>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Motor tiplr</a:t>
            </a:r>
            <a:endParaRPr/>
          </a:p>
        </p:txBody>
      </p:sp>
      <p:pic>
        <p:nvPicPr>
          <p:cNvPr id="146" name="Google Shape;146;p9"/>
          <p:cNvPicPr preferRelativeResize="0"/>
          <p:nvPr/>
        </p:nvPicPr>
        <p:blipFill rotWithShape="1">
          <a:blip r:embed="rId3">
            <a:alphaModFix/>
          </a:blip>
          <a:srcRect b="0" l="0" r="0" t="0"/>
          <a:stretch/>
        </p:blipFill>
        <p:spPr>
          <a:xfrm>
            <a:off x="4304059" y="2140147"/>
            <a:ext cx="2825154" cy="3112154"/>
          </a:xfrm>
          <a:prstGeom prst="rect">
            <a:avLst/>
          </a:prstGeom>
          <a:noFill/>
          <a:ln>
            <a:noFill/>
          </a:ln>
        </p:spPr>
      </p:pic>
      <p:sp>
        <p:nvSpPr>
          <p:cNvPr id="147" name="Google Shape;147;p9"/>
          <p:cNvSpPr/>
          <p:nvPr/>
        </p:nvSpPr>
        <p:spPr>
          <a:xfrm>
            <a:off x="581574" y="1535154"/>
            <a:ext cx="3635597" cy="1754326"/>
          </a:xfrm>
          <a:prstGeom prst="rect">
            <a:avLst/>
          </a:prstGeom>
          <a:noFill/>
          <a:ln>
            <a:noFill/>
          </a:ln>
        </p:spPr>
        <p:txBody>
          <a:bodyPr anchorCtr="0" anchor="t" bIns="45700" lIns="91425" spcFirstLastPara="1" rIns="91425" wrap="square" tIns="45700">
            <a:spAutoFit/>
          </a:bodyPr>
          <a:lstStyle/>
          <a:p>
            <a:pPr indent="0" lvl="0" marL="0" marR="40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SPASTİK:</a:t>
            </a:r>
            <a:r>
              <a:rPr b="0" i="0" lang="en-AU" sz="2400" u="none" cap="none" strike="noStrike">
                <a:solidFill>
                  <a:srgbClr val="3F3F3F"/>
                </a:solidFill>
                <a:latin typeface="Arial"/>
                <a:ea typeface="Arial"/>
                <a:cs typeface="Arial"/>
                <a:sym typeface="Arial"/>
              </a:rPr>
              <a:t> </a:t>
            </a:r>
            <a:r>
              <a:rPr b="0" i="0" lang="en-AU" sz="2000" u="none" cap="none" strike="noStrike">
                <a:solidFill>
                  <a:srgbClr val="000000"/>
                </a:solidFill>
                <a:latin typeface="Arial"/>
                <a:ea typeface="Arial"/>
                <a:cs typeface="Arial"/>
                <a:sym typeface="Arial"/>
              </a:rPr>
              <a:t>%80-90                                                                   En yaygın şeklidir.</a:t>
            </a:r>
            <a:r>
              <a:rPr b="0" i="0" lang="en-AU" sz="2000" u="none" cap="none" strike="noStrike">
                <a:solidFill>
                  <a:schemeClr val="dk1"/>
                </a:solidFill>
                <a:latin typeface="Arial"/>
                <a:ea typeface="Arial"/>
                <a:cs typeface="Arial"/>
                <a:sym typeface="Arial"/>
              </a:rPr>
              <a:t> Kaslar sert ve gergin görünür. Motor korteks hasarından kaynaklanır. </a:t>
            </a:r>
            <a:endParaRPr b="0" i="0" sz="1400" u="none" cap="none" strike="noStrike">
              <a:solidFill>
                <a:srgbClr val="000000"/>
              </a:solidFill>
              <a:latin typeface="Arial"/>
              <a:ea typeface="Arial"/>
              <a:cs typeface="Arial"/>
              <a:sym typeface="Arial"/>
            </a:endParaRPr>
          </a:p>
        </p:txBody>
      </p:sp>
      <p:cxnSp>
        <p:nvCxnSpPr>
          <p:cNvPr id="148" name="Google Shape;148;p9"/>
          <p:cNvCxnSpPr/>
          <p:nvPr/>
        </p:nvCxnSpPr>
        <p:spPr>
          <a:xfrm>
            <a:off x="3369835" y="1810016"/>
            <a:ext cx="2182553" cy="556112"/>
          </a:xfrm>
          <a:prstGeom prst="straightConnector1">
            <a:avLst/>
          </a:prstGeom>
          <a:noFill/>
          <a:ln cap="flat" cmpd="sng" w="28575">
            <a:solidFill>
              <a:srgbClr val="595959"/>
            </a:solidFill>
            <a:prstDash val="dash"/>
            <a:miter lim="800000"/>
            <a:headEnd len="sm" w="sm" type="none"/>
            <a:tailEnd len="med" w="med" type="triangle"/>
          </a:ln>
        </p:spPr>
      </p:cxnSp>
      <p:sp>
        <p:nvSpPr>
          <p:cNvPr id="149" name="Google Shape;149;p9"/>
          <p:cNvSpPr/>
          <p:nvPr/>
        </p:nvSpPr>
        <p:spPr>
          <a:xfrm>
            <a:off x="7459581" y="1535153"/>
            <a:ext cx="4266807" cy="17543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DİSKİNETİK:</a:t>
            </a:r>
            <a:r>
              <a:rPr b="0" i="0" lang="en-AU" sz="2400" u="none" cap="none" strike="noStrike">
                <a:solidFill>
                  <a:srgbClr val="3F3F3F"/>
                </a:solidFill>
                <a:latin typeface="Arial"/>
                <a:ea typeface="Arial"/>
                <a:cs typeface="Arial"/>
                <a:sym typeface="Arial"/>
              </a:rPr>
              <a:t> </a:t>
            </a:r>
            <a:r>
              <a:rPr b="0" i="0" lang="en-AU" sz="2400" u="none" cap="none" strike="noStrike">
                <a:solidFill>
                  <a:schemeClr val="dk1"/>
                </a:solidFill>
                <a:latin typeface="Arial"/>
                <a:ea typeface="Arial"/>
                <a:cs typeface="Arial"/>
                <a:sym typeface="Arial"/>
              </a:rPr>
              <a:t>%6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Distoni, atetoz ve/veya kore gibi istemsiz hareketlerle karakterizedir. Bazal ganglion hasarından kaynaklanır.</a:t>
            </a:r>
            <a:endParaRPr b="0" i="0" sz="1400" u="none" cap="none" strike="noStrike">
              <a:solidFill>
                <a:srgbClr val="000000"/>
              </a:solidFill>
              <a:latin typeface="Arial"/>
              <a:ea typeface="Arial"/>
              <a:cs typeface="Arial"/>
              <a:sym typeface="Arial"/>
            </a:endParaRPr>
          </a:p>
        </p:txBody>
      </p:sp>
      <p:cxnSp>
        <p:nvCxnSpPr>
          <p:cNvPr id="150" name="Google Shape;150;p9"/>
          <p:cNvCxnSpPr/>
          <p:nvPr/>
        </p:nvCxnSpPr>
        <p:spPr>
          <a:xfrm flipH="1">
            <a:off x="5904408" y="1913021"/>
            <a:ext cx="1470952" cy="1143000"/>
          </a:xfrm>
          <a:prstGeom prst="straightConnector1">
            <a:avLst/>
          </a:prstGeom>
          <a:noFill/>
          <a:ln cap="flat" cmpd="sng" w="28575">
            <a:solidFill>
              <a:srgbClr val="595959"/>
            </a:solidFill>
            <a:prstDash val="dash"/>
            <a:miter lim="800000"/>
            <a:headEnd len="sm" w="sm" type="none"/>
            <a:tailEnd len="med" w="med" type="triangle"/>
          </a:ln>
        </p:spPr>
      </p:cxnSp>
      <p:sp>
        <p:nvSpPr>
          <p:cNvPr id="151" name="Google Shape;151;p9"/>
          <p:cNvSpPr/>
          <p:nvPr/>
        </p:nvSpPr>
        <p:spPr>
          <a:xfrm>
            <a:off x="7459581" y="3926944"/>
            <a:ext cx="4266807"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KARMA TÜRLER: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SP'li çocukların bir kısmında iki motor tipi mevcuttur; örneğin spastisite ve distoni.</a:t>
            </a:r>
            <a:endParaRPr b="0" i="0" sz="1400" u="none" cap="none" strike="noStrike">
              <a:solidFill>
                <a:srgbClr val="000000"/>
              </a:solidFill>
              <a:latin typeface="Arial"/>
              <a:ea typeface="Arial"/>
              <a:cs typeface="Arial"/>
              <a:sym typeface="Arial"/>
            </a:endParaRPr>
          </a:p>
        </p:txBody>
      </p:sp>
      <p:sp>
        <p:nvSpPr>
          <p:cNvPr id="152" name="Google Shape;152;p9"/>
          <p:cNvSpPr/>
          <p:nvPr/>
        </p:nvSpPr>
        <p:spPr>
          <a:xfrm>
            <a:off x="581574" y="3926944"/>
            <a:ext cx="3302270" cy="20005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ATAKSİK:</a:t>
            </a:r>
            <a:r>
              <a:rPr b="0" i="0" lang="en-AU" sz="2000" u="none" cap="none" strike="noStrike">
                <a:solidFill>
                  <a:srgbClr val="3F3F3F"/>
                </a:solidFill>
                <a:latin typeface="Arial"/>
                <a:ea typeface="Arial"/>
                <a:cs typeface="Arial"/>
                <a:sym typeface="Arial"/>
              </a:rPr>
              <a:t> </a:t>
            </a:r>
            <a:r>
              <a:rPr b="0" i="0" lang="en-AU" sz="2400" u="none" cap="none" strike="noStrike">
                <a:solidFill>
                  <a:schemeClr val="dk1"/>
                </a:solidFill>
                <a:latin typeface="Arial"/>
                <a:ea typeface="Arial"/>
                <a:cs typeface="Arial"/>
                <a:sym typeface="Arial"/>
              </a:rPr>
              <a:t>%5</a:t>
            </a:r>
            <a:br>
              <a:rPr b="0" i="0" lang="en-AU" sz="2400" u="none" cap="none" strike="noStrike">
                <a:solidFill>
                  <a:schemeClr val="dk1"/>
                </a:solidFill>
                <a:latin typeface="Arial"/>
                <a:ea typeface="Arial"/>
                <a:cs typeface="Arial"/>
                <a:sym typeface="Arial"/>
              </a:rPr>
            </a:br>
            <a:r>
              <a:rPr b="0" i="0" lang="en-AU" sz="2000" u="none" cap="none" strike="noStrike">
                <a:solidFill>
                  <a:schemeClr val="dk1"/>
                </a:solidFill>
                <a:latin typeface="Arial"/>
                <a:ea typeface="Arial"/>
                <a:cs typeface="Arial"/>
                <a:sym typeface="Arial"/>
              </a:rPr>
              <a:t>Titrek hareketlerle karakterizedir. Denge ve pozisyon hissini etkiler. Beyincik hasarından kaynaklanır.</a:t>
            </a:r>
            <a:endParaRPr b="0" i="0" sz="1400" u="none" cap="none" strike="noStrike">
              <a:solidFill>
                <a:srgbClr val="000000"/>
              </a:solidFill>
              <a:latin typeface="Arial"/>
              <a:ea typeface="Arial"/>
              <a:cs typeface="Arial"/>
              <a:sym typeface="Arial"/>
            </a:endParaRPr>
          </a:p>
        </p:txBody>
      </p:sp>
      <p:cxnSp>
        <p:nvCxnSpPr>
          <p:cNvPr id="153" name="Google Shape;153;p9"/>
          <p:cNvCxnSpPr/>
          <p:nvPr/>
        </p:nvCxnSpPr>
        <p:spPr>
          <a:xfrm flipH="1" rot="10800000">
            <a:off x="2646947" y="3790458"/>
            <a:ext cx="2259932" cy="381643"/>
          </a:xfrm>
          <a:prstGeom prst="straightConnector1">
            <a:avLst/>
          </a:prstGeom>
          <a:noFill/>
          <a:ln cap="flat" cmpd="sng" w="28575">
            <a:solidFill>
              <a:srgbClr val="595959"/>
            </a:solidFill>
            <a:prstDash val="dash"/>
            <a:miter lim="800000"/>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10"/>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Vücut kısımları</a:t>
            </a:r>
            <a:endParaRPr/>
          </a:p>
        </p:txBody>
      </p:sp>
      <p:sp>
        <p:nvSpPr>
          <p:cNvPr id="160" name="Google Shape;160;p10"/>
          <p:cNvSpPr/>
          <p:nvPr/>
        </p:nvSpPr>
        <p:spPr>
          <a:xfrm>
            <a:off x="601730" y="1153512"/>
            <a:ext cx="7119869" cy="76940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AU" sz="2200" u="none" cap="none" strike="noStrike">
                <a:solidFill>
                  <a:schemeClr val="dk1"/>
                </a:solidFill>
                <a:latin typeface="Arial"/>
                <a:ea typeface="Arial"/>
                <a:cs typeface="Arial"/>
                <a:sym typeface="Arial"/>
              </a:rPr>
              <a:t>Serebral palsi, vücudun çeşitli bölümlerini etkileyebilir. </a:t>
            </a:r>
            <a:br>
              <a:rPr b="0" i="0" lang="en-AU" sz="2200" u="none" cap="none" strike="noStrike">
                <a:solidFill>
                  <a:schemeClr val="dk1"/>
                </a:solidFill>
                <a:latin typeface="Arial"/>
                <a:ea typeface="Arial"/>
                <a:cs typeface="Arial"/>
                <a:sym typeface="Arial"/>
              </a:rPr>
            </a:br>
            <a:r>
              <a:rPr b="0" i="0" lang="en-AU" sz="2200" u="none" cap="none" strike="noStrike">
                <a:solidFill>
                  <a:schemeClr val="dk1"/>
                </a:solidFill>
                <a:latin typeface="Arial"/>
                <a:ea typeface="Arial"/>
                <a:cs typeface="Arial"/>
                <a:sym typeface="Arial"/>
              </a:rPr>
              <a:t>Örn. </a:t>
            </a:r>
            <a:r>
              <a:rPr b="1" i="0" lang="en-AU" sz="2200" u="none" cap="none" strike="noStrike">
                <a:solidFill>
                  <a:schemeClr val="dk1"/>
                </a:solidFill>
                <a:latin typeface="Arial"/>
                <a:ea typeface="Arial"/>
                <a:cs typeface="Arial"/>
                <a:sym typeface="Arial"/>
              </a:rPr>
              <a:t>spastisiteli</a:t>
            </a:r>
            <a:r>
              <a:rPr b="0" i="0" lang="en-AU" sz="2200" u="none" cap="none" strike="noStrike">
                <a:solidFill>
                  <a:schemeClr val="dk1"/>
                </a:solidFill>
                <a:latin typeface="Arial"/>
                <a:ea typeface="Arial"/>
                <a:cs typeface="Arial"/>
                <a:sym typeface="Arial"/>
              </a:rPr>
              <a:t> kişiler için:</a:t>
            </a:r>
            <a:endParaRPr b="0" i="0" sz="1400" u="none" cap="none" strike="noStrike">
              <a:solidFill>
                <a:srgbClr val="000000"/>
              </a:solidFill>
              <a:latin typeface="Arial"/>
              <a:ea typeface="Arial"/>
              <a:cs typeface="Arial"/>
              <a:sym typeface="Arial"/>
            </a:endParaRPr>
          </a:p>
        </p:txBody>
      </p:sp>
      <p:pic>
        <p:nvPicPr>
          <p:cNvPr id="161" name="Google Shape;161;p10"/>
          <p:cNvPicPr preferRelativeResize="0"/>
          <p:nvPr/>
        </p:nvPicPr>
        <p:blipFill rotWithShape="1">
          <a:blip r:embed="rId3">
            <a:alphaModFix/>
          </a:blip>
          <a:srcRect b="0" l="0" r="0" t="0"/>
          <a:stretch/>
        </p:blipFill>
        <p:spPr>
          <a:xfrm>
            <a:off x="1370685" y="3776652"/>
            <a:ext cx="2217627" cy="2474350"/>
          </a:xfrm>
          <a:prstGeom prst="rect">
            <a:avLst/>
          </a:prstGeom>
          <a:noFill/>
          <a:ln>
            <a:noFill/>
          </a:ln>
        </p:spPr>
      </p:pic>
      <p:pic>
        <p:nvPicPr>
          <p:cNvPr id="162" name="Google Shape;162;p10"/>
          <p:cNvPicPr preferRelativeResize="0"/>
          <p:nvPr/>
        </p:nvPicPr>
        <p:blipFill rotWithShape="1">
          <a:blip r:embed="rId4">
            <a:alphaModFix/>
          </a:blip>
          <a:srcRect b="0" l="0" r="0" t="0"/>
          <a:stretch/>
        </p:blipFill>
        <p:spPr>
          <a:xfrm>
            <a:off x="5074246" y="3721102"/>
            <a:ext cx="2257607" cy="2585450"/>
          </a:xfrm>
          <a:prstGeom prst="rect">
            <a:avLst/>
          </a:prstGeom>
          <a:noFill/>
          <a:ln>
            <a:noFill/>
          </a:ln>
        </p:spPr>
      </p:pic>
      <p:sp>
        <p:nvSpPr>
          <p:cNvPr id="163" name="Google Shape;163;p10"/>
          <p:cNvSpPr txBox="1"/>
          <p:nvPr/>
        </p:nvSpPr>
        <p:spPr>
          <a:xfrm>
            <a:off x="513347" y="1960810"/>
            <a:ext cx="3438900" cy="1692731"/>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Kuadripleji/ Çift Taraflı Spastisite</a:t>
            </a:r>
            <a:br>
              <a:rPr b="1" i="0" lang="en-AU" sz="2000" u="none" cap="none" strike="noStrike">
                <a:solidFill>
                  <a:schemeClr val="dk1"/>
                </a:solidFill>
                <a:latin typeface="Arial"/>
                <a:ea typeface="Arial"/>
                <a:cs typeface="Arial"/>
                <a:sym typeface="Arial"/>
              </a:rPr>
            </a:br>
            <a:r>
              <a:rPr b="0" i="0" lang="en-AU" sz="1600" u="none" cap="none" strike="noStrike">
                <a:solidFill>
                  <a:schemeClr val="dk1"/>
                </a:solidFill>
                <a:latin typeface="Arial"/>
                <a:ea typeface="Arial"/>
                <a:cs typeface="Arial"/>
                <a:sym typeface="Arial"/>
              </a:rPr>
              <a:t>Hem kollar hem de bacaklar etkilenir.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Gövde, yüz ve ağız kasları da sıklıkla etkilenir.</a:t>
            </a:r>
            <a:endParaRPr b="0" i="0" sz="1400" u="none" cap="none" strike="noStrike">
              <a:solidFill>
                <a:srgbClr val="000000"/>
              </a:solidFill>
              <a:latin typeface="Arial"/>
              <a:ea typeface="Arial"/>
              <a:cs typeface="Arial"/>
              <a:sym typeface="Arial"/>
            </a:endParaRPr>
          </a:p>
        </p:txBody>
      </p:sp>
      <p:sp>
        <p:nvSpPr>
          <p:cNvPr id="164" name="Google Shape;164;p10"/>
          <p:cNvSpPr txBox="1"/>
          <p:nvPr/>
        </p:nvSpPr>
        <p:spPr>
          <a:xfrm>
            <a:off x="4483599" y="1987263"/>
            <a:ext cx="34389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Dipleji/ Çift Taraflı Spastisite</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Her iki bacak da etkilenir. Kollar daha az miktarda etkilenebilir.</a:t>
            </a:r>
            <a:endParaRPr b="0" i="0" sz="1400" u="none" cap="none" strike="noStrike">
              <a:solidFill>
                <a:srgbClr val="000000"/>
              </a:solidFill>
              <a:latin typeface="Arial"/>
              <a:ea typeface="Arial"/>
              <a:cs typeface="Arial"/>
              <a:sym typeface="Arial"/>
            </a:endParaRPr>
          </a:p>
        </p:txBody>
      </p:sp>
      <p:sp>
        <p:nvSpPr>
          <p:cNvPr id="165" name="Google Shape;165;p10"/>
          <p:cNvSpPr txBox="1"/>
          <p:nvPr/>
        </p:nvSpPr>
        <p:spPr>
          <a:xfrm>
            <a:off x="8089358" y="1987263"/>
            <a:ext cx="3438900" cy="12006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Hemipleji/ Tek Taraflı Spastisite</a:t>
            </a:r>
            <a:endParaRPr b="1" i="0" sz="2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Vücudun bir tarafı (bir kol ve bir bacak) etkilenir.</a:t>
            </a:r>
            <a:endParaRPr b="0" i="0" sz="1400" u="none" cap="none" strike="noStrike">
              <a:solidFill>
                <a:srgbClr val="000000"/>
              </a:solidFill>
              <a:latin typeface="Arial"/>
              <a:ea typeface="Arial"/>
              <a:cs typeface="Arial"/>
              <a:sym typeface="Arial"/>
            </a:endParaRPr>
          </a:p>
        </p:txBody>
      </p:sp>
      <p:pic>
        <p:nvPicPr>
          <p:cNvPr id="166" name="Google Shape;166;p10"/>
          <p:cNvPicPr preferRelativeResize="0"/>
          <p:nvPr/>
        </p:nvPicPr>
        <p:blipFill rotWithShape="1">
          <a:blip r:embed="rId5">
            <a:alphaModFix/>
          </a:blip>
          <a:srcRect b="0" l="0" r="0" t="0"/>
          <a:stretch/>
        </p:blipFill>
        <p:spPr>
          <a:xfrm>
            <a:off x="8979928" y="3842863"/>
            <a:ext cx="2005626" cy="2408139"/>
          </a:xfrm>
          <a:prstGeom prst="rect">
            <a:avLst/>
          </a:prstGeom>
          <a:noFill/>
          <a:ln>
            <a:noFill/>
          </a:ln>
        </p:spPr>
      </p:pic>
      <p:sp>
        <p:nvSpPr>
          <p:cNvPr id="167" name="Google Shape;167;p10"/>
          <p:cNvSpPr txBox="1"/>
          <p:nvPr/>
        </p:nvSpPr>
        <p:spPr>
          <a:xfrm>
            <a:off x="1823716" y="3597991"/>
            <a:ext cx="1764596"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ETKİLENEN UZUVLAR</a:t>
            </a:r>
            <a:endParaRPr b="0" i="0" sz="1400" u="none" cap="none" strike="noStrike">
              <a:solidFill>
                <a:srgbClr val="000000"/>
              </a:solidFill>
              <a:latin typeface="Arial"/>
              <a:ea typeface="Arial"/>
              <a:cs typeface="Arial"/>
              <a:sym typeface="Arial"/>
            </a:endParaRPr>
          </a:p>
        </p:txBody>
      </p:sp>
      <p:sp>
        <p:nvSpPr>
          <p:cNvPr id="168" name="Google Shape;168;p10"/>
          <p:cNvSpPr txBox="1"/>
          <p:nvPr/>
        </p:nvSpPr>
        <p:spPr>
          <a:xfrm>
            <a:off x="5547266" y="3530431"/>
            <a:ext cx="1613821"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ETKİLENEN UZUVLAR</a:t>
            </a:r>
            <a:endParaRPr b="0" i="0" sz="1400" u="none" cap="none" strike="noStrike">
              <a:solidFill>
                <a:srgbClr val="000000"/>
              </a:solidFill>
              <a:latin typeface="Arial"/>
              <a:ea typeface="Arial"/>
              <a:cs typeface="Arial"/>
              <a:sym typeface="Arial"/>
            </a:endParaRPr>
          </a:p>
        </p:txBody>
      </p:sp>
      <p:sp>
        <p:nvSpPr>
          <p:cNvPr id="169" name="Google Shape;169;p10"/>
          <p:cNvSpPr txBox="1"/>
          <p:nvPr/>
        </p:nvSpPr>
        <p:spPr>
          <a:xfrm>
            <a:off x="9326959" y="3586385"/>
            <a:ext cx="1658595"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AU" sz="1000" u="none" cap="none" strike="noStrike">
                <a:solidFill>
                  <a:srgbClr val="000000"/>
                </a:solidFill>
                <a:latin typeface="Arial"/>
                <a:ea typeface="Arial"/>
                <a:cs typeface="Arial"/>
                <a:sym typeface="Arial"/>
              </a:rPr>
              <a:t>ETKİLENEN UZUVLAR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1"/>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Kaba motor beceriler</a:t>
            </a:r>
            <a:endParaRPr/>
          </a:p>
        </p:txBody>
      </p:sp>
      <p:sp>
        <p:nvSpPr>
          <p:cNvPr id="176" name="Google Shape;176;p11"/>
          <p:cNvSpPr/>
          <p:nvPr/>
        </p:nvSpPr>
        <p:spPr>
          <a:xfrm>
            <a:off x="513349" y="1146600"/>
            <a:ext cx="10632169" cy="9232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Serebral palsili çocukların ve gençlerin oturma ve yürüme gibi kaba motor becerileri, CanChild tarafından Kanada'da geliştirilen Kaba Motor Fonksiyon Sınıflandırma Sistemi (Gross Motor Function Classification System - GMFCS)  isimli bir araç kullanılarak 5 farklı seviyede kategorize edilebilir.</a:t>
            </a:r>
            <a:endParaRPr b="0" i="0" sz="1400" u="none" cap="none" strike="noStrike">
              <a:solidFill>
                <a:srgbClr val="000000"/>
              </a:solidFill>
              <a:latin typeface="Arial"/>
              <a:ea typeface="Arial"/>
              <a:cs typeface="Arial"/>
              <a:sym typeface="Arial"/>
            </a:endParaRPr>
          </a:p>
        </p:txBody>
      </p:sp>
      <p:pic>
        <p:nvPicPr>
          <p:cNvPr id="177" name="Google Shape;177;p11"/>
          <p:cNvPicPr preferRelativeResize="0"/>
          <p:nvPr/>
        </p:nvPicPr>
        <p:blipFill rotWithShape="1">
          <a:blip r:embed="rId3">
            <a:alphaModFix/>
          </a:blip>
          <a:srcRect b="0" l="0" r="0" t="0"/>
          <a:stretch/>
        </p:blipFill>
        <p:spPr>
          <a:xfrm>
            <a:off x="1051756" y="2143986"/>
            <a:ext cx="2081528" cy="1826012"/>
          </a:xfrm>
          <a:prstGeom prst="rect">
            <a:avLst/>
          </a:prstGeom>
          <a:noFill/>
          <a:ln>
            <a:noFill/>
          </a:ln>
        </p:spPr>
      </p:pic>
      <p:pic>
        <p:nvPicPr>
          <p:cNvPr id="178" name="Google Shape;178;p11"/>
          <p:cNvPicPr preferRelativeResize="0"/>
          <p:nvPr/>
        </p:nvPicPr>
        <p:blipFill rotWithShape="1">
          <a:blip r:embed="rId4">
            <a:alphaModFix/>
          </a:blip>
          <a:srcRect b="0" l="0" r="0" t="0"/>
          <a:stretch/>
        </p:blipFill>
        <p:spPr>
          <a:xfrm>
            <a:off x="4383139" y="2143986"/>
            <a:ext cx="1950051" cy="1799648"/>
          </a:xfrm>
          <a:prstGeom prst="rect">
            <a:avLst/>
          </a:prstGeom>
          <a:noFill/>
          <a:ln>
            <a:noFill/>
          </a:ln>
        </p:spPr>
      </p:pic>
      <p:pic>
        <p:nvPicPr>
          <p:cNvPr id="179" name="Google Shape;179;p11"/>
          <p:cNvPicPr preferRelativeResize="0"/>
          <p:nvPr/>
        </p:nvPicPr>
        <p:blipFill rotWithShape="1">
          <a:blip r:embed="rId5">
            <a:alphaModFix/>
          </a:blip>
          <a:srcRect b="0" l="0" r="0" t="0"/>
          <a:stretch/>
        </p:blipFill>
        <p:spPr>
          <a:xfrm>
            <a:off x="7580026" y="2143503"/>
            <a:ext cx="2206705" cy="1784910"/>
          </a:xfrm>
          <a:prstGeom prst="rect">
            <a:avLst/>
          </a:prstGeom>
          <a:noFill/>
          <a:ln>
            <a:noFill/>
          </a:ln>
        </p:spPr>
      </p:pic>
      <p:pic>
        <p:nvPicPr>
          <p:cNvPr id="180" name="Google Shape;180;p11"/>
          <p:cNvPicPr preferRelativeResize="0"/>
          <p:nvPr/>
        </p:nvPicPr>
        <p:blipFill rotWithShape="1">
          <a:blip r:embed="rId6">
            <a:alphaModFix/>
          </a:blip>
          <a:srcRect b="0" l="0" r="0" t="0"/>
          <a:stretch/>
        </p:blipFill>
        <p:spPr>
          <a:xfrm>
            <a:off x="5468082" y="4044095"/>
            <a:ext cx="3935296" cy="1691058"/>
          </a:xfrm>
          <a:prstGeom prst="rect">
            <a:avLst/>
          </a:prstGeom>
          <a:noFill/>
          <a:ln>
            <a:noFill/>
          </a:ln>
        </p:spPr>
      </p:pic>
      <p:pic>
        <p:nvPicPr>
          <p:cNvPr id="181" name="Google Shape;181;p11"/>
          <p:cNvPicPr preferRelativeResize="0"/>
          <p:nvPr/>
        </p:nvPicPr>
        <p:blipFill rotWithShape="1">
          <a:blip r:embed="rId7">
            <a:alphaModFix/>
          </a:blip>
          <a:srcRect b="0" l="0" r="0" t="0"/>
          <a:stretch/>
        </p:blipFill>
        <p:spPr>
          <a:xfrm>
            <a:off x="404603" y="4044095"/>
            <a:ext cx="3837846" cy="1790995"/>
          </a:xfrm>
          <a:prstGeom prst="rect">
            <a:avLst/>
          </a:prstGeom>
          <a:noFill/>
          <a:ln>
            <a:noFill/>
          </a:ln>
        </p:spPr>
      </p:pic>
      <p:sp>
        <p:nvSpPr>
          <p:cNvPr id="182" name="Google Shape;182;p11"/>
          <p:cNvSpPr txBox="1"/>
          <p:nvPr/>
        </p:nvSpPr>
        <p:spPr>
          <a:xfrm>
            <a:off x="1249680" y="3756379"/>
            <a:ext cx="1574700"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Seviye I</a:t>
            </a:r>
            <a:endParaRPr b="0" i="0" sz="1400" u="none" cap="none" strike="noStrike">
              <a:solidFill>
                <a:srgbClr val="000000"/>
              </a:solidFill>
              <a:latin typeface="Arial"/>
              <a:ea typeface="Arial"/>
              <a:cs typeface="Arial"/>
              <a:sym typeface="Arial"/>
            </a:endParaRPr>
          </a:p>
        </p:txBody>
      </p:sp>
      <p:sp>
        <p:nvSpPr>
          <p:cNvPr id="183" name="Google Shape;183;p11"/>
          <p:cNvSpPr txBox="1"/>
          <p:nvPr/>
        </p:nvSpPr>
        <p:spPr>
          <a:xfrm>
            <a:off x="4414853" y="3756379"/>
            <a:ext cx="1574700"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Seviye II</a:t>
            </a:r>
            <a:endParaRPr b="0" i="0" sz="1400" u="none" cap="none" strike="noStrike">
              <a:solidFill>
                <a:srgbClr val="000000"/>
              </a:solidFill>
              <a:latin typeface="Arial"/>
              <a:ea typeface="Arial"/>
              <a:cs typeface="Arial"/>
              <a:sym typeface="Arial"/>
            </a:endParaRPr>
          </a:p>
        </p:txBody>
      </p:sp>
      <p:sp>
        <p:nvSpPr>
          <p:cNvPr id="184" name="Google Shape;184;p11"/>
          <p:cNvSpPr txBox="1"/>
          <p:nvPr/>
        </p:nvSpPr>
        <p:spPr>
          <a:xfrm>
            <a:off x="7616046" y="3756379"/>
            <a:ext cx="1851900"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Seviye III</a:t>
            </a:r>
            <a:endParaRPr b="0" i="0" sz="1400" u="none" cap="none" strike="noStrike">
              <a:solidFill>
                <a:srgbClr val="000000"/>
              </a:solidFill>
              <a:latin typeface="Arial"/>
              <a:ea typeface="Arial"/>
              <a:cs typeface="Arial"/>
              <a:sym typeface="Arial"/>
            </a:endParaRPr>
          </a:p>
        </p:txBody>
      </p:sp>
      <p:sp>
        <p:nvSpPr>
          <p:cNvPr id="185" name="Google Shape;185;p11"/>
          <p:cNvSpPr txBox="1"/>
          <p:nvPr/>
        </p:nvSpPr>
        <p:spPr>
          <a:xfrm>
            <a:off x="1381678" y="5835090"/>
            <a:ext cx="1664700"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Seviye IV</a:t>
            </a:r>
            <a:endParaRPr b="0" i="0" sz="1400" u="none" cap="none" strike="noStrike">
              <a:solidFill>
                <a:srgbClr val="000000"/>
              </a:solidFill>
              <a:latin typeface="Arial"/>
              <a:ea typeface="Arial"/>
              <a:cs typeface="Arial"/>
              <a:sym typeface="Arial"/>
            </a:endParaRPr>
          </a:p>
        </p:txBody>
      </p:sp>
      <p:sp>
        <p:nvSpPr>
          <p:cNvPr id="186" name="Google Shape;186;p11"/>
          <p:cNvSpPr txBox="1"/>
          <p:nvPr/>
        </p:nvSpPr>
        <p:spPr>
          <a:xfrm>
            <a:off x="6783696" y="5775915"/>
            <a:ext cx="1664700" cy="64629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GMFCS Seviye V</a:t>
            </a:r>
            <a:endParaRPr b="0" i="0" sz="1400" u="none" cap="none" strike="noStrike">
              <a:solidFill>
                <a:srgbClr val="000000"/>
              </a:solidFill>
              <a:latin typeface="Arial"/>
              <a:ea typeface="Arial"/>
              <a:cs typeface="Arial"/>
              <a:sym typeface="Arial"/>
            </a:endParaRPr>
          </a:p>
        </p:txBody>
      </p:sp>
      <p:sp>
        <p:nvSpPr>
          <p:cNvPr id="187" name="Google Shape;187;p11"/>
          <p:cNvSpPr/>
          <p:nvPr/>
        </p:nvSpPr>
        <p:spPr>
          <a:xfrm>
            <a:off x="10235714" y="5281140"/>
            <a:ext cx="1950000" cy="11079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en-AU" sz="1100" u="none" cap="none" strike="noStrike">
                <a:solidFill>
                  <a:schemeClr val="dk1"/>
                </a:solidFill>
                <a:latin typeface="Arial"/>
                <a:ea typeface="Arial"/>
                <a:cs typeface="Arial"/>
                <a:sym typeface="Arial"/>
              </a:rPr>
              <a:t>GMFCS 6-12 İlüstrasyonları: © Bill Reid, Kate Willoughby, Adrienne Harvey ve Kerr Graham, The Royal Children’s Hospital Melbourne.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Manuel beceriler</a:t>
            </a:r>
            <a:endParaRPr/>
          </a:p>
        </p:txBody>
      </p:sp>
      <p:pic>
        <p:nvPicPr>
          <p:cNvPr id="194" name="Google Shape;194;p12"/>
          <p:cNvPicPr preferRelativeResize="0"/>
          <p:nvPr/>
        </p:nvPicPr>
        <p:blipFill rotWithShape="1">
          <a:blip r:embed="rId3">
            <a:alphaModFix/>
          </a:blip>
          <a:srcRect b="0" l="0" r="0" t="0"/>
          <a:stretch/>
        </p:blipFill>
        <p:spPr>
          <a:xfrm>
            <a:off x="9287698" y="2348297"/>
            <a:ext cx="2323990" cy="2233863"/>
          </a:xfrm>
          <a:prstGeom prst="rect">
            <a:avLst/>
          </a:prstGeom>
          <a:noFill/>
          <a:ln>
            <a:noFill/>
          </a:ln>
        </p:spPr>
      </p:pic>
      <p:pic>
        <p:nvPicPr>
          <p:cNvPr id="195" name="Google Shape;195;p12"/>
          <p:cNvPicPr preferRelativeResize="0"/>
          <p:nvPr/>
        </p:nvPicPr>
        <p:blipFill rotWithShape="1">
          <a:blip r:embed="rId4">
            <a:alphaModFix/>
          </a:blip>
          <a:srcRect b="0" l="0" r="0" t="0"/>
          <a:stretch/>
        </p:blipFill>
        <p:spPr>
          <a:xfrm>
            <a:off x="662166" y="2348297"/>
            <a:ext cx="2323990" cy="2233863"/>
          </a:xfrm>
          <a:prstGeom prst="rect">
            <a:avLst/>
          </a:prstGeom>
          <a:noFill/>
          <a:ln>
            <a:noFill/>
          </a:ln>
        </p:spPr>
      </p:pic>
      <p:pic>
        <p:nvPicPr>
          <p:cNvPr id="196" name="Google Shape;196;p12"/>
          <p:cNvPicPr preferRelativeResize="0"/>
          <p:nvPr/>
        </p:nvPicPr>
        <p:blipFill rotWithShape="1">
          <a:blip r:embed="rId5">
            <a:alphaModFix/>
          </a:blip>
          <a:srcRect b="0" l="0" r="0" t="0"/>
          <a:stretch/>
        </p:blipFill>
        <p:spPr>
          <a:xfrm>
            <a:off x="6388164" y="2348297"/>
            <a:ext cx="2330269" cy="2239899"/>
          </a:xfrm>
          <a:prstGeom prst="rect">
            <a:avLst/>
          </a:prstGeom>
          <a:noFill/>
          <a:ln>
            <a:noFill/>
          </a:ln>
        </p:spPr>
      </p:pic>
      <p:pic>
        <p:nvPicPr>
          <p:cNvPr id="197" name="Google Shape;197;p12"/>
          <p:cNvPicPr preferRelativeResize="0"/>
          <p:nvPr/>
        </p:nvPicPr>
        <p:blipFill rotWithShape="1">
          <a:blip r:embed="rId6">
            <a:alphaModFix/>
          </a:blip>
          <a:srcRect b="0" l="0" r="0" t="0"/>
          <a:stretch/>
        </p:blipFill>
        <p:spPr>
          <a:xfrm>
            <a:off x="3488218" y="2348297"/>
            <a:ext cx="2324532" cy="2234384"/>
          </a:xfrm>
          <a:prstGeom prst="rect">
            <a:avLst/>
          </a:prstGeom>
          <a:noFill/>
          <a:ln>
            <a:noFill/>
          </a:ln>
        </p:spPr>
      </p:pic>
      <p:sp>
        <p:nvSpPr>
          <p:cNvPr id="198" name="Google Shape;198;p12"/>
          <p:cNvSpPr/>
          <p:nvPr/>
        </p:nvSpPr>
        <p:spPr>
          <a:xfrm>
            <a:off x="513347" y="1298999"/>
            <a:ext cx="8935500"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Serebral palsili çocukların en az üçte ikisinde, bir veya iki kolunu etkileyen hareket bozuklukları olur. Günlük aktivitelerin hemen hepsi etkilenebilir.</a:t>
            </a:r>
            <a:endParaRPr b="0" i="0" sz="1400" u="none" cap="none" strike="noStrike">
              <a:solidFill>
                <a:srgbClr val="000000"/>
              </a:solidFill>
              <a:latin typeface="Arial"/>
              <a:ea typeface="Arial"/>
              <a:cs typeface="Arial"/>
              <a:sym typeface="Arial"/>
            </a:endParaRPr>
          </a:p>
        </p:txBody>
      </p:sp>
      <p:sp>
        <p:nvSpPr>
          <p:cNvPr id="199" name="Google Shape;199;p12"/>
          <p:cNvSpPr txBox="1"/>
          <p:nvPr/>
        </p:nvSpPr>
        <p:spPr>
          <a:xfrm>
            <a:off x="1033584"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Yemek yeme</a:t>
            </a:r>
            <a:endParaRPr b="0" i="0" sz="1400" u="none" cap="none" strike="noStrike">
              <a:solidFill>
                <a:srgbClr val="000000"/>
              </a:solidFill>
              <a:latin typeface="Arial"/>
              <a:ea typeface="Arial"/>
              <a:cs typeface="Arial"/>
              <a:sym typeface="Arial"/>
            </a:endParaRPr>
          </a:p>
        </p:txBody>
      </p:sp>
      <p:sp>
        <p:nvSpPr>
          <p:cNvPr id="200" name="Google Shape;200;p12"/>
          <p:cNvSpPr txBox="1"/>
          <p:nvPr/>
        </p:nvSpPr>
        <p:spPr>
          <a:xfrm>
            <a:off x="3863084"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Üstünü giyme</a:t>
            </a:r>
            <a:endParaRPr b="0" i="0" sz="1400" u="none" cap="none" strike="noStrike">
              <a:solidFill>
                <a:srgbClr val="000000"/>
              </a:solidFill>
              <a:latin typeface="Arial"/>
              <a:ea typeface="Arial"/>
              <a:cs typeface="Arial"/>
              <a:sym typeface="Arial"/>
            </a:endParaRPr>
          </a:p>
        </p:txBody>
      </p:sp>
      <p:sp>
        <p:nvSpPr>
          <p:cNvPr id="201" name="Google Shape;201;p12"/>
          <p:cNvSpPr txBox="1"/>
          <p:nvPr/>
        </p:nvSpPr>
        <p:spPr>
          <a:xfrm>
            <a:off x="6760798"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Yazma</a:t>
            </a:r>
            <a:endParaRPr b="0" i="0" sz="1400" u="none" cap="none" strike="noStrike">
              <a:solidFill>
                <a:srgbClr val="000000"/>
              </a:solidFill>
              <a:latin typeface="Arial"/>
              <a:ea typeface="Arial"/>
              <a:cs typeface="Arial"/>
              <a:sym typeface="Arial"/>
            </a:endParaRPr>
          </a:p>
        </p:txBody>
      </p:sp>
      <p:sp>
        <p:nvSpPr>
          <p:cNvPr id="202" name="Google Shape;202;p12"/>
          <p:cNvSpPr txBox="1"/>
          <p:nvPr/>
        </p:nvSpPr>
        <p:spPr>
          <a:xfrm>
            <a:off x="9668672"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Top yakalama</a:t>
            </a:r>
            <a:endParaRPr b="0" i="0" sz="1400" u="none" cap="none" strike="noStrike">
              <a:solidFill>
                <a:srgbClr val="000000"/>
              </a:solidFill>
              <a:latin typeface="Arial"/>
              <a:ea typeface="Arial"/>
              <a:cs typeface="Arial"/>
              <a:sym typeface="Arial"/>
            </a:endParaRPr>
          </a:p>
        </p:txBody>
      </p:sp>
      <p:sp>
        <p:nvSpPr>
          <p:cNvPr id="203" name="Google Shape;203;p12"/>
          <p:cNvSpPr/>
          <p:nvPr/>
        </p:nvSpPr>
        <p:spPr>
          <a:xfrm>
            <a:off x="528697" y="5273386"/>
            <a:ext cx="9818174"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4-18 yaş arasındaki serebral palsili çocukların günlük faaliyetlerinde nesneleri elinde tutma becerisi, Manuel Beceri Sınıflandırma Sistemi (MACS) aracılığıyla 5 kategoriye ayrılabilir. Daha fazla ayrıntı için www.macs.nu/index.php adresini ziyaret edin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p1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İlişkili bozukluklar</a:t>
            </a:r>
            <a:endParaRPr/>
          </a:p>
        </p:txBody>
      </p:sp>
      <p:sp>
        <p:nvSpPr>
          <p:cNvPr id="210" name="Google Shape;210;p13"/>
          <p:cNvSpPr/>
          <p:nvPr/>
        </p:nvSpPr>
        <p:spPr>
          <a:xfrm>
            <a:off x="513347" y="1123616"/>
            <a:ext cx="9247102"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Serebral palsili çocuklarda, bedensel ve bilişsel bir dizi bozukluk da bulunabilir</a:t>
            </a:r>
            <a:endParaRPr b="0" i="0" sz="1400" u="none" cap="none" strike="noStrike">
              <a:solidFill>
                <a:srgbClr val="000000"/>
              </a:solidFill>
              <a:latin typeface="Arial"/>
              <a:ea typeface="Arial"/>
              <a:cs typeface="Arial"/>
              <a:sym typeface="Arial"/>
            </a:endParaRPr>
          </a:p>
        </p:txBody>
      </p:sp>
      <p:graphicFrame>
        <p:nvGraphicFramePr>
          <p:cNvPr id="211" name="Google Shape;211;p13"/>
          <p:cNvGraphicFramePr/>
          <p:nvPr/>
        </p:nvGraphicFramePr>
        <p:xfrm>
          <a:off x="513347" y="1868038"/>
          <a:ext cx="3000000" cy="3000000"/>
        </p:xfrm>
        <a:graphic>
          <a:graphicData uri="http://schemas.openxmlformats.org/drawingml/2006/table">
            <a:tbl>
              <a:tblPr bandRow="1" firstRow="1">
                <a:noFill/>
                <a:tableStyleId>{9EE3047B-23E6-4064-9C3C-47E3584B1C22}</a:tableStyleId>
              </a:tblPr>
              <a:tblGrid>
                <a:gridCol w="2175675"/>
                <a:gridCol w="2175675"/>
                <a:gridCol w="2175675"/>
                <a:gridCol w="2175675"/>
                <a:gridCol w="2450800"/>
              </a:tblGrid>
              <a:tr h="100515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22875">
                <a:tc>
                  <a:txBody>
                    <a:bodyPr/>
                    <a:lstStyle/>
                    <a:p>
                      <a:pPr indent="0" lvl="0" marL="0" marR="0" rtl="0" algn="ctr">
                        <a:lnSpc>
                          <a:spcPct val="100000"/>
                        </a:lnSpc>
                        <a:spcBef>
                          <a:spcPts val="0"/>
                        </a:spcBef>
                        <a:spcAft>
                          <a:spcPts val="0"/>
                        </a:spcAft>
                        <a:buClr>
                          <a:srgbClr val="000000"/>
                        </a:buClr>
                        <a:buSzPts val="2400"/>
                        <a:buFont typeface="Arial"/>
                        <a:buNone/>
                      </a:pPr>
                      <a:r>
                        <a:rPr b="1" lang="en-AU"/>
                        <a:t>3</a:t>
                      </a:r>
                      <a:r>
                        <a:rPr b="1" lang="en-AU" sz="1400" u="none" cap="none" strike="noStrike"/>
                        <a:t> çocuktan 1’i </a:t>
                      </a:r>
                      <a:r>
                        <a:rPr lang="en-AU" sz="1400" u="none" cap="none" strike="noStrike"/>
                        <a:t>                                    yürüyememekte</a:t>
                      </a:r>
                      <a:endParaRPr sz="1400" u="none" cap="none" strike="noStrike"/>
                    </a:p>
                  </a:txBody>
                  <a:tcPr marT="45725" marB="45725" marR="91450" marL="91450" anchor="b">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1400" u="none" cap="none" strike="noStrike"/>
                        <a:t>4 çocuktan 1’i</a:t>
                      </a:r>
                      <a:r>
                        <a:rPr lang="en-AU" sz="1400" u="none" cap="none" strike="noStrike"/>
                        <a:t>                                         konuşamamakta</a:t>
                      </a:r>
                      <a:endParaRPr sz="1400" u="none" cap="none" strike="noStrike"/>
                    </a:p>
                  </a:txBody>
                  <a:tcPr marT="45725" marB="45725" marR="91450" marL="91450" anchor="b">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1400" u="none" cap="none" strike="noStrike"/>
                        <a:t>4 çocuktan 3’ünde</a:t>
                      </a:r>
                      <a:r>
                        <a:rPr lang="en-AU" sz="1400" u="none" cap="none" strike="noStrike"/>
                        <a:t>                                                       ağrı</a:t>
                      </a:r>
                      <a:endParaRPr sz="1400" u="none" cap="none" strike="noStrike"/>
                    </a:p>
                  </a:txBody>
                  <a:tcPr marT="45725" marB="45725" marR="91450" marL="91450" anchor="b">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1400" u="none" cap="none" strike="noStrike"/>
                        <a:t>4 çocuktan 1’inde </a:t>
                      </a:r>
                      <a:r>
                        <a:rPr lang="en-AU" sz="1400" u="none" cap="none" strike="noStrike"/>
                        <a:t>                                                epilepsi</a:t>
                      </a:r>
                      <a:endParaRPr sz="1400" u="none" cap="none" strike="noStrike"/>
                    </a:p>
                  </a:txBody>
                  <a:tcPr marT="45725" marB="45725" marR="91450" marL="91450" anchor="b">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1400" u="none" cap="none" strike="noStrike"/>
                        <a:t>4 çocuktan 1’inde</a:t>
                      </a:r>
                      <a:r>
                        <a:rPr lang="en-AU" sz="1400" u="none" cap="none" strike="noStrike"/>
                        <a:t>                                                 davranış bozukluğu</a:t>
                      </a:r>
                      <a:br>
                        <a:rPr lang="en-AU" sz="1400" u="none" cap="none" strike="noStrike"/>
                      </a:br>
                      <a:endParaRPr sz="1400" u="none" cap="none" strike="noStrike"/>
                    </a:p>
                  </a:txBody>
                  <a:tcPr marT="45725" marB="45725" marR="91450" marL="91450" anchor="b">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5875">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r h="3371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1624900">
                <a:tc>
                  <a:txBody>
                    <a:bodyPr/>
                    <a:lstStyle/>
                    <a:p>
                      <a:pPr indent="0" lvl="0" marL="0" marR="0" rtl="0" algn="ctr">
                        <a:lnSpc>
                          <a:spcPct val="100000"/>
                        </a:lnSpc>
                        <a:spcBef>
                          <a:spcPts val="0"/>
                        </a:spcBef>
                        <a:spcAft>
                          <a:spcPts val="0"/>
                        </a:spcAft>
                        <a:buClr>
                          <a:srgbClr val="000000"/>
                        </a:buClr>
                        <a:buSzPts val="2400"/>
                        <a:buFont typeface="Arial"/>
                        <a:buNone/>
                      </a:pPr>
                      <a:r>
                        <a:rPr b="1" lang="en-AU" sz="1400" u="none" cap="none" strike="noStrike"/>
                        <a:t>2 çocuktan 1’inde</a:t>
                      </a:r>
                      <a:r>
                        <a:rPr lang="en-AU" sz="1400" u="none" cap="none" strike="noStrike"/>
                        <a:t>                                                  zeka geriliği</a:t>
                      </a:r>
                      <a:endParaRPr sz="1400" u="none" cap="none" strike="noStrike"/>
                    </a:p>
                  </a:txBody>
                  <a:tcPr marT="45725" marB="45725" marR="91450" marL="91450" anchor="b">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1400" u="none" cap="none" strike="noStrike"/>
                        <a:t>10 çocuktan 1’inde </a:t>
                      </a:r>
                      <a:r>
                        <a:rPr lang="en-AU" sz="1400" u="none" cap="none" strike="noStrike"/>
                        <a:t>                                               ciddi görme bozukluğu</a:t>
                      </a:r>
                      <a:endParaRPr sz="1400" u="none" cap="none" strike="noStrike"/>
                    </a:p>
                  </a:txBody>
                  <a:tcPr marT="45725" marB="45725" marR="91450" marL="91450" anchor="b">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1400" u="none" cap="none" strike="noStrike"/>
                        <a:t>4 çocuktan 1’inde </a:t>
                      </a:r>
                      <a:r>
                        <a:rPr lang="en-AU" sz="1400" u="none" cap="none" strike="noStrike"/>
                        <a:t>                                               mesane kontrol sorunu</a:t>
                      </a:r>
                      <a:endParaRPr sz="1400" u="none" cap="none" strike="noStrike"/>
                    </a:p>
                  </a:txBody>
                  <a:tcPr marT="45725" marB="45725" marR="91450" marL="91450" anchor="b">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1400" u="none" cap="none" strike="noStrike"/>
                        <a:t>5 çocuktan 1’inde</a:t>
                      </a:r>
                      <a:r>
                        <a:rPr lang="en-AU" sz="1400" u="none" cap="none" strike="noStrike"/>
                        <a:t>                                                  uyku bozukluğu</a:t>
                      </a:r>
                      <a:endParaRPr sz="1400" u="none" cap="none" strike="noStrike"/>
                    </a:p>
                  </a:txBody>
                  <a:tcPr marT="45725" marB="45725" marR="91450" marL="91450" anchor="b">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1400" u="none" cap="none" strike="noStrike"/>
                        <a:t>5 çocuktan 1’inde </a:t>
                      </a:r>
                      <a:r>
                        <a:rPr lang="en-AU" sz="1400" u="none" cap="none" strike="noStrike"/>
                        <a:t>                                               tükrük kontrol sorunu</a:t>
                      </a:r>
                      <a:endParaRPr sz="1400" u="none" cap="none" strike="noStrike"/>
                    </a:p>
                  </a:txBody>
                  <a:tcPr marT="45725" marB="45725" marR="91450" marL="91450" anchor="b">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212" name="Google Shape;212;p13"/>
          <p:cNvPicPr preferRelativeResize="0"/>
          <p:nvPr/>
        </p:nvPicPr>
        <p:blipFill rotWithShape="1">
          <a:blip r:embed="rId3">
            <a:alphaModFix/>
          </a:blip>
          <a:srcRect b="0" l="0" r="0" t="0"/>
          <a:stretch/>
        </p:blipFill>
        <p:spPr>
          <a:xfrm>
            <a:off x="982744" y="1889458"/>
            <a:ext cx="1179094" cy="1088153"/>
          </a:xfrm>
          <a:prstGeom prst="rect">
            <a:avLst/>
          </a:prstGeom>
          <a:noFill/>
          <a:ln>
            <a:noFill/>
          </a:ln>
        </p:spPr>
      </p:pic>
      <p:pic>
        <p:nvPicPr>
          <p:cNvPr id="213" name="Google Shape;213;p13"/>
          <p:cNvPicPr preferRelativeResize="0"/>
          <p:nvPr/>
        </p:nvPicPr>
        <p:blipFill rotWithShape="1">
          <a:blip r:embed="rId4">
            <a:alphaModFix/>
          </a:blip>
          <a:srcRect b="0" l="0" r="0" t="0"/>
          <a:stretch/>
        </p:blipFill>
        <p:spPr>
          <a:xfrm>
            <a:off x="3148908" y="1889458"/>
            <a:ext cx="1212046" cy="1118564"/>
          </a:xfrm>
          <a:prstGeom prst="rect">
            <a:avLst/>
          </a:prstGeom>
          <a:noFill/>
          <a:ln>
            <a:noFill/>
          </a:ln>
        </p:spPr>
      </p:pic>
      <p:pic>
        <p:nvPicPr>
          <p:cNvPr id="214" name="Google Shape;214;p13"/>
          <p:cNvPicPr preferRelativeResize="0"/>
          <p:nvPr/>
        </p:nvPicPr>
        <p:blipFill rotWithShape="1">
          <a:blip r:embed="rId5">
            <a:alphaModFix/>
          </a:blip>
          <a:srcRect b="0" l="0" r="0" t="0"/>
          <a:stretch/>
        </p:blipFill>
        <p:spPr>
          <a:xfrm>
            <a:off x="5346676" y="1904706"/>
            <a:ext cx="1195524" cy="1103316"/>
          </a:xfrm>
          <a:prstGeom prst="rect">
            <a:avLst/>
          </a:prstGeom>
          <a:noFill/>
          <a:ln>
            <a:noFill/>
          </a:ln>
        </p:spPr>
      </p:pic>
      <p:pic>
        <p:nvPicPr>
          <p:cNvPr id="215" name="Google Shape;215;p13"/>
          <p:cNvPicPr preferRelativeResize="0"/>
          <p:nvPr/>
        </p:nvPicPr>
        <p:blipFill rotWithShape="1">
          <a:blip r:embed="rId6">
            <a:alphaModFix/>
          </a:blip>
          <a:srcRect b="0" l="0" r="0" t="0"/>
          <a:stretch/>
        </p:blipFill>
        <p:spPr>
          <a:xfrm>
            <a:off x="7479794" y="1889457"/>
            <a:ext cx="1179094" cy="1088153"/>
          </a:xfrm>
          <a:prstGeom prst="rect">
            <a:avLst/>
          </a:prstGeom>
          <a:noFill/>
          <a:ln>
            <a:noFill/>
          </a:ln>
        </p:spPr>
      </p:pic>
      <p:pic>
        <p:nvPicPr>
          <p:cNvPr id="216" name="Google Shape;216;p13"/>
          <p:cNvPicPr preferRelativeResize="0"/>
          <p:nvPr/>
        </p:nvPicPr>
        <p:blipFill rotWithShape="1">
          <a:blip r:embed="rId7">
            <a:alphaModFix/>
          </a:blip>
          <a:srcRect b="0" l="0" r="0" t="0"/>
          <a:stretch/>
        </p:blipFill>
        <p:spPr>
          <a:xfrm>
            <a:off x="949717" y="3928958"/>
            <a:ext cx="1179075" cy="1088136"/>
          </a:xfrm>
          <a:prstGeom prst="rect">
            <a:avLst/>
          </a:prstGeom>
          <a:noFill/>
          <a:ln>
            <a:noFill/>
          </a:ln>
        </p:spPr>
      </p:pic>
      <p:pic>
        <p:nvPicPr>
          <p:cNvPr id="217" name="Google Shape;217;p13"/>
          <p:cNvPicPr preferRelativeResize="0"/>
          <p:nvPr/>
        </p:nvPicPr>
        <p:blipFill rotWithShape="1">
          <a:blip r:embed="rId8">
            <a:alphaModFix/>
          </a:blip>
          <a:srcRect b="0" l="0" r="0" t="0"/>
          <a:stretch/>
        </p:blipFill>
        <p:spPr>
          <a:xfrm>
            <a:off x="3148908" y="3939668"/>
            <a:ext cx="1146048" cy="1057656"/>
          </a:xfrm>
          <a:prstGeom prst="rect">
            <a:avLst/>
          </a:prstGeom>
          <a:noFill/>
          <a:ln>
            <a:noFill/>
          </a:ln>
        </p:spPr>
      </p:pic>
      <p:pic>
        <p:nvPicPr>
          <p:cNvPr id="218" name="Google Shape;218;p13"/>
          <p:cNvPicPr preferRelativeResize="0"/>
          <p:nvPr/>
        </p:nvPicPr>
        <p:blipFill rotWithShape="1">
          <a:blip r:embed="rId9">
            <a:alphaModFix/>
          </a:blip>
          <a:srcRect b="0" l="0" r="0" t="0"/>
          <a:stretch/>
        </p:blipFill>
        <p:spPr>
          <a:xfrm>
            <a:off x="5315072" y="3939668"/>
            <a:ext cx="1167470" cy="1077426"/>
          </a:xfrm>
          <a:prstGeom prst="rect">
            <a:avLst/>
          </a:prstGeom>
          <a:noFill/>
          <a:ln>
            <a:noFill/>
          </a:ln>
        </p:spPr>
      </p:pic>
      <p:pic>
        <p:nvPicPr>
          <p:cNvPr id="219" name="Google Shape;219;p13"/>
          <p:cNvPicPr preferRelativeResize="0"/>
          <p:nvPr/>
        </p:nvPicPr>
        <p:blipFill rotWithShape="1">
          <a:blip r:embed="rId10">
            <a:alphaModFix/>
          </a:blip>
          <a:srcRect b="0" l="0" r="0" t="0"/>
          <a:stretch/>
        </p:blipFill>
        <p:spPr>
          <a:xfrm>
            <a:off x="7552899" y="3959438"/>
            <a:ext cx="1146048" cy="1057656"/>
          </a:xfrm>
          <a:prstGeom prst="rect">
            <a:avLst/>
          </a:prstGeom>
          <a:noFill/>
          <a:ln>
            <a:noFill/>
          </a:ln>
        </p:spPr>
      </p:pic>
      <p:pic>
        <p:nvPicPr>
          <p:cNvPr id="220" name="Google Shape;220;p13"/>
          <p:cNvPicPr preferRelativeResize="0"/>
          <p:nvPr/>
        </p:nvPicPr>
        <p:blipFill rotWithShape="1">
          <a:blip r:embed="rId11">
            <a:alphaModFix/>
          </a:blip>
          <a:srcRect b="0" l="0" r="0" t="0"/>
          <a:stretch/>
        </p:blipFill>
        <p:spPr>
          <a:xfrm>
            <a:off x="9840450" y="1875810"/>
            <a:ext cx="1208666" cy="1115445"/>
          </a:xfrm>
          <a:prstGeom prst="rect">
            <a:avLst/>
          </a:prstGeom>
          <a:noFill/>
          <a:ln>
            <a:noFill/>
          </a:ln>
        </p:spPr>
      </p:pic>
      <p:pic>
        <p:nvPicPr>
          <p:cNvPr id="221" name="Google Shape;221;p13"/>
          <p:cNvPicPr preferRelativeResize="0"/>
          <p:nvPr/>
        </p:nvPicPr>
        <p:blipFill rotWithShape="1">
          <a:blip r:embed="rId12">
            <a:alphaModFix/>
          </a:blip>
          <a:srcRect b="0" l="0" r="0" t="0"/>
          <a:stretch/>
        </p:blipFill>
        <p:spPr>
          <a:xfrm>
            <a:off x="9870041" y="3928958"/>
            <a:ext cx="1179075" cy="10881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Çocuk gelişimine odaklanma</a:t>
            </a:r>
            <a:endParaRPr/>
          </a:p>
        </p:txBody>
      </p:sp>
      <p:sp>
        <p:nvSpPr>
          <p:cNvPr id="228" name="Google Shape;228;p14"/>
          <p:cNvSpPr/>
          <p:nvPr/>
        </p:nvSpPr>
        <p:spPr>
          <a:xfrm>
            <a:off x="513347" y="1123616"/>
            <a:ext cx="8787064" cy="101562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‘F-kelimeleri’, tüm SP’li çocuklar için hayati önem taşıyan, çocuk gelişiminin altı temel alanına odaklanır.</a:t>
            </a:r>
            <a:br>
              <a:rPr b="0" i="0" lang="en-AU" sz="2000" u="none" cap="none" strike="noStrike">
                <a:solidFill>
                  <a:schemeClr val="dk1"/>
                </a:solidFill>
                <a:latin typeface="Arial"/>
                <a:ea typeface="Arial"/>
                <a:cs typeface="Arial"/>
                <a:sym typeface="Arial"/>
              </a:rPr>
            </a:br>
            <a:r>
              <a:rPr b="0" i="0" lang="en-AU" sz="2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9" name="Google Shape;229;p14"/>
          <p:cNvSpPr/>
          <p:nvPr/>
        </p:nvSpPr>
        <p:spPr>
          <a:xfrm>
            <a:off x="3123345" y="5903337"/>
            <a:ext cx="8977056" cy="27695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AU" sz="1200" u="none" cap="none" strike="noStrike">
                <a:solidFill>
                  <a:schemeClr val="dk1"/>
                </a:solidFill>
                <a:latin typeface="Arial"/>
                <a:ea typeface="Arial"/>
                <a:cs typeface="Arial"/>
                <a:sym typeface="Arial"/>
              </a:rPr>
              <a:t>Daha fazla bilgiyi https://www.canchild.ca/en/research-in-practice/f-words-in-childhood-disability adresinde bulabilirsiniz</a:t>
            </a:r>
            <a:endParaRPr b="0" i="0" sz="1400" u="none" cap="none" strike="noStrike">
              <a:solidFill>
                <a:srgbClr val="000000"/>
              </a:solidFill>
              <a:latin typeface="Arial"/>
              <a:ea typeface="Arial"/>
              <a:cs typeface="Arial"/>
              <a:sym typeface="Arial"/>
            </a:endParaRPr>
          </a:p>
        </p:txBody>
      </p:sp>
      <p:pic>
        <p:nvPicPr>
          <p:cNvPr id="230" name="Google Shape;230;p14"/>
          <p:cNvPicPr preferRelativeResize="0"/>
          <p:nvPr/>
        </p:nvPicPr>
        <p:blipFill rotWithShape="1">
          <a:blip r:embed="rId3">
            <a:alphaModFix/>
          </a:blip>
          <a:srcRect b="0" l="0" r="0" t="0"/>
          <a:stretch/>
        </p:blipFill>
        <p:spPr>
          <a:xfrm>
            <a:off x="4245830" y="1996232"/>
            <a:ext cx="3635586" cy="1788155"/>
          </a:xfrm>
          <a:prstGeom prst="rect">
            <a:avLst/>
          </a:prstGeom>
          <a:noFill/>
          <a:ln>
            <a:noFill/>
          </a:ln>
        </p:spPr>
      </p:pic>
      <p:pic>
        <p:nvPicPr>
          <p:cNvPr id="231" name="Google Shape;231;p14"/>
          <p:cNvPicPr preferRelativeResize="0"/>
          <p:nvPr/>
        </p:nvPicPr>
        <p:blipFill rotWithShape="1">
          <a:blip r:embed="rId4">
            <a:alphaModFix/>
          </a:blip>
          <a:srcRect b="0" l="0" r="0" t="0"/>
          <a:stretch/>
        </p:blipFill>
        <p:spPr>
          <a:xfrm>
            <a:off x="1431359" y="1996233"/>
            <a:ext cx="2476669" cy="1788155"/>
          </a:xfrm>
          <a:prstGeom prst="rect">
            <a:avLst/>
          </a:prstGeom>
          <a:noFill/>
          <a:ln>
            <a:noFill/>
          </a:ln>
        </p:spPr>
      </p:pic>
      <p:pic>
        <p:nvPicPr>
          <p:cNvPr id="232" name="Google Shape;232;p14"/>
          <p:cNvPicPr preferRelativeResize="0"/>
          <p:nvPr/>
        </p:nvPicPr>
        <p:blipFill rotWithShape="1">
          <a:blip r:embed="rId5">
            <a:alphaModFix/>
          </a:blip>
          <a:srcRect b="0" l="0" r="0" t="0"/>
          <a:stretch/>
        </p:blipFill>
        <p:spPr>
          <a:xfrm>
            <a:off x="4860904" y="4006831"/>
            <a:ext cx="2926397" cy="1792480"/>
          </a:xfrm>
          <a:prstGeom prst="rect">
            <a:avLst/>
          </a:prstGeom>
          <a:noFill/>
          <a:ln>
            <a:noFill/>
          </a:ln>
        </p:spPr>
      </p:pic>
      <p:pic>
        <p:nvPicPr>
          <p:cNvPr id="233" name="Google Shape;233;p14"/>
          <p:cNvPicPr preferRelativeResize="0"/>
          <p:nvPr/>
        </p:nvPicPr>
        <p:blipFill rotWithShape="1">
          <a:blip r:embed="rId6">
            <a:alphaModFix/>
          </a:blip>
          <a:srcRect b="0" l="0" r="0" t="0"/>
          <a:stretch/>
        </p:blipFill>
        <p:spPr>
          <a:xfrm>
            <a:off x="343964" y="3990769"/>
            <a:ext cx="4202656" cy="1808541"/>
          </a:xfrm>
          <a:prstGeom prst="rect">
            <a:avLst/>
          </a:prstGeom>
          <a:noFill/>
          <a:ln>
            <a:noFill/>
          </a:ln>
        </p:spPr>
      </p:pic>
      <p:pic>
        <p:nvPicPr>
          <p:cNvPr id="234" name="Google Shape;234;p14"/>
          <p:cNvPicPr preferRelativeResize="0"/>
          <p:nvPr/>
        </p:nvPicPr>
        <p:blipFill rotWithShape="1">
          <a:blip r:embed="rId7">
            <a:alphaModFix/>
          </a:blip>
          <a:srcRect b="0" l="0" r="0" t="0"/>
          <a:stretch/>
        </p:blipFill>
        <p:spPr>
          <a:xfrm>
            <a:off x="8219218" y="1985530"/>
            <a:ext cx="2421539" cy="1798857"/>
          </a:xfrm>
          <a:prstGeom prst="rect">
            <a:avLst/>
          </a:prstGeom>
          <a:noFill/>
          <a:ln>
            <a:noFill/>
          </a:ln>
        </p:spPr>
      </p:pic>
      <p:pic>
        <p:nvPicPr>
          <p:cNvPr id="235" name="Google Shape;235;p14"/>
          <p:cNvPicPr preferRelativeResize="0"/>
          <p:nvPr/>
        </p:nvPicPr>
        <p:blipFill rotWithShape="1">
          <a:blip r:embed="rId8">
            <a:alphaModFix/>
          </a:blip>
          <a:srcRect b="0" l="0" r="0" t="0"/>
          <a:stretch/>
        </p:blipFill>
        <p:spPr>
          <a:xfrm>
            <a:off x="8122508" y="4006831"/>
            <a:ext cx="3710243" cy="18125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15"/>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Tedavi önerileri</a:t>
            </a:r>
            <a:endParaRPr/>
          </a:p>
        </p:txBody>
      </p:sp>
      <p:graphicFrame>
        <p:nvGraphicFramePr>
          <p:cNvPr id="242" name="Google Shape;242;p15"/>
          <p:cNvGraphicFramePr/>
          <p:nvPr/>
        </p:nvGraphicFramePr>
        <p:xfrm>
          <a:off x="702817" y="1702150"/>
          <a:ext cx="3000000" cy="3000000"/>
        </p:xfrm>
        <a:graphic>
          <a:graphicData uri="http://schemas.openxmlformats.org/drawingml/2006/table">
            <a:tbl>
              <a:tblPr bandRow="1" firstRow="1">
                <a:noFill/>
                <a:tableStyleId>{9EE3047B-23E6-4064-9C3C-47E3584B1C22}</a:tableStyleId>
              </a:tblPr>
              <a:tblGrid>
                <a:gridCol w="1201400"/>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AĞRI</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4 hastadan üçünde:</a:t>
                      </a:r>
                      <a:r>
                        <a:rPr lang="en-AU" sz="1800" u="none" cap="none" strike="noStrike"/>
                        <a:t> Uyku ve davranış bozukluklarını önleyecek tedavi yapın</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43" name="Google Shape;243;p15"/>
          <p:cNvPicPr preferRelativeResize="0"/>
          <p:nvPr/>
        </p:nvPicPr>
        <p:blipFill rotWithShape="1">
          <a:blip r:embed="rId3">
            <a:alphaModFix/>
          </a:blip>
          <a:srcRect b="0" l="0" r="0" t="0"/>
          <a:stretch/>
        </p:blipFill>
        <p:spPr>
          <a:xfrm>
            <a:off x="712244" y="1727830"/>
            <a:ext cx="1146048" cy="1057656"/>
          </a:xfrm>
          <a:prstGeom prst="rect">
            <a:avLst/>
          </a:prstGeom>
          <a:noFill/>
          <a:ln>
            <a:noFill/>
          </a:ln>
        </p:spPr>
      </p:pic>
      <p:graphicFrame>
        <p:nvGraphicFramePr>
          <p:cNvPr id="244" name="Google Shape;244;p15"/>
          <p:cNvGraphicFramePr/>
          <p:nvPr/>
        </p:nvGraphicFramePr>
        <p:xfrm>
          <a:off x="693390" y="3138962"/>
          <a:ext cx="3000000" cy="3000000"/>
        </p:xfrm>
        <a:graphic>
          <a:graphicData uri="http://schemas.openxmlformats.org/drawingml/2006/table">
            <a:tbl>
              <a:tblPr bandRow="1" firstRow="1">
                <a:noFill/>
                <a:tableStyleId>{9EE3047B-23E6-4064-9C3C-47E3584B1C22}</a:tableStyleId>
              </a:tblPr>
              <a:tblGrid>
                <a:gridCol w="1210825"/>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ZİHİNSEL ENGEL</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2 hastadan birinde:</a:t>
                      </a:r>
                      <a:r>
                        <a:rPr b="0" lang="en-AU" sz="1800" u="none" cap="none" strike="noStrike"/>
                        <a:t> </a:t>
                      </a:r>
                      <a:r>
                        <a:rPr lang="en-AU" sz="1800" u="none" cap="none" strike="noStrike"/>
                        <a:t>Yürüme ve kontinans prognozu daha kötüdür</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45" name="Google Shape;245;p15"/>
          <p:cNvGraphicFramePr/>
          <p:nvPr/>
        </p:nvGraphicFramePr>
        <p:xfrm>
          <a:off x="712244" y="4552934"/>
          <a:ext cx="3000000" cy="3000000"/>
        </p:xfrm>
        <a:graphic>
          <a:graphicData uri="http://schemas.openxmlformats.org/drawingml/2006/table">
            <a:tbl>
              <a:tblPr bandRow="1" firstRow="1">
                <a:noFill/>
                <a:tableStyleId>{9EE3047B-23E6-4064-9C3C-47E3584B1C22}</a:tableStyleId>
              </a:tblPr>
              <a:tblGrid>
                <a:gridCol w="1201400"/>
                <a:gridCol w="3695300"/>
              </a:tblGrid>
              <a:tr h="43530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YÜRÜYEME</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4 hastadan birinde:</a:t>
                      </a:r>
                      <a:r>
                        <a:rPr b="0" lang="en-AU" sz="1800" u="none" cap="none" strike="noStrike"/>
                        <a:t> 2 yaşındayken bağımsız oturma, ileride yürüyeceğini gösterir</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46" name="Google Shape;246;p15"/>
          <p:cNvPicPr preferRelativeResize="0"/>
          <p:nvPr/>
        </p:nvPicPr>
        <p:blipFill rotWithShape="1">
          <a:blip r:embed="rId4">
            <a:alphaModFix/>
          </a:blip>
          <a:srcRect b="0" l="0" r="0" t="0"/>
          <a:stretch/>
        </p:blipFill>
        <p:spPr>
          <a:xfrm>
            <a:off x="785113" y="3151566"/>
            <a:ext cx="1063752" cy="1146341"/>
          </a:xfrm>
          <a:prstGeom prst="rect">
            <a:avLst/>
          </a:prstGeom>
          <a:noFill/>
          <a:ln>
            <a:noFill/>
          </a:ln>
        </p:spPr>
      </p:pic>
      <p:pic>
        <p:nvPicPr>
          <p:cNvPr id="247" name="Google Shape;247;p15"/>
          <p:cNvPicPr preferRelativeResize="0"/>
          <p:nvPr/>
        </p:nvPicPr>
        <p:blipFill rotWithShape="1">
          <a:blip r:embed="rId5">
            <a:alphaModFix/>
          </a:blip>
          <a:srcRect b="0" l="0" r="0" t="0"/>
          <a:stretch/>
        </p:blipFill>
        <p:spPr>
          <a:xfrm>
            <a:off x="782423" y="4568713"/>
            <a:ext cx="1034340" cy="1114646"/>
          </a:xfrm>
          <a:prstGeom prst="rect">
            <a:avLst/>
          </a:prstGeom>
          <a:noFill/>
          <a:ln>
            <a:noFill/>
          </a:ln>
        </p:spPr>
      </p:pic>
      <p:graphicFrame>
        <p:nvGraphicFramePr>
          <p:cNvPr id="248" name="Google Shape;248;p15"/>
          <p:cNvGraphicFramePr/>
          <p:nvPr/>
        </p:nvGraphicFramePr>
        <p:xfrm>
          <a:off x="6266206" y="1702150"/>
          <a:ext cx="3000000" cy="3000000"/>
        </p:xfrm>
        <a:graphic>
          <a:graphicData uri="http://schemas.openxmlformats.org/drawingml/2006/table">
            <a:tbl>
              <a:tblPr bandRow="1" firstRow="1">
                <a:noFill/>
                <a:tableStyleId>{9EE3047B-23E6-4064-9C3C-47E3584B1C22}</a:tableStyleId>
              </a:tblPr>
              <a:tblGrid>
                <a:gridCol w="1201400"/>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KALÇA ÇIKIĞI</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3 hastadan birinde:</a:t>
                      </a:r>
                      <a:r>
                        <a:rPr lang="en-AU" sz="1800" u="none" cap="none" strike="noStrike"/>
                        <a:t> 6-12 ayda bir röntgen ile kalça takibi</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49" name="Google Shape;249;p15"/>
          <p:cNvGraphicFramePr/>
          <p:nvPr/>
        </p:nvGraphicFramePr>
        <p:xfrm>
          <a:off x="6256779" y="3138962"/>
          <a:ext cx="3000000" cy="3000000"/>
        </p:xfrm>
        <a:graphic>
          <a:graphicData uri="http://schemas.openxmlformats.org/drawingml/2006/table">
            <a:tbl>
              <a:tblPr bandRow="1" firstRow="1">
                <a:noFill/>
                <a:tableStyleId>{9EE3047B-23E6-4064-9C3C-47E3584B1C22}</a:tableStyleId>
              </a:tblPr>
              <a:tblGrid>
                <a:gridCol w="1210825"/>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KONUŞAMA</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4 hastadan birinde:</a:t>
                      </a:r>
                      <a:r>
                        <a:rPr lang="en-AU" sz="1800" u="none" cap="none" strike="noStrike"/>
                        <a:t> Erken dönemde konuşmayı artırın</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50" name="Google Shape;250;p15"/>
          <p:cNvGraphicFramePr/>
          <p:nvPr/>
        </p:nvGraphicFramePr>
        <p:xfrm>
          <a:off x="6275633" y="4552934"/>
          <a:ext cx="3000000" cy="3000000"/>
        </p:xfrm>
        <a:graphic>
          <a:graphicData uri="http://schemas.openxmlformats.org/drawingml/2006/table">
            <a:tbl>
              <a:tblPr bandRow="1" firstRow="1">
                <a:noFill/>
                <a:tableStyleId>{9EE3047B-23E6-4064-9C3C-47E3584B1C22}</a:tableStyleId>
              </a:tblPr>
              <a:tblGrid>
                <a:gridCol w="1201400"/>
                <a:gridCol w="3695300"/>
              </a:tblGrid>
              <a:tr h="43530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EPİLEPSİ</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4 hastadan birinde:</a:t>
                      </a:r>
                      <a:r>
                        <a:rPr lang="en-AU" sz="1800" u="none" cap="none" strike="noStrike"/>
                        <a:t> Çocukların %10-20’sinde nöbetler kaybolur</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51" name="Google Shape;251;p15"/>
          <p:cNvPicPr preferRelativeResize="0"/>
          <p:nvPr/>
        </p:nvPicPr>
        <p:blipFill rotWithShape="1">
          <a:blip r:embed="rId6">
            <a:alphaModFix/>
          </a:blip>
          <a:srcRect b="0" l="0" r="0" t="0"/>
          <a:stretch/>
        </p:blipFill>
        <p:spPr>
          <a:xfrm>
            <a:off x="6353667" y="1724762"/>
            <a:ext cx="1034340" cy="1114646"/>
          </a:xfrm>
          <a:prstGeom prst="rect">
            <a:avLst/>
          </a:prstGeom>
          <a:noFill/>
          <a:ln>
            <a:noFill/>
          </a:ln>
        </p:spPr>
      </p:pic>
      <p:pic>
        <p:nvPicPr>
          <p:cNvPr id="252" name="Google Shape;252;p15"/>
          <p:cNvPicPr preferRelativeResize="0"/>
          <p:nvPr/>
        </p:nvPicPr>
        <p:blipFill rotWithShape="1">
          <a:blip r:embed="rId7">
            <a:alphaModFix/>
          </a:blip>
          <a:srcRect b="0" l="0" r="0" t="0"/>
          <a:stretch/>
        </p:blipFill>
        <p:spPr>
          <a:xfrm>
            <a:off x="6324255" y="3151566"/>
            <a:ext cx="1063752" cy="1146341"/>
          </a:xfrm>
          <a:prstGeom prst="rect">
            <a:avLst/>
          </a:prstGeom>
          <a:noFill/>
          <a:ln>
            <a:noFill/>
          </a:ln>
        </p:spPr>
      </p:pic>
      <p:pic>
        <p:nvPicPr>
          <p:cNvPr id="253" name="Google Shape;253;p15"/>
          <p:cNvPicPr preferRelativeResize="0"/>
          <p:nvPr/>
        </p:nvPicPr>
        <p:blipFill rotWithShape="1">
          <a:blip r:embed="rId8">
            <a:alphaModFix/>
          </a:blip>
          <a:srcRect b="0" l="0" r="0" t="0"/>
          <a:stretch/>
        </p:blipFill>
        <p:spPr>
          <a:xfrm>
            <a:off x="6297813" y="4607089"/>
            <a:ext cx="1146048" cy="10576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16"/>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Tedavi önerileri (devam)</a:t>
            </a:r>
            <a:endParaRPr/>
          </a:p>
        </p:txBody>
      </p:sp>
      <p:graphicFrame>
        <p:nvGraphicFramePr>
          <p:cNvPr id="260" name="Google Shape;260;p16"/>
          <p:cNvGraphicFramePr/>
          <p:nvPr/>
        </p:nvGraphicFramePr>
        <p:xfrm>
          <a:off x="702817" y="1702150"/>
          <a:ext cx="3000000" cy="3000000"/>
        </p:xfrm>
        <a:graphic>
          <a:graphicData uri="http://schemas.openxmlformats.org/drawingml/2006/table">
            <a:tbl>
              <a:tblPr bandRow="1" firstRow="1">
                <a:noFill/>
                <a:tableStyleId>{9EE3047B-23E6-4064-9C3C-47E3584B1C22}</a:tableStyleId>
              </a:tblPr>
              <a:tblGrid>
                <a:gridCol w="1201400"/>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DAVRANIŞ BOZUKLUĞU</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4 hastadan birinde:</a:t>
                      </a:r>
                      <a:r>
                        <a:rPr lang="en-AU" sz="1800" u="none" cap="none" strike="noStrike"/>
                        <a:t> Erken tedavi ve ağrı yönetimi yapın</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1" name="Google Shape;261;p16"/>
          <p:cNvGraphicFramePr/>
          <p:nvPr/>
        </p:nvGraphicFramePr>
        <p:xfrm>
          <a:off x="693390" y="3138962"/>
          <a:ext cx="3000000" cy="3000000"/>
        </p:xfrm>
        <a:graphic>
          <a:graphicData uri="http://schemas.openxmlformats.org/drawingml/2006/table">
            <a:tbl>
              <a:tblPr bandRow="1" firstRow="1">
                <a:noFill/>
                <a:tableStyleId>{9EE3047B-23E6-4064-9C3C-47E3584B1C22}</a:tableStyleId>
              </a:tblPr>
              <a:tblGrid>
                <a:gridCol w="1210825"/>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İDRAR KAÇIRMA</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4 hastadan birinde:</a:t>
                      </a:r>
                      <a:r>
                        <a:rPr lang="en-AU" sz="1800" u="none" cap="none" strike="noStrike"/>
                        <a:t> Tetkik edin ve </a:t>
                      </a:r>
                      <a:r>
                        <a:rPr b="0" i="0" lang="en-AU" sz="1800" u="none" cap="none" strike="noStrike">
                          <a:solidFill>
                            <a:schemeClr val="dk1"/>
                          </a:solidFill>
                          <a:latin typeface="Calibri"/>
                          <a:ea typeface="Calibri"/>
                          <a:cs typeface="Calibri"/>
                          <a:sym typeface="Calibri"/>
                        </a:rPr>
                        <a:t>çocuğa ek </a:t>
                      </a:r>
                      <a:r>
                        <a:rPr lang="en-AU" sz="1800" u="none" cap="none" strike="noStrike"/>
                        <a:t>zaman tanıyın</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2" name="Google Shape;262;p16"/>
          <p:cNvGraphicFramePr/>
          <p:nvPr/>
        </p:nvGraphicFramePr>
        <p:xfrm>
          <a:off x="712244" y="4552934"/>
          <a:ext cx="3000000" cy="3000000"/>
        </p:xfrm>
        <a:graphic>
          <a:graphicData uri="http://schemas.openxmlformats.org/drawingml/2006/table">
            <a:tbl>
              <a:tblPr bandRow="1" firstRow="1">
                <a:noFill/>
                <a:tableStyleId>{9EE3047B-23E6-4064-9C3C-47E3584B1C22}</a:tableStyleId>
              </a:tblPr>
              <a:tblGrid>
                <a:gridCol w="1201400"/>
                <a:gridCol w="3695300"/>
              </a:tblGrid>
              <a:tr h="43530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UYKU BOZUKLUKLARI</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5 hastadan birinde:</a:t>
                      </a:r>
                      <a:r>
                        <a:rPr lang="en-AU" sz="1800" u="none" cap="none" strike="noStrike"/>
                        <a:t> Tetkik edin ve ağrı yönetimi yapın</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3" name="Google Shape;263;p16"/>
          <p:cNvGraphicFramePr/>
          <p:nvPr/>
        </p:nvGraphicFramePr>
        <p:xfrm>
          <a:off x="6266206" y="1702150"/>
          <a:ext cx="3000000" cy="3000000"/>
        </p:xfrm>
        <a:graphic>
          <a:graphicData uri="http://schemas.openxmlformats.org/drawingml/2006/table">
            <a:tbl>
              <a:tblPr bandRow="1" firstRow="1">
                <a:noFill/>
                <a:tableStyleId>{9EE3047B-23E6-4064-9C3C-47E3584B1C22}</a:tableStyleId>
              </a:tblPr>
              <a:tblGrid>
                <a:gridCol w="1201400"/>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KÖRLÜK</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10 hastadan birinde:</a:t>
                      </a:r>
                      <a:r>
                        <a:rPr lang="en-AU" sz="1800" u="none" cap="none" strike="noStrike"/>
                        <a:t> Erken değerlendirme yapın ve yardım sağlayın</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4" name="Google Shape;264;p16"/>
          <p:cNvGraphicFramePr/>
          <p:nvPr/>
        </p:nvGraphicFramePr>
        <p:xfrm>
          <a:off x="6256779" y="3138962"/>
          <a:ext cx="3000000" cy="3000000"/>
        </p:xfrm>
        <a:graphic>
          <a:graphicData uri="http://schemas.openxmlformats.org/drawingml/2006/table">
            <a:tbl>
              <a:tblPr bandRow="1" firstRow="1">
                <a:noFill/>
                <a:tableStyleId>{9EE3047B-23E6-4064-9C3C-47E3584B1C22}</a:tableStyleId>
              </a:tblPr>
              <a:tblGrid>
                <a:gridCol w="1210825"/>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AĞIZDAN BESLENEMEME</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15 hastadan birinde:</a:t>
                      </a:r>
                      <a:r>
                        <a:rPr lang="en-AU" sz="1800" u="none" cap="none" strike="noStrike"/>
                        <a:t> Güvenli yutmayı değerlendirin ve gelişimi takip edin</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5" name="Google Shape;265;p16"/>
          <p:cNvGraphicFramePr/>
          <p:nvPr/>
        </p:nvGraphicFramePr>
        <p:xfrm>
          <a:off x="6275633" y="4552934"/>
          <a:ext cx="3000000" cy="3000000"/>
        </p:xfrm>
        <a:graphic>
          <a:graphicData uri="http://schemas.openxmlformats.org/drawingml/2006/table">
            <a:tbl>
              <a:tblPr bandRow="1" firstRow="1">
                <a:noFill/>
                <a:tableStyleId>{9EE3047B-23E6-4064-9C3C-47E3584B1C22}</a:tableStyleId>
              </a:tblPr>
              <a:tblGrid>
                <a:gridCol w="1201400"/>
                <a:gridCol w="3695300"/>
              </a:tblGrid>
              <a:tr h="43530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SAĞIRLIK</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25 hastadan birinde:</a:t>
                      </a:r>
                      <a:r>
                        <a:rPr lang="en-AU" sz="1800" u="none" cap="none" strike="noStrike"/>
                        <a:t> Erken değerlendirme yapın ve yardım sağlayın</a:t>
                      </a:r>
                      <a:endParaRPr sz="14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66" name="Google Shape;266;p16"/>
          <p:cNvPicPr preferRelativeResize="0"/>
          <p:nvPr/>
        </p:nvPicPr>
        <p:blipFill rotWithShape="1">
          <a:blip r:embed="rId3">
            <a:alphaModFix/>
          </a:blip>
          <a:srcRect b="0" l="0" r="0" t="0"/>
          <a:stretch/>
        </p:blipFill>
        <p:spPr>
          <a:xfrm>
            <a:off x="782423" y="1780170"/>
            <a:ext cx="981457" cy="955544"/>
          </a:xfrm>
          <a:prstGeom prst="rect">
            <a:avLst/>
          </a:prstGeom>
          <a:noFill/>
          <a:ln>
            <a:noFill/>
          </a:ln>
        </p:spPr>
      </p:pic>
      <p:pic>
        <p:nvPicPr>
          <p:cNvPr id="267" name="Google Shape;267;p16"/>
          <p:cNvPicPr preferRelativeResize="0"/>
          <p:nvPr/>
        </p:nvPicPr>
        <p:blipFill rotWithShape="1">
          <a:blip r:embed="rId4">
            <a:alphaModFix/>
          </a:blip>
          <a:srcRect b="0" l="0" r="0" t="0"/>
          <a:stretch/>
        </p:blipFill>
        <p:spPr>
          <a:xfrm>
            <a:off x="782423" y="3167238"/>
            <a:ext cx="1029485" cy="1109414"/>
          </a:xfrm>
          <a:prstGeom prst="rect">
            <a:avLst/>
          </a:prstGeom>
          <a:noFill/>
          <a:ln>
            <a:noFill/>
          </a:ln>
        </p:spPr>
      </p:pic>
      <p:pic>
        <p:nvPicPr>
          <p:cNvPr id="268" name="Google Shape;268;p16"/>
          <p:cNvPicPr preferRelativeResize="0"/>
          <p:nvPr/>
        </p:nvPicPr>
        <p:blipFill rotWithShape="1">
          <a:blip r:embed="rId5">
            <a:alphaModFix/>
          </a:blip>
          <a:srcRect b="0" l="0" r="0" t="0"/>
          <a:stretch/>
        </p:blipFill>
        <p:spPr>
          <a:xfrm>
            <a:off x="830451" y="4575774"/>
            <a:ext cx="1032397" cy="1112552"/>
          </a:xfrm>
          <a:prstGeom prst="rect">
            <a:avLst/>
          </a:prstGeom>
          <a:noFill/>
          <a:ln>
            <a:noFill/>
          </a:ln>
        </p:spPr>
      </p:pic>
      <p:pic>
        <p:nvPicPr>
          <p:cNvPr id="269" name="Google Shape;269;p16"/>
          <p:cNvPicPr preferRelativeResize="0"/>
          <p:nvPr/>
        </p:nvPicPr>
        <p:blipFill rotWithShape="1">
          <a:blip r:embed="rId6">
            <a:alphaModFix/>
          </a:blip>
          <a:srcRect b="0" l="0" r="0" t="0"/>
          <a:stretch/>
        </p:blipFill>
        <p:spPr>
          <a:xfrm>
            <a:off x="6380109" y="1702150"/>
            <a:ext cx="1020334" cy="1099552"/>
          </a:xfrm>
          <a:prstGeom prst="rect">
            <a:avLst/>
          </a:prstGeom>
          <a:noFill/>
          <a:ln>
            <a:noFill/>
          </a:ln>
        </p:spPr>
      </p:pic>
      <p:pic>
        <p:nvPicPr>
          <p:cNvPr id="270" name="Google Shape;270;p16"/>
          <p:cNvPicPr preferRelativeResize="0"/>
          <p:nvPr/>
        </p:nvPicPr>
        <p:blipFill rotWithShape="1">
          <a:blip r:embed="rId7">
            <a:alphaModFix/>
          </a:blip>
          <a:srcRect b="0" l="0" r="0" t="6812"/>
          <a:stretch/>
        </p:blipFill>
        <p:spPr>
          <a:xfrm>
            <a:off x="6370958" y="3167238"/>
            <a:ext cx="1076588" cy="1081138"/>
          </a:xfrm>
          <a:prstGeom prst="rect">
            <a:avLst/>
          </a:prstGeom>
          <a:noFill/>
          <a:ln>
            <a:noFill/>
          </a:ln>
        </p:spPr>
      </p:pic>
      <p:pic>
        <p:nvPicPr>
          <p:cNvPr id="271" name="Google Shape;271;p16"/>
          <p:cNvPicPr preferRelativeResize="0"/>
          <p:nvPr/>
        </p:nvPicPr>
        <p:blipFill rotWithShape="1">
          <a:blip r:embed="rId8">
            <a:alphaModFix/>
          </a:blip>
          <a:srcRect b="0" l="0" r="0" t="0"/>
          <a:stretch/>
        </p:blipFill>
        <p:spPr>
          <a:xfrm>
            <a:off x="6466089" y="4575774"/>
            <a:ext cx="1032397" cy="11125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sp>
        <p:nvSpPr>
          <p:cNvPr id="277" name="Google Shape;277;p17"/>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Gelecekte</a:t>
            </a:r>
            <a:endParaRPr/>
          </a:p>
        </p:txBody>
      </p:sp>
      <p:sp>
        <p:nvSpPr>
          <p:cNvPr id="278" name="Google Shape;278;p17"/>
          <p:cNvSpPr txBox="1"/>
          <p:nvPr/>
        </p:nvSpPr>
        <p:spPr>
          <a:xfrm>
            <a:off x="4327815" y="1300432"/>
            <a:ext cx="7028095" cy="4771595"/>
          </a:xfrm>
          <a:prstGeom prst="rect">
            <a:avLst/>
          </a:prstGeom>
          <a:noFill/>
          <a:ln>
            <a:noFill/>
          </a:ln>
        </p:spPr>
        <p:txBody>
          <a:bodyPr anchorCtr="0" anchor="t" bIns="45700" lIns="91425" spcFirstLastPara="1" rIns="91425" wrap="square" tIns="45700">
            <a:noAutofit/>
          </a:bodyPr>
          <a:lstStyle/>
          <a:p>
            <a:pPr indent="-228600" lvl="0" marL="228600" marR="0" rtl="0" algn="l">
              <a:lnSpc>
                <a:spcPct val="110000"/>
              </a:lnSpc>
              <a:spcBef>
                <a:spcPts val="0"/>
              </a:spcBef>
              <a:spcAft>
                <a:spcPts val="0"/>
              </a:spcAft>
              <a:buClr>
                <a:schemeClr val="dk1"/>
              </a:buClr>
              <a:buSzPts val="2200"/>
              <a:buFont typeface="Arial"/>
              <a:buChar char="•"/>
            </a:pPr>
            <a:r>
              <a:rPr b="1" i="0" lang="en-AU" sz="1800" u="none" cap="none" strike="noStrike">
                <a:solidFill>
                  <a:schemeClr val="dk1"/>
                </a:solidFill>
                <a:latin typeface="Arial"/>
                <a:ea typeface="Arial"/>
                <a:cs typeface="Arial"/>
                <a:sym typeface="Arial"/>
              </a:rPr>
              <a:t>Ebeveynlerin, ailelerin, toplulukların, hükümetlerin ve sağlık profesyonellerinin desteğiyle</a:t>
            </a:r>
            <a:r>
              <a:rPr b="0" i="0" lang="en-AU" sz="1800" u="none" cap="none" strike="noStrike">
                <a:solidFill>
                  <a:schemeClr val="dk1"/>
                </a:solidFill>
                <a:latin typeface="Arial"/>
                <a:ea typeface="Arial"/>
                <a:cs typeface="Arial"/>
                <a:sym typeface="Arial"/>
              </a:rPr>
              <a:t>, serebral palsili çocuklar sağlıklı ve topluma katkıda bulundukları bir yaşam süreceklerdir</a:t>
            </a:r>
            <a:endParaRPr b="0" i="0" sz="1400" u="none" cap="none" strike="noStrike">
              <a:solidFill>
                <a:srgbClr val="000000"/>
              </a:solidFill>
              <a:latin typeface="Arial"/>
              <a:ea typeface="Arial"/>
              <a:cs typeface="Arial"/>
              <a:sym typeface="Arial"/>
            </a:endParaRPr>
          </a:p>
          <a:p>
            <a:pPr indent="-228600" lvl="0" marL="228600" marR="0" rtl="0" algn="l">
              <a:lnSpc>
                <a:spcPct val="110000"/>
              </a:lnSpc>
              <a:spcBef>
                <a:spcPts val="1600"/>
              </a:spcBef>
              <a:spcAft>
                <a:spcPts val="0"/>
              </a:spcAft>
              <a:buClr>
                <a:schemeClr val="dk1"/>
              </a:buClr>
              <a:buSzPts val="2200"/>
              <a:buFont typeface="Arial"/>
              <a:buChar char="•"/>
            </a:pPr>
            <a:r>
              <a:rPr b="0" i="0" lang="en-AU" sz="1800" u="none" cap="none" strike="noStrike">
                <a:solidFill>
                  <a:schemeClr val="dk1"/>
                </a:solidFill>
                <a:latin typeface="Arial"/>
                <a:ea typeface="Arial"/>
                <a:cs typeface="Arial"/>
                <a:sym typeface="Arial"/>
              </a:rPr>
              <a:t>SP’li kişilerin de katıldığı ve onlar için yapılan araştırma, uygulama, eğitim, teknoloji ve sosyal eylemlerde işbirliğine yönelik uluslararası çabalar sayesinde, </a:t>
            </a:r>
            <a:r>
              <a:rPr b="1" i="0" lang="en-AU" sz="1800" u="none" cap="none" strike="noStrike">
                <a:solidFill>
                  <a:schemeClr val="dk1"/>
                </a:solidFill>
                <a:latin typeface="Arial"/>
                <a:ea typeface="Arial"/>
                <a:cs typeface="Arial"/>
                <a:sym typeface="Arial"/>
              </a:rPr>
              <a:t>parlak bir gelecek</a:t>
            </a:r>
            <a:r>
              <a:rPr b="0" i="0" lang="en-AU" sz="1800" u="none" cap="none" strike="noStrike">
                <a:solidFill>
                  <a:schemeClr val="dk1"/>
                </a:solidFill>
                <a:latin typeface="Arial"/>
                <a:ea typeface="Arial"/>
                <a:cs typeface="Arial"/>
                <a:sym typeface="Arial"/>
              </a:rPr>
              <a:t> onları beklemektedir</a:t>
            </a:r>
            <a:endParaRPr b="0" i="0" sz="1400" u="none" cap="none" strike="noStrike">
              <a:solidFill>
                <a:srgbClr val="000000"/>
              </a:solidFill>
              <a:latin typeface="Arial"/>
              <a:ea typeface="Arial"/>
              <a:cs typeface="Arial"/>
              <a:sym typeface="Arial"/>
            </a:endParaRPr>
          </a:p>
          <a:p>
            <a:pPr indent="-228600" lvl="0" marL="228600" marR="0" rtl="0" algn="l">
              <a:lnSpc>
                <a:spcPct val="110000"/>
              </a:lnSpc>
              <a:spcBef>
                <a:spcPts val="1600"/>
              </a:spcBef>
              <a:spcAft>
                <a:spcPts val="0"/>
              </a:spcAft>
              <a:buClr>
                <a:schemeClr val="dk1"/>
              </a:buClr>
              <a:buSzPts val="2200"/>
              <a:buFont typeface="Arial"/>
              <a:buChar char="•"/>
            </a:pPr>
            <a:r>
              <a:rPr b="1" i="0" lang="en-AU" sz="1800" u="none" cap="none" strike="noStrike">
                <a:solidFill>
                  <a:schemeClr val="dk1"/>
                </a:solidFill>
                <a:latin typeface="Arial"/>
                <a:ea typeface="Arial"/>
                <a:cs typeface="Arial"/>
                <a:sym typeface="Arial"/>
              </a:rPr>
              <a:t>Dünya Serebral Palsi Günü’ne katılın</a:t>
            </a:r>
            <a:r>
              <a:rPr b="0" i="0" lang="en-AU" sz="1800" u="none" cap="none" strike="noStrike">
                <a:solidFill>
                  <a:schemeClr val="dk1"/>
                </a:solidFill>
                <a:latin typeface="Arial"/>
                <a:ea typeface="Arial"/>
                <a:cs typeface="Arial"/>
                <a:sym typeface="Arial"/>
              </a:rPr>
              <a:t> ve tüm dünyadaki SP’li insanların yaşamlarını daha iyi bir hale getirmek için bu küresel topluluğun bir parçası olun.</a:t>
            </a:r>
            <a:endParaRPr b="0" i="0" sz="1400" u="none" cap="none" strike="noStrike">
              <a:solidFill>
                <a:srgbClr val="000000"/>
              </a:solidFill>
              <a:latin typeface="Arial"/>
              <a:ea typeface="Arial"/>
              <a:cs typeface="Arial"/>
              <a:sym typeface="Arial"/>
            </a:endParaRPr>
          </a:p>
          <a:p>
            <a:pPr indent="0" lvl="0" marL="0" marR="0" rtl="0" algn="ctr">
              <a:lnSpc>
                <a:spcPct val="110000"/>
              </a:lnSpc>
              <a:spcBef>
                <a:spcPts val="1600"/>
              </a:spcBef>
              <a:spcAft>
                <a:spcPts val="0"/>
              </a:spcAft>
              <a:buClr>
                <a:srgbClr val="548135"/>
              </a:buClr>
              <a:buSzPts val="2000"/>
              <a:buFont typeface="Arial"/>
              <a:buNone/>
            </a:pPr>
            <a:r>
              <a:rPr b="1" i="0" lang="en-AU" sz="2000" u="none" cap="none" strike="noStrike">
                <a:solidFill>
                  <a:srgbClr val="00C165"/>
                </a:solidFill>
                <a:latin typeface="Arial"/>
                <a:ea typeface="Arial"/>
                <a:cs typeface="Arial"/>
                <a:sym typeface="Arial"/>
              </a:rPr>
              <a:t>6 EKİM DÜNYA SEREBRAL PALSİ GÜNÜ</a:t>
            </a:r>
            <a:endParaRPr b="0" i="0" sz="1400" u="none" cap="none" strike="noStrike">
              <a:solidFill>
                <a:srgbClr val="000000"/>
              </a:solidFill>
              <a:latin typeface="Arial"/>
              <a:ea typeface="Arial"/>
              <a:cs typeface="Arial"/>
              <a:sym typeface="Arial"/>
            </a:endParaRPr>
          </a:p>
          <a:p>
            <a:pPr indent="-101600" lvl="0" marL="228600" marR="0" rtl="0" algn="l">
              <a:lnSpc>
                <a:spcPct val="110000"/>
              </a:lnSpc>
              <a:spcBef>
                <a:spcPts val="16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r">
              <a:lnSpc>
                <a:spcPct val="90000"/>
              </a:lnSpc>
              <a:spcBef>
                <a:spcPts val="1600"/>
              </a:spcBef>
              <a:spcAft>
                <a:spcPts val="0"/>
              </a:spcAft>
              <a:buClr>
                <a:schemeClr val="dk1"/>
              </a:buClr>
              <a:buSzPts val="1000"/>
              <a:buFont typeface="Arial"/>
              <a:buNone/>
            </a:pPr>
            <a:br>
              <a:rPr b="0" i="0" lang="en-AU" sz="1000" u="none" cap="none" strike="noStrike">
                <a:solidFill>
                  <a:schemeClr val="dk1"/>
                </a:solidFill>
                <a:latin typeface="Arial"/>
                <a:ea typeface="Arial"/>
                <a:cs typeface="Arial"/>
                <a:sym typeface="Arial"/>
              </a:rPr>
            </a:br>
            <a:br>
              <a:rPr b="0" i="0" lang="en-AU"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p:txBody>
      </p:sp>
      <p:pic>
        <p:nvPicPr>
          <p:cNvPr id="279" name="Google Shape;279;p17"/>
          <p:cNvPicPr preferRelativeResize="0"/>
          <p:nvPr/>
        </p:nvPicPr>
        <p:blipFill rotWithShape="1">
          <a:blip r:embed="rId3">
            <a:alphaModFix/>
          </a:blip>
          <a:srcRect b="599" l="607" r="0" t="0"/>
          <a:stretch/>
        </p:blipFill>
        <p:spPr>
          <a:xfrm>
            <a:off x="683030" y="1300433"/>
            <a:ext cx="3507178" cy="4656841"/>
          </a:xfrm>
          <a:prstGeom prst="rect">
            <a:avLst/>
          </a:prstGeom>
          <a:solidFill>
            <a:srgbClr val="ECECEC"/>
          </a:solidFill>
          <a:ln>
            <a:noFill/>
          </a:ln>
          <a:effectLst>
            <a:outerShdw blurRad="55000" rotWithShape="0" algn="tl" dir="5400000" dist="180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18"/>
          <p:cNvSpPr txBox="1"/>
          <p:nvPr>
            <p:ph idx="1" type="body"/>
          </p:nvPr>
        </p:nvSpPr>
        <p:spPr>
          <a:xfrm>
            <a:off x="513347" y="1686241"/>
            <a:ext cx="10797300" cy="3951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1600"/>
              <a:buChar char="•"/>
            </a:pPr>
            <a:r>
              <a:rPr i="1" lang="en-AU" sz="1600"/>
              <a:t>Australian Cerebral Palsy Register Report 2013</a:t>
            </a:r>
            <a:r>
              <a:rPr lang="en-AU" sz="1600"/>
              <a:t> www.cpregister.com</a:t>
            </a:r>
            <a:endParaRPr/>
          </a:p>
          <a:p>
            <a:pPr indent="-228600" lvl="0" marL="228600" rtl="0" algn="l">
              <a:lnSpc>
                <a:spcPct val="90000"/>
              </a:lnSpc>
              <a:spcBef>
                <a:spcPts val="1000"/>
              </a:spcBef>
              <a:spcAft>
                <a:spcPts val="0"/>
              </a:spcAft>
              <a:buSzPts val="1600"/>
              <a:buChar char="•"/>
            </a:pPr>
            <a:r>
              <a:rPr lang="en-AU" sz="1600"/>
              <a:t>Eliasson, A.-C., Krumlinde-Sundholm, L., Rösblad, B., Beckung, E., Arner, M., Öhrvall, A.-M., &amp; Rosenbaum, P. (2007). The manual ability classification system (MACS) for children with cerebral palsy: Scale development and evidence of validity and reliability. </a:t>
            </a:r>
            <a:r>
              <a:rPr i="1" lang="en-AU" sz="1600"/>
              <a:t>Developmental Medicine &amp; Child Neurology</a:t>
            </a:r>
            <a:r>
              <a:rPr lang="en-AU" sz="1600"/>
              <a:t>, </a:t>
            </a:r>
            <a:r>
              <a:rPr i="1" lang="en-AU" sz="1600"/>
              <a:t>48</a:t>
            </a:r>
            <a:r>
              <a:rPr lang="en-AU" sz="1600"/>
              <a:t>(7), 549–554. doi:10.1111/j.1469-8749.2006.tb01313.x</a:t>
            </a:r>
            <a:endParaRPr/>
          </a:p>
          <a:p>
            <a:pPr indent="-228600" lvl="0" marL="228600" rtl="0" algn="l">
              <a:lnSpc>
                <a:spcPct val="90000"/>
              </a:lnSpc>
              <a:spcBef>
                <a:spcPts val="1000"/>
              </a:spcBef>
              <a:spcAft>
                <a:spcPts val="0"/>
              </a:spcAft>
              <a:buSzPts val="1600"/>
              <a:buChar char="•"/>
            </a:pPr>
            <a:r>
              <a:rPr lang="en-AU" sz="1600"/>
              <a:t>Novak, I. (2014). Evidence-based diagnosis, health care, and rehabilitation for children with cerebral palsy. </a:t>
            </a:r>
            <a:r>
              <a:rPr i="1" lang="en-AU" sz="1600"/>
              <a:t>Journal of Child Neurology</a:t>
            </a:r>
            <a:r>
              <a:rPr lang="en-AU" sz="1600"/>
              <a:t>, </a:t>
            </a:r>
            <a:r>
              <a:rPr i="1" lang="en-AU" sz="1600"/>
              <a:t>29</a:t>
            </a:r>
            <a:r>
              <a:rPr lang="en-AU" sz="1600"/>
              <a:t>(8), 1141–1156. doi:10.1177/0883073814535503</a:t>
            </a:r>
            <a:endParaRPr/>
          </a:p>
          <a:p>
            <a:pPr indent="-228600" lvl="0" marL="228600" rtl="0" algn="l">
              <a:lnSpc>
                <a:spcPct val="90000"/>
              </a:lnSpc>
              <a:spcBef>
                <a:spcPts val="1000"/>
              </a:spcBef>
              <a:spcAft>
                <a:spcPts val="0"/>
              </a:spcAft>
              <a:buSzPts val="1600"/>
              <a:buChar char="•"/>
            </a:pPr>
            <a:r>
              <a:rPr lang="en-AU" sz="1600"/>
              <a:t>Novak, I., Hines, M., Goldsmith, S., &amp; Barclay, R. (2012). Clinical Prognostic messages from a systematic review on cerebral palsy. </a:t>
            </a:r>
            <a:r>
              <a:rPr i="1" lang="en-AU" sz="1600"/>
              <a:t>PEDIATRICS</a:t>
            </a:r>
            <a:r>
              <a:rPr lang="en-AU" sz="1600"/>
              <a:t>, </a:t>
            </a:r>
            <a:r>
              <a:rPr i="1" lang="en-AU" sz="1600"/>
              <a:t>130</a:t>
            </a:r>
            <a:r>
              <a:rPr lang="en-AU" sz="1600"/>
              <a:t>(5), e1285–e1312. doi:10.1542/peds.2012-0924</a:t>
            </a:r>
            <a:endParaRPr/>
          </a:p>
          <a:p>
            <a:pPr indent="-228600" lvl="0" marL="228600" rtl="0" algn="l">
              <a:lnSpc>
                <a:spcPct val="90000"/>
              </a:lnSpc>
              <a:spcBef>
                <a:spcPts val="1000"/>
              </a:spcBef>
              <a:spcAft>
                <a:spcPts val="0"/>
              </a:spcAft>
              <a:buSzPts val="1600"/>
              <a:buChar char="•"/>
            </a:pPr>
            <a:r>
              <a:rPr lang="en-AU" sz="1600"/>
              <a:t>McIntyre, S., Morgan, C., Walker, K., &amp; Novak, I. (2011). Cerebral palsy-don’t delay. </a:t>
            </a:r>
            <a:r>
              <a:rPr i="1" lang="en-AU" sz="1600"/>
              <a:t>Developmental Disabilities Research Reviews</a:t>
            </a:r>
            <a:r>
              <a:rPr lang="en-AU" sz="1600"/>
              <a:t>, </a:t>
            </a:r>
            <a:r>
              <a:rPr i="1" lang="en-AU" sz="1600"/>
              <a:t>17</a:t>
            </a:r>
            <a:r>
              <a:rPr lang="en-AU" sz="1600"/>
              <a:t>(2), 114–129. doi:10.1002/ddrr.1106</a:t>
            </a:r>
            <a:endParaRPr/>
          </a:p>
          <a:p>
            <a:pPr indent="-228600" lvl="0" marL="228600" rtl="0" algn="l">
              <a:lnSpc>
                <a:spcPct val="90000"/>
              </a:lnSpc>
              <a:spcBef>
                <a:spcPts val="1000"/>
              </a:spcBef>
              <a:spcAft>
                <a:spcPts val="0"/>
              </a:spcAft>
              <a:buSzPts val="1600"/>
              <a:buChar char="•"/>
            </a:pPr>
            <a:r>
              <a:rPr lang="en-AU" sz="1600"/>
              <a:t>Palisano, R., Rosenbaum, P., Walter, S., Russell, D., Wood, E., &amp; Galuppi, B. (2008). Development and reliability of a system to classify gross motor function in children with cerebral palsy. </a:t>
            </a:r>
            <a:r>
              <a:rPr i="1" lang="en-AU" sz="1600"/>
              <a:t>Developmental Medicine &amp; Child Neurology</a:t>
            </a:r>
            <a:r>
              <a:rPr lang="en-AU" sz="1600"/>
              <a:t>, </a:t>
            </a:r>
            <a:r>
              <a:rPr i="1" lang="en-AU" sz="1600"/>
              <a:t>39</a:t>
            </a:r>
            <a:r>
              <a:rPr lang="en-AU" sz="1600"/>
              <a:t>(4), 214–223. doi:10.1111/j.1469-8749.1997.tb07414.x  www.canchild.ca. </a:t>
            </a:r>
            <a:endParaRPr/>
          </a:p>
          <a:p>
            <a:pPr indent="-228600" lvl="0" marL="228600" rtl="0" algn="l">
              <a:lnSpc>
                <a:spcPct val="90000"/>
              </a:lnSpc>
              <a:spcBef>
                <a:spcPts val="1000"/>
              </a:spcBef>
              <a:spcAft>
                <a:spcPts val="0"/>
              </a:spcAft>
              <a:buSzPts val="1600"/>
              <a:buChar char="•"/>
            </a:pPr>
            <a:r>
              <a:rPr i="1" lang="en-AU" sz="1600"/>
              <a:t>Report of the Australian Cerebral Palsy Register, Birth Years 1993-2009</a:t>
            </a:r>
            <a:r>
              <a:rPr lang="en-AU" sz="1600"/>
              <a:t>, September 2016. </a:t>
            </a:r>
            <a:endParaRPr/>
          </a:p>
          <a:p>
            <a:pPr indent="-114300" lvl="0" marL="228600" rtl="0" algn="l">
              <a:lnSpc>
                <a:spcPct val="90000"/>
              </a:lnSpc>
              <a:spcBef>
                <a:spcPts val="1000"/>
              </a:spcBef>
              <a:spcAft>
                <a:spcPts val="0"/>
              </a:spcAft>
              <a:buClr>
                <a:srgbClr val="77A540"/>
              </a:buClr>
              <a:buSzPts val="1800"/>
              <a:buNone/>
            </a:pPr>
            <a:r>
              <a:t/>
            </a:r>
            <a:endParaRPr sz="1800"/>
          </a:p>
        </p:txBody>
      </p:sp>
      <p:sp>
        <p:nvSpPr>
          <p:cNvPr id="286" name="Google Shape;286;p18"/>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1" lang="en-AU"/>
              <a:t>Referanslar</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Bugün...</a:t>
            </a:r>
            <a:endParaRPr/>
          </a:p>
        </p:txBody>
      </p:sp>
      <p:sp>
        <p:nvSpPr>
          <p:cNvPr id="49" name="Google Shape;49;p2"/>
          <p:cNvSpPr txBox="1"/>
          <p:nvPr/>
        </p:nvSpPr>
        <p:spPr>
          <a:xfrm>
            <a:off x="777300" y="1746425"/>
            <a:ext cx="5385600" cy="32973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Serebral palsi (SP) hakkında kısa bilgiler</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Tanım</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SP nedenleri</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Risk faktörleri</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Tanı</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Motor tipler</a:t>
            </a:r>
            <a:endParaRPr b="0" i="0" sz="1400" u="none" cap="none" strike="noStrike">
              <a:solidFill>
                <a:srgbClr val="000000"/>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SP’den etkilenen vücut bölümleri</a:t>
            </a:r>
            <a:endParaRPr b="0" i="0" sz="1400" u="none" cap="none" strike="noStrike">
              <a:solidFill>
                <a:srgbClr val="000000"/>
              </a:solidFill>
              <a:latin typeface="Arial"/>
              <a:ea typeface="Arial"/>
              <a:cs typeface="Arial"/>
              <a:sym typeface="Arial"/>
            </a:endParaRPr>
          </a:p>
        </p:txBody>
      </p:sp>
      <p:sp>
        <p:nvSpPr>
          <p:cNvPr id="50" name="Google Shape;50;p2"/>
          <p:cNvSpPr txBox="1"/>
          <p:nvPr/>
        </p:nvSpPr>
        <p:spPr>
          <a:xfrm>
            <a:off x="777300" y="5408050"/>
            <a:ext cx="97449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1" lang="en-AU" sz="1300" u="none" cap="none" strike="noStrike">
                <a:solidFill>
                  <a:schemeClr val="dk1"/>
                </a:solidFill>
                <a:latin typeface="Arial"/>
                <a:ea typeface="Arial"/>
                <a:cs typeface="Arial"/>
                <a:sym typeface="Arial"/>
              </a:rPr>
              <a:t>Bu sunumun içeriği, yalnızca genel bilgi sağlamaktadır.  Mesleki öneri amacı taşımamakta olup, bireysel ihtiyaçlarınızı belirleyebilecek nitelikli uzmanlarla yapılan görüşmelerin yerine geçmemelidir.  Tüm içeriğin telif hakkı Dünya Serebral Palsi Günü’ne aittir.  Bu sunumdaki herhangi bir içeriği yalnızca özel veya ticari olmayan amaçlarla kullanabilirsiniz. </a:t>
            </a:r>
            <a:endParaRPr b="0" i="0" sz="1400" u="none" cap="none" strike="noStrike">
              <a:solidFill>
                <a:srgbClr val="000000"/>
              </a:solidFill>
              <a:latin typeface="Arial"/>
              <a:ea typeface="Arial"/>
              <a:cs typeface="Arial"/>
              <a:sym typeface="Arial"/>
            </a:endParaRPr>
          </a:p>
        </p:txBody>
      </p:sp>
      <p:sp>
        <p:nvSpPr>
          <p:cNvPr id="51" name="Google Shape;51;p2"/>
          <p:cNvSpPr txBox="1"/>
          <p:nvPr/>
        </p:nvSpPr>
        <p:spPr>
          <a:xfrm>
            <a:off x="5958900" y="1276100"/>
            <a:ext cx="4563300" cy="3232500"/>
          </a:xfrm>
          <a:prstGeom prst="rect">
            <a:avLst/>
          </a:prstGeom>
          <a:noFill/>
          <a:ln>
            <a:noFill/>
          </a:ln>
        </p:spPr>
        <p:txBody>
          <a:bodyPr anchorCtr="0" anchor="t" bIns="91425" lIns="91425" spcFirstLastPara="1" rIns="91425" wrap="square" tIns="91425">
            <a:spAutoFit/>
          </a:bodyPr>
          <a:lstStyle/>
          <a:p>
            <a:pPr indent="0" lvl="0" marL="152400" marR="0" rtl="0" algn="l">
              <a:lnSpc>
                <a:spcPct val="100000"/>
              </a:lnSpc>
              <a:spcBef>
                <a:spcPts val="60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Kaba motor beceriler</a:t>
            </a:r>
            <a:endParaRPr b="0" i="0" sz="1400" u="none" cap="none" strike="noStrike">
              <a:solidFill>
                <a:srgbClr val="000000"/>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Manuel beceriler</a:t>
            </a:r>
            <a:endParaRPr b="0" i="0" sz="1400" u="none" cap="none" strike="noStrike">
              <a:solidFill>
                <a:srgbClr val="000000"/>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İlişkili bozukluklar</a:t>
            </a:r>
            <a:endParaRPr b="0" i="0" sz="1400" u="none" cap="none" strike="noStrike">
              <a:solidFill>
                <a:srgbClr val="000000"/>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Kanıta dayalı tedaviler</a:t>
            </a:r>
            <a:endParaRPr b="0" i="0" sz="1400" u="none" cap="none" strike="noStrike">
              <a:solidFill>
                <a:srgbClr val="000000"/>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Gelecekte</a:t>
            </a:r>
            <a:endParaRPr b="0" i="0" sz="1400" u="none" cap="none" strike="noStrike">
              <a:solidFill>
                <a:srgbClr val="000000"/>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Referanslar</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3"/>
          <p:cNvSpPr txBox="1"/>
          <p:nvPr>
            <p:ph idx="1" type="body"/>
          </p:nvPr>
        </p:nvSpPr>
        <p:spPr>
          <a:xfrm>
            <a:off x="4102443" y="1456345"/>
            <a:ext cx="7298725" cy="4581990"/>
          </a:xfrm>
          <a:prstGeom prst="rect">
            <a:avLst/>
          </a:prstGeom>
          <a:noFill/>
          <a:ln>
            <a:noFill/>
          </a:ln>
        </p:spPr>
        <p:txBody>
          <a:bodyPr anchorCtr="0" anchor="t" bIns="45700" lIns="91425" spcFirstLastPara="1" rIns="91425" wrap="square" tIns="45700">
            <a:noAutofit/>
          </a:bodyPr>
          <a:lstStyle/>
          <a:p>
            <a:pPr indent="-268288" lvl="0" marL="268288" rtl="0" algn="l">
              <a:lnSpc>
                <a:spcPct val="100000"/>
              </a:lnSpc>
              <a:spcBef>
                <a:spcPts val="0"/>
              </a:spcBef>
              <a:spcAft>
                <a:spcPts val="0"/>
              </a:spcAft>
              <a:buSzPts val="2200"/>
              <a:buChar char="•"/>
            </a:pPr>
            <a:r>
              <a:rPr lang="en-AU" sz="2000"/>
              <a:t>SP, çocukluk çağında </a:t>
            </a:r>
            <a:r>
              <a:rPr b="1" lang="en-AU" sz="2000"/>
              <a:t>en sık görülen fiziksel engel</a:t>
            </a:r>
            <a:r>
              <a:rPr lang="en-AU" sz="2000"/>
              <a:t>dir</a:t>
            </a:r>
            <a:endParaRPr/>
          </a:p>
          <a:p>
            <a:pPr indent="-268288" lvl="0" marL="268288" rtl="0" algn="l">
              <a:lnSpc>
                <a:spcPct val="100000"/>
              </a:lnSpc>
              <a:spcBef>
                <a:spcPts val="0"/>
              </a:spcBef>
              <a:spcAft>
                <a:spcPts val="0"/>
              </a:spcAft>
              <a:buSzPts val="2200"/>
              <a:buChar char="•"/>
            </a:pPr>
            <a:r>
              <a:rPr lang="en-AU" sz="2000"/>
              <a:t>SP, yüksek gelirli ülkelerde yaklaşık </a:t>
            </a:r>
            <a:r>
              <a:rPr b="1" lang="en-AU" sz="2000"/>
              <a:t>700 canlı doğumda 1</a:t>
            </a:r>
            <a:r>
              <a:rPr lang="en-AU" sz="2000"/>
              <a:t> görülür.</a:t>
            </a:r>
            <a:endParaRPr/>
          </a:p>
          <a:p>
            <a:pPr indent="-228600" lvl="0" marL="228600" rtl="0" algn="l">
              <a:lnSpc>
                <a:spcPct val="100000"/>
              </a:lnSpc>
              <a:spcBef>
                <a:spcPts val="1200"/>
              </a:spcBef>
              <a:spcAft>
                <a:spcPts val="0"/>
              </a:spcAft>
              <a:buSzPts val="2200"/>
              <a:buChar char="•"/>
            </a:pPr>
            <a:r>
              <a:rPr lang="en-AU" sz="2000"/>
              <a:t>Gelişmekte olan beyinde, çoğunlukla </a:t>
            </a:r>
            <a:r>
              <a:rPr b="1" lang="en-AU" sz="2000"/>
              <a:t>doğumdan önce</a:t>
            </a:r>
            <a:r>
              <a:rPr lang="en-AU" sz="2000"/>
              <a:t> oluşan bir hasardan kaynaklanır.</a:t>
            </a:r>
            <a:endParaRPr/>
          </a:p>
          <a:p>
            <a:pPr indent="-228600" lvl="0" marL="228600" rtl="0" algn="l">
              <a:lnSpc>
                <a:spcPct val="100000"/>
              </a:lnSpc>
              <a:spcBef>
                <a:spcPts val="1200"/>
              </a:spcBef>
              <a:spcAft>
                <a:spcPts val="0"/>
              </a:spcAft>
              <a:buSzPts val="2200"/>
              <a:buChar char="•"/>
            </a:pPr>
            <a:r>
              <a:rPr b="1" lang="en-AU" sz="2000"/>
              <a:t>Tek bir nedeni yoktur</a:t>
            </a:r>
            <a:r>
              <a:rPr lang="en-AU" sz="2000"/>
              <a:t>, ancak araştırmacılar beyin hasarına yol açabilecek bir dizi faktörü belirleyebilirler.</a:t>
            </a:r>
            <a:endParaRPr/>
          </a:p>
          <a:p>
            <a:pPr indent="-228600" lvl="0" marL="228600" rtl="0" algn="l">
              <a:lnSpc>
                <a:spcPct val="100000"/>
              </a:lnSpc>
              <a:spcBef>
                <a:spcPts val="1200"/>
              </a:spcBef>
              <a:spcAft>
                <a:spcPts val="0"/>
              </a:spcAft>
              <a:buSzPts val="2200"/>
              <a:buChar char="•"/>
            </a:pPr>
            <a:r>
              <a:rPr lang="en-AU" sz="2000"/>
              <a:t>Bebeklere artık üç aylıkken ‘yüksek SP riski’ </a:t>
            </a:r>
            <a:r>
              <a:rPr b="1" lang="en-AU" sz="2000"/>
              <a:t>teşhisi</a:t>
            </a:r>
            <a:r>
              <a:rPr lang="en-AU" sz="2000"/>
              <a:t> konabilmektedir</a:t>
            </a:r>
            <a:endParaRPr/>
          </a:p>
          <a:p>
            <a:pPr indent="-228600" lvl="0" marL="228600" rtl="0" algn="l">
              <a:lnSpc>
                <a:spcPct val="100000"/>
              </a:lnSpc>
              <a:spcBef>
                <a:spcPts val="1200"/>
              </a:spcBef>
              <a:spcAft>
                <a:spcPts val="0"/>
              </a:spcAft>
              <a:buSzPts val="2200"/>
              <a:buChar char="•"/>
            </a:pPr>
            <a:r>
              <a:rPr lang="en-AU" sz="2000"/>
              <a:t>SP için pek çok </a:t>
            </a:r>
            <a:r>
              <a:rPr b="1" lang="en-AU" sz="2000"/>
              <a:t>kanıta dayalı tedavi</a:t>
            </a:r>
            <a:r>
              <a:rPr lang="en-AU" sz="2000"/>
              <a:t> bulunmaktadır ve yeni uluslararası klinik kılavuzlar yakında kullanıma sunulacaktır.</a:t>
            </a:r>
            <a:endParaRPr/>
          </a:p>
        </p:txBody>
      </p:sp>
      <p:sp>
        <p:nvSpPr>
          <p:cNvPr id="58" name="Google Shape;58;p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Kısa bilgiler</a:t>
            </a:r>
            <a:endParaRPr/>
          </a:p>
        </p:txBody>
      </p:sp>
      <p:pic>
        <p:nvPicPr>
          <p:cNvPr id="59" name="Google Shape;59;p3"/>
          <p:cNvPicPr preferRelativeResize="0"/>
          <p:nvPr/>
        </p:nvPicPr>
        <p:blipFill rotWithShape="1">
          <a:blip r:embed="rId3">
            <a:alphaModFix/>
          </a:blip>
          <a:srcRect b="0" l="0" r="0" t="0"/>
          <a:stretch/>
        </p:blipFill>
        <p:spPr>
          <a:xfrm>
            <a:off x="724292" y="1519700"/>
            <a:ext cx="2864963" cy="4297444"/>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4"/>
          <p:cNvSpPr txBox="1"/>
          <p:nvPr>
            <p:ph idx="1" type="body"/>
          </p:nvPr>
        </p:nvSpPr>
        <p:spPr>
          <a:xfrm>
            <a:off x="598669" y="1492784"/>
            <a:ext cx="10788909" cy="387243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b="1" lang="en-AU" sz="2400"/>
              <a:t>Serebral palsi (SP), kişinin hareketini ve duruşunu etkileyen fiziksel bir engeldir.</a:t>
            </a:r>
            <a:endParaRPr/>
          </a:p>
          <a:p>
            <a:pPr indent="-228600" lvl="0" marL="228600" rtl="0" algn="l">
              <a:lnSpc>
                <a:spcPct val="90000"/>
              </a:lnSpc>
              <a:spcBef>
                <a:spcPts val="1600"/>
              </a:spcBef>
              <a:spcAft>
                <a:spcPts val="0"/>
              </a:spcAft>
              <a:buSzPts val="2200"/>
              <a:buChar char="•"/>
            </a:pPr>
            <a:r>
              <a:rPr lang="en-AU" sz="2200"/>
              <a:t>SP, kişinin hareket yeteneğini etkileyen bir grup bozukluğu adlandıran genel bir terimdir.</a:t>
            </a:r>
            <a:endParaRPr/>
          </a:p>
          <a:p>
            <a:pPr indent="-228600" lvl="0" marL="228600" rtl="0" algn="l">
              <a:lnSpc>
                <a:spcPct val="90000"/>
              </a:lnSpc>
              <a:spcBef>
                <a:spcPts val="1600"/>
              </a:spcBef>
              <a:spcAft>
                <a:spcPts val="0"/>
              </a:spcAft>
              <a:buSzPts val="2200"/>
              <a:buChar char="•"/>
            </a:pPr>
            <a:r>
              <a:rPr lang="en-AU" sz="2200"/>
              <a:t>SP, gelişmekte olan beyinde doğumdan önce, doğum sırasında veya sonrasında oluşan hasardan kaynaklanır.</a:t>
            </a:r>
            <a:endParaRPr/>
          </a:p>
          <a:p>
            <a:pPr indent="-228600" lvl="0" marL="228600" rtl="0" algn="l">
              <a:lnSpc>
                <a:spcPct val="90000"/>
              </a:lnSpc>
              <a:spcBef>
                <a:spcPts val="1600"/>
              </a:spcBef>
              <a:spcAft>
                <a:spcPts val="0"/>
              </a:spcAft>
              <a:buSzPts val="2200"/>
              <a:buChar char="•"/>
            </a:pPr>
            <a:r>
              <a:rPr lang="en-AU" sz="2200"/>
              <a:t>SP, kişiyi farklı şekillerde etkiler. Vücut hareketini, kas kontrolünü, kas koordinasyonunu, kas tonusunu, refleksi, postürü ve dengeyi etkileyebilir. </a:t>
            </a:r>
            <a:endParaRPr/>
          </a:p>
          <a:p>
            <a:pPr indent="-228600" lvl="0" marL="228600" rtl="0" algn="l">
              <a:lnSpc>
                <a:spcPct val="90000"/>
              </a:lnSpc>
              <a:spcBef>
                <a:spcPts val="1600"/>
              </a:spcBef>
              <a:spcAft>
                <a:spcPts val="0"/>
              </a:spcAft>
              <a:buSzPts val="2200"/>
              <a:buChar char="•"/>
            </a:pPr>
            <a:r>
              <a:rPr lang="en-AU" sz="2200"/>
              <a:t>SP ömür boyu süren kalıcı bir durum olmasına rağmen, serebral palsi belirtilerinin bazıları zamanla iyileşebilir veya kötüleşebilir.</a:t>
            </a:r>
            <a:endParaRPr/>
          </a:p>
          <a:p>
            <a:pPr indent="-228600" lvl="0" marL="228600" rtl="0" algn="l">
              <a:lnSpc>
                <a:spcPct val="90000"/>
              </a:lnSpc>
              <a:spcBef>
                <a:spcPts val="1600"/>
              </a:spcBef>
              <a:spcAft>
                <a:spcPts val="0"/>
              </a:spcAft>
              <a:buSzPts val="2200"/>
              <a:buChar char="•"/>
            </a:pPr>
            <a:r>
              <a:rPr lang="en-AU" sz="2200"/>
              <a:t>SP’li kişilerde ayrıca görme, öğrenme, işitme, konuşma bozuklukları, epilepsi ve zihinsel sorunlar olabilir.</a:t>
            </a:r>
            <a:br>
              <a:rPr lang="en-AU" sz="2200"/>
            </a:br>
            <a:endParaRPr sz="2200"/>
          </a:p>
        </p:txBody>
      </p:sp>
      <p:sp>
        <p:nvSpPr>
          <p:cNvPr id="66" name="Google Shape;66;p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Serebral palsi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5"/>
          <p:cNvSpPr txBox="1"/>
          <p:nvPr>
            <p:ph idx="1" type="body"/>
          </p:nvPr>
        </p:nvSpPr>
        <p:spPr>
          <a:xfrm>
            <a:off x="3705337" y="1306664"/>
            <a:ext cx="7607431" cy="44235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200"/>
              <a:buNone/>
            </a:pPr>
            <a:r>
              <a:rPr b="1" lang="en-AU" sz="2000"/>
              <a:t>Serebral palsi (SP)</a:t>
            </a:r>
            <a:r>
              <a:rPr lang="en-AU" sz="2000"/>
              <a:t>, doğumdan önce, doğum sırasında veya sonrasında, bebeğin gelişmekte olan beyninde hasara yol açabilecek </a:t>
            </a:r>
            <a:r>
              <a:rPr b="1" lang="en-AU" sz="2000"/>
              <a:t>olayların bir araya gelmesinin</a:t>
            </a:r>
            <a:r>
              <a:rPr lang="en-AU" sz="2000"/>
              <a:t> sonucunda ortaya çıkar </a:t>
            </a:r>
            <a:endParaRPr/>
          </a:p>
          <a:p>
            <a:pPr indent="-228600" lvl="0" marL="228600" rtl="0" algn="l">
              <a:lnSpc>
                <a:spcPct val="90000"/>
              </a:lnSpc>
              <a:spcBef>
                <a:spcPts val="1600"/>
              </a:spcBef>
              <a:spcAft>
                <a:spcPts val="0"/>
              </a:spcAft>
              <a:buSzPts val="2200"/>
              <a:buChar char="•"/>
            </a:pPr>
            <a:r>
              <a:rPr lang="en-AU" sz="2000"/>
              <a:t>SP’nin birden fazla nedeni bulunur, yani bir dizi “nedensel unsur” mevcuttur; bunlar, bir araya gelerek gelişmekte olan beyinde hasara neden olan veya bu hasarı hızlandıran bir dizi olaydır. </a:t>
            </a:r>
            <a:endParaRPr/>
          </a:p>
          <a:p>
            <a:pPr indent="-228600" lvl="0" marL="228600" rtl="0" algn="l">
              <a:lnSpc>
                <a:spcPct val="90000"/>
              </a:lnSpc>
              <a:spcBef>
                <a:spcPts val="1600"/>
              </a:spcBef>
              <a:spcAft>
                <a:spcPts val="0"/>
              </a:spcAft>
              <a:buSzPts val="2200"/>
              <a:buChar char="•"/>
            </a:pPr>
            <a:r>
              <a:rPr lang="en-AU" sz="2000"/>
              <a:t>SP teşhisi konan çocukların yaklaşık %45’i prematür doğumludur</a:t>
            </a:r>
            <a:endParaRPr/>
          </a:p>
          <a:p>
            <a:pPr indent="-228600" lvl="0" marL="228600" rtl="0" algn="l">
              <a:lnSpc>
                <a:spcPct val="90000"/>
              </a:lnSpc>
              <a:spcBef>
                <a:spcPts val="1600"/>
              </a:spcBef>
              <a:spcAft>
                <a:spcPts val="0"/>
              </a:spcAft>
              <a:buSzPts val="2200"/>
              <a:buChar char="•"/>
            </a:pPr>
            <a:r>
              <a:rPr lang="en-AU" sz="2000"/>
              <a:t>Zamanında doğan SP’li bebeklerin çoğunda neden bilinmemektedir</a:t>
            </a:r>
            <a:endParaRPr/>
          </a:p>
          <a:p>
            <a:pPr indent="-228600" lvl="0" marL="228600" rtl="0" algn="l">
              <a:lnSpc>
                <a:spcPct val="90000"/>
              </a:lnSpc>
              <a:spcBef>
                <a:spcPts val="1600"/>
              </a:spcBef>
              <a:spcAft>
                <a:spcPts val="0"/>
              </a:spcAft>
              <a:buSzPts val="2200"/>
              <a:buChar char="•"/>
            </a:pPr>
            <a:r>
              <a:rPr lang="en-AU" sz="2000"/>
              <a:t>SP’nin yalnızca küçük bir yüzdesi doğum sırasındaki komplikasyonlardan kaynaklanır (örn. asfiksi veya oksijen eksikliği).</a:t>
            </a:r>
            <a:endParaRPr/>
          </a:p>
          <a:p>
            <a:pPr indent="-88900" lvl="0" marL="228600" rtl="0" algn="l">
              <a:lnSpc>
                <a:spcPct val="90000"/>
              </a:lnSpc>
              <a:spcBef>
                <a:spcPts val="1600"/>
              </a:spcBef>
              <a:spcAft>
                <a:spcPts val="0"/>
              </a:spcAft>
              <a:buClr>
                <a:srgbClr val="77A540"/>
              </a:buClr>
              <a:buSzPts val="2200"/>
              <a:buNone/>
            </a:pPr>
            <a:r>
              <a:t/>
            </a:r>
            <a:endParaRPr sz="2200"/>
          </a:p>
        </p:txBody>
      </p:sp>
      <p:sp>
        <p:nvSpPr>
          <p:cNvPr id="73" name="Google Shape;73;p5"/>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Serebral palsi nedenleri</a:t>
            </a:r>
            <a:endParaRPr/>
          </a:p>
        </p:txBody>
      </p:sp>
      <p:pic>
        <p:nvPicPr>
          <p:cNvPr id="74" name="Google Shape;74;p5"/>
          <p:cNvPicPr preferRelativeResize="0"/>
          <p:nvPr/>
        </p:nvPicPr>
        <p:blipFill rotWithShape="1">
          <a:blip r:embed="rId3">
            <a:alphaModFix/>
          </a:blip>
          <a:srcRect b="0" l="0" r="0" t="0"/>
          <a:stretch/>
        </p:blipFill>
        <p:spPr>
          <a:xfrm>
            <a:off x="635895" y="1528321"/>
            <a:ext cx="2751841" cy="4127762"/>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6"/>
          <p:cNvSpPr txBox="1"/>
          <p:nvPr>
            <p:ph idx="1" type="body"/>
          </p:nvPr>
        </p:nvSpPr>
        <p:spPr>
          <a:xfrm>
            <a:off x="707011" y="1416005"/>
            <a:ext cx="10350630" cy="4645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en-AU" sz="2400"/>
              <a:t>Risk faktörleri SP’ye neden olmaz. Ancak bazı risk faktörlerinin varlığı,</a:t>
            </a:r>
            <a:br>
              <a:rPr lang="en-AU" sz="2400"/>
            </a:br>
            <a:r>
              <a:rPr lang="en-AU" sz="2400"/>
              <a:t>bir çocuğun SP ile doğma ihtimalini artırabilir.</a:t>
            </a:r>
            <a:br>
              <a:rPr lang="en-AU" sz="2400"/>
            </a:br>
            <a:br>
              <a:rPr lang="en-AU" sz="2000"/>
            </a:br>
            <a:r>
              <a:rPr lang="en-AU" sz="2000"/>
              <a:t>Serebral palsi için bazı risk faktörleri tanımlanmıştır. Bunlar arasında şunlar bulunur:</a:t>
            </a:r>
            <a:endParaRPr/>
          </a:p>
          <a:p>
            <a:pPr indent="-228600" lvl="0" marL="228600" rtl="0" algn="l">
              <a:lnSpc>
                <a:spcPct val="90000"/>
              </a:lnSpc>
              <a:spcBef>
                <a:spcPts val="1000"/>
              </a:spcBef>
              <a:spcAft>
                <a:spcPts val="0"/>
              </a:spcAft>
              <a:buSzPts val="1800"/>
              <a:buChar char="•"/>
            </a:pPr>
            <a:r>
              <a:rPr lang="en-AU" sz="1800"/>
              <a:t>prematür doğum (37 haftadan önce)</a:t>
            </a:r>
            <a:endParaRPr/>
          </a:p>
          <a:p>
            <a:pPr indent="-228600" lvl="0" marL="228600" rtl="0" algn="l">
              <a:lnSpc>
                <a:spcPct val="90000"/>
              </a:lnSpc>
              <a:spcBef>
                <a:spcPts val="1000"/>
              </a:spcBef>
              <a:spcAft>
                <a:spcPts val="0"/>
              </a:spcAft>
              <a:buSzPts val="1800"/>
              <a:buChar char="•"/>
            </a:pPr>
            <a:r>
              <a:rPr lang="en-AU" sz="1800"/>
              <a:t>düşük doğum ağırlığı (gebelik yaşına göre küçük)</a:t>
            </a:r>
            <a:endParaRPr/>
          </a:p>
          <a:p>
            <a:pPr indent="-228600" lvl="0" marL="228600" rtl="0" algn="l">
              <a:lnSpc>
                <a:spcPct val="90000"/>
              </a:lnSpc>
              <a:spcBef>
                <a:spcPts val="1000"/>
              </a:spcBef>
              <a:spcAft>
                <a:spcPts val="0"/>
              </a:spcAft>
              <a:buSzPts val="1800"/>
              <a:buChar char="•"/>
            </a:pPr>
            <a:r>
              <a:rPr lang="en-AU" sz="1800"/>
              <a:t>pıhtılaşma sorunları</a:t>
            </a:r>
            <a:endParaRPr/>
          </a:p>
          <a:p>
            <a:pPr indent="-228600" lvl="0" marL="228600" rtl="0" algn="l">
              <a:lnSpc>
                <a:spcPct val="90000"/>
              </a:lnSpc>
              <a:spcBef>
                <a:spcPts val="1000"/>
              </a:spcBef>
              <a:spcAft>
                <a:spcPts val="0"/>
              </a:spcAft>
              <a:buSzPts val="1800"/>
              <a:buChar char="•"/>
            </a:pPr>
            <a:r>
              <a:rPr lang="en-AU" sz="1800"/>
              <a:t>plasentanın gelişmekte olan fetüse oksijen ve besin sağlayamaması</a:t>
            </a:r>
            <a:endParaRPr/>
          </a:p>
          <a:p>
            <a:pPr indent="-228600" lvl="0" marL="228600" rtl="0" algn="l">
              <a:lnSpc>
                <a:spcPct val="90000"/>
              </a:lnSpc>
              <a:spcBef>
                <a:spcPts val="1000"/>
              </a:spcBef>
              <a:spcAft>
                <a:spcPts val="0"/>
              </a:spcAft>
              <a:buSzPts val="1800"/>
              <a:buChar char="•"/>
            </a:pPr>
            <a:r>
              <a:rPr lang="en-AU" sz="1800"/>
              <a:t>Annede, fetüsta veya bebekte bulunan, bebeğin merkezi sinir sistemine doğrudan veya dolaylı olarak saldıran bakteriyel veya viral enfeksiyon</a:t>
            </a:r>
            <a:endParaRPr/>
          </a:p>
          <a:p>
            <a:pPr indent="-228600" lvl="0" marL="228600" rtl="0" algn="l">
              <a:lnSpc>
                <a:spcPct val="90000"/>
              </a:lnSpc>
              <a:spcBef>
                <a:spcPts val="1000"/>
              </a:spcBef>
              <a:spcAft>
                <a:spcPts val="0"/>
              </a:spcAft>
              <a:buSzPts val="1800"/>
              <a:buChar char="•"/>
            </a:pPr>
            <a:r>
              <a:rPr lang="en-AU" sz="1800"/>
              <a:t>hamilelik veya doğum sürecinde uzun süreli oksijen kaybı veya doğumdan kısa bir süre sonra ortaya çıkan şiddetli sarılık.</a:t>
            </a:r>
            <a:endParaRPr/>
          </a:p>
          <a:p>
            <a:pPr indent="-88900" lvl="0" marL="228600" rtl="0" algn="l">
              <a:lnSpc>
                <a:spcPct val="90000"/>
              </a:lnSpc>
              <a:spcBef>
                <a:spcPts val="1000"/>
              </a:spcBef>
              <a:spcAft>
                <a:spcPts val="0"/>
              </a:spcAft>
              <a:buClr>
                <a:srgbClr val="77A540"/>
              </a:buClr>
              <a:buSzPts val="2200"/>
              <a:buNone/>
            </a:pPr>
            <a:r>
              <a:t/>
            </a:r>
            <a:endParaRPr sz="2200"/>
          </a:p>
        </p:txBody>
      </p:sp>
      <p:sp>
        <p:nvSpPr>
          <p:cNvPr id="81" name="Google Shape;81;p6"/>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Risk faktörleri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7"/>
          <p:cNvSpPr txBox="1"/>
          <p:nvPr>
            <p:ph idx="1" type="body"/>
          </p:nvPr>
        </p:nvSpPr>
        <p:spPr>
          <a:xfrm>
            <a:off x="697584" y="1519699"/>
            <a:ext cx="11140189" cy="4741058"/>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400"/>
              <a:buNone/>
            </a:pPr>
            <a:r>
              <a:rPr b="1" lang="en-AU"/>
              <a:t>Günümüzde SP bazen erken teşhis edilebilmekte, böylece erken dönemde müdahale edilebilmektedir</a:t>
            </a:r>
            <a:br>
              <a:rPr lang="en-AU"/>
            </a:br>
            <a:r>
              <a:rPr lang="en-AU" sz="2000"/>
              <a:t>Bebeklere artık, henüz 3-5 aylıkken “yüksek serebral palsi riski” değerlendirilmesi yapılabilmektedir.</a:t>
            </a:r>
            <a:endParaRPr/>
          </a:p>
          <a:p>
            <a:pPr indent="0" lvl="0" marL="0" rtl="0" algn="l">
              <a:lnSpc>
                <a:spcPct val="110000"/>
              </a:lnSpc>
              <a:spcBef>
                <a:spcPts val="1600"/>
              </a:spcBef>
              <a:spcAft>
                <a:spcPts val="0"/>
              </a:spcAft>
              <a:buSzPts val="2000"/>
              <a:buNone/>
            </a:pPr>
            <a:r>
              <a:rPr lang="en-AU" sz="2000"/>
              <a:t>Bunun için en duyarlı araçlar şunlardır:</a:t>
            </a:r>
            <a:endParaRPr/>
          </a:p>
          <a:p>
            <a:pPr indent="-228600" lvl="0" marL="228600" rtl="0" algn="l">
              <a:lnSpc>
                <a:spcPct val="110000"/>
              </a:lnSpc>
              <a:spcBef>
                <a:spcPts val="600"/>
              </a:spcBef>
              <a:spcAft>
                <a:spcPts val="0"/>
              </a:spcAft>
              <a:buSzPts val="2000"/>
              <a:buChar char="•"/>
            </a:pPr>
            <a:r>
              <a:rPr lang="en-AU" sz="2000"/>
              <a:t>20 haftadan küçük (düzeltilmiş) bebeklerde Genel Hareket Değerlendirmesi - %95 doğru tahmin</a:t>
            </a:r>
            <a:endParaRPr/>
          </a:p>
          <a:p>
            <a:pPr indent="-228600" lvl="0" marL="228600" rtl="0" algn="l">
              <a:lnSpc>
                <a:spcPct val="110000"/>
              </a:lnSpc>
              <a:spcBef>
                <a:spcPts val="600"/>
              </a:spcBef>
              <a:spcAft>
                <a:spcPts val="0"/>
              </a:spcAft>
              <a:buSzPts val="2000"/>
              <a:buChar char="•"/>
            </a:pPr>
            <a:r>
              <a:rPr lang="en-AU" sz="2000"/>
              <a:t>Nörolojik görüntüleme</a:t>
            </a:r>
            <a:endParaRPr/>
          </a:p>
          <a:p>
            <a:pPr indent="-228600" lvl="0" marL="228600" rtl="0" algn="l">
              <a:lnSpc>
                <a:spcPct val="110000"/>
              </a:lnSpc>
              <a:spcBef>
                <a:spcPts val="600"/>
              </a:spcBef>
              <a:spcAft>
                <a:spcPts val="0"/>
              </a:spcAft>
              <a:buSzPts val="2000"/>
              <a:buChar char="•"/>
            </a:pPr>
            <a:r>
              <a:rPr lang="en-AU" sz="2000"/>
              <a:t>Hammersmith Yenidoğan Nörolojik Değerlendirmesi (HINE) - %90 doğru tahmin</a:t>
            </a:r>
            <a:endParaRPr/>
          </a:p>
          <a:p>
            <a:pPr indent="0" lvl="0" marL="0" rtl="0" algn="r">
              <a:lnSpc>
                <a:spcPct val="90000"/>
              </a:lnSpc>
              <a:spcBef>
                <a:spcPts val="1000"/>
              </a:spcBef>
              <a:spcAft>
                <a:spcPts val="0"/>
              </a:spcAft>
              <a:buSzPts val="1600"/>
              <a:buNone/>
            </a:pPr>
            <a:r>
              <a:t/>
            </a:r>
            <a:endParaRPr sz="1600"/>
          </a:p>
          <a:p>
            <a:pPr indent="0" lvl="0" marL="0" rtl="0" algn="l">
              <a:lnSpc>
                <a:spcPct val="90000"/>
              </a:lnSpc>
              <a:spcBef>
                <a:spcPts val="1000"/>
              </a:spcBef>
              <a:spcAft>
                <a:spcPts val="0"/>
              </a:spcAft>
              <a:buSzPts val="1600"/>
              <a:buNone/>
            </a:pPr>
            <a:r>
              <a:rPr lang="en-AU" sz="1600"/>
              <a:t>Bkz. SP:</a:t>
            </a:r>
            <a:r>
              <a:rPr i="1" lang="en-AU" sz="1600"/>
              <a:t> </a:t>
            </a:r>
            <a:r>
              <a:rPr lang="en-AU" sz="1600"/>
              <a:t>Tanı ve Tedavi posteri</a:t>
            </a:r>
            <a:endParaRPr/>
          </a:p>
          <a:p>
            <a:pPr indent="-88900" lvl="0" marL="228600" rtl="0" algn="l">
              <a:lnSpc>
                <a:spcPct val="90000"/>
              </a:lnSpc>
              <a:spcBef>
                <a:spcPts val="1000"/>
              </a:spcBef>
              <a:spcAft>
                <a:spcPts val="0"/>
              </a:spcAft>
              <a:buClr>
                <a:srgbClr val="77A540"/>
              </a:buClr>
              <a:buSzPts val="2200"/>
              <a:buNone/>
            </a:pPr>
            <a:r>
              <a:t/>
            </a:r>
            <a:endParaRPr sz="2200"/>
          </a:p>
        </p:txBody>
      </p:sp>
      <p:sp>
        <p:nvSpPr>
          <p:cNvPr id="88" name="Google Shape;88;p7"/>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Tanı</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cxnSp>
        <p:nvCxnSpPr>
          <p:cNvPr id="94" name="Google Shape;94;ge5917adf84_0_28"/>
          <p:cNvCxnSpPr/>
          <p:nvPr/>
        </p:nvCxnSpPr>
        <p:spPr>
          <a:xfrm>
            <a:off x="9052308" y="3515164"/>
            <a:ext cx="6600" cy="362700"/>
          </a:xfrm>
          <a:prstGeom prst="straightConnector1">
            <a:avLst/>
          </a:prstGeom>
          <a:noFill/>
          <a:ln cap="flat" cmpd="sng" w="19050">
            <a:solidFill>
              <a:schemeClr val="dk2"/>
            </a:solidFill>
            <a:prstDash val="dot"/>
            <a:round/>
            <a:headEnd len="sm" w="sm" type="none"/>
            <a:tailEnd len="sm" w="sm" type="none"/>
          </a:ln>
        </p:spPr>
      </p:cxnSp>
      <p:sp>
        <p:nvSpPr>
          <p:cNvPr id="95" name="Google Shape;95;ge5917adf84_0_28"/>
          <p:cNvSpPr/>
          <p:nvPr/>
        </p:nvSpPr>
        <p:spPr>
          <a:xfrm>
            <a:off x="8500680" y="2926630"/>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ge5917adf84_0_28"/>
          <p:cNvSpPr/>
          <p:nvPr/>
        </p:nvSpPr>
        <p:spPr>
          <a:xfrm>
            <a:off x="2159737" y="2830681"/>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e5917adf84_0_28"/>
          <p:cNvSpPr/>
          <p:nvPr/>
        </p:nvSpPr>
        <p:spPr>
          <a:xfrm>
            <a:off x="9671405" y="2694767"/>
            <a:ext cx="302700" cy="1405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e5917adf84_0_28"/>
          <p:cNvSpPr txBox="1"/>
          <p:nvPr>
            <p:ph type="title"/>
          </p:nvPr>
        </p:nvSpPr>
        <p:spPr>
          <a:xfrm>
            <a:off x="519728" y="459250"/>
            <a:ext cx="5005500" cy="71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Tanı (devam)</a:t>
            </a:r>
            <a:endParaRPr/>
          </a:p>
        </p:txBody>
      </p:sp>
      <p:sp>
        <p:nvSpPr>
          <p:cNvPr id="99" name="Google Shape;99;ge5917adf84_0_28"/>
          <p:cNvSpPr/>
          <p:nvPr/>
        </p:nvSpPr>
        <p:spPr>
          <a:xfrm>
            <a:off x="525176" y="2683353"/>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Bebeğin serebral palsi riski var mı?</a:t>
            </a:r>
            <a:endParaRPr b="0" i="0" sz="1400" u="none" cap="none" strike="noStrike">
              <a:solidFill>
                <a:srgbClr val="000000"/>
              </a:solidFill>
              <a:latin typeface="Arial"/>
              <a:ea typeface="Arial"/>
              <a:cs typeface="Arial"/>
              <a:sym typeface="Arial"/>
            </a:endParaRPr>
          </a:p>
        </p:txBody>
      </p:sp>
      <p:sp>
        <p:nvSpPr>
          <p:cNvPr id="100" name="Google Shape;100;ge5917adf84_0_28"/>
          <p:cNvSpPr/>
          <p:nvPr/>
        </p:nvSpPr>
        <p:spPr>
          <a:xfrm>
            <a:off x="2487532" y="3650026"/>
            <a:ext cx="740744"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Hayır</a:t>
            </a:r>
            <a:endParaRPr b="0" i="0" sz="1400" u="none" cap="none" strike="noStrike">
              <a:solidFill>
                <a:srgbClr val="000000"/>
              </a:solidFill>
              <a:latin typeface="Arial"/>
              <a:ea typeface="Arial"/>
              <a:cs typeface="Arial"/>
              <a:sym typeface="Arial"/>
            </a:endParaRPr>
          </a:p>
        </p:txBody>
      </p:sp>
      <p:sp>
        <p:nvSpPr>
          <p:cNvPr id="101" name="Google Shape;101;ge5917adf84_0_28"/>
          <p:cNvSpPr/>
          <p:nvPr/>
        </p:nvSpPr>
        <p:spPr>
          <a:xfrm>
            <a:off x="2487532" y="2521360"/>
            <a:ext cx="696102"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Evet</a:t>
            </a:r>
            <a:endParaRPr b="0" i="0" sz="1400" u="none" cap="none" strike="noStrike">
              <a:solidFill>
                <a:srgbClr val="000000"/>
              </a:solidFill>
              <a:latin typeface="Arial"/>
              <a:ea typeface="Arial"/>
              <a:cs typeface="Arial"/>
              <a:sym typeface="Arial"/>
            </a:endParaRPr>
          </a:p>
        </p:txBody>
      </p:sp>
      <p:cxnSp>
        <p:nvCxnSpPr>
          <p:cNvPr id="102" name="Google Shape;102;ge5917adf84_0_28"/>
          <p:cNvCxnSpPr>
            <a:stCxn id="99" idx="3"/>
          </p:cNvCxnSpPr>
          <p:nvPr/>
        </p:nvCxnSpPr>
        <p:spPr>
          <a:xfrm>
            <a:off x="1846676" y="3391653"/>
            <a:ext cx="302700" cy="6000"/>
          </a:xfrm>
          <a:prstGeom prst="straightConnector1">
            <a:avLst/>
          </a:prstGeom>
          <a:noFill/>
          <a:ln cap="flat" cmpd="sng" w="9525">
            <a:solidFill>
              <a:schemeClr val="dk2"/>
            </a:solidFill>
            <a:prstDash val="solid"/>
            <a:round/>
            <a:headEnd len="sm" w="sm" type="none"/>
            <a:tailEnd len="sm" w="sm" type="none"/>
          </a:ln>
        </p:spPr>
      </p:cxnSp>
      <p:sp>
        <p:nvSpPr>
          <p:cNvPr id="103" name="Google Shape;103;ge5917adf84_0_28"/>
          <p:cNvSpPr/>
          <p:nvPr/>
        </p:nvSpPr>
        <p:spPr>
          <a:xfrm>
            <a:off x="3743785" y="2686235"/>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Bebekte anormal motor gelişim var mı?</a:t>
            </a:r>
            <a:endParaRPr b="0" i="0" sz="1400" u="none" cap="none" strike="noStrike">
              <a:solidFill>
                <a:srgbClr val="000000"/>
              </a:solidFill>
              <a:latin typeface="Arial"/>
              <a:ea typeface="Arial"/>
              <a:cs typeface="Arial"/>
              <a:sym typeface="Arial"/>
            </a:endParaRPr>
          </a:p>
        </p:txBody>
      </p:sp>
      <p:cxnSp>
        <p:nvCxnSpPr>
          <p:cNvPr id="104" name="Google Shape;104;ge5917adf84_0_28"/>
          <p:cNvCxnSpPr/>
          <p:nvPr/>
        </p:nvCxnSpPr>
        <p:spPr>
          <a:xfrm>
            <a:off x="3440977" y="3400172"/>
            <a:ext cx="302700" cy="6000"/>
          </a:xfrm>
          <a:prstGeom prst="straightConnector1">
            <a:avLst/>
          </a:prstGeom>
          <a:noFill/>
          <a:ln cap="flat" cmpd="sng" w="9525">
            <a:solidFill>
              <a:schemeClr val="dk2"/>
            </a:solidFill>
            <a:prstDash val="solid"/>
            <a:round/>
            <a:headEnd len="sm" w="sm" type="none"/>
            <a:tailEnd len="sm" w="sm" type="none"/>
          </a:ln>
        </p:spPr>
      </p:cxnSp>
      <p:sp>
        <p:nvSpPr>
          <p:cNvPr id="105" name="Google Shape;105;ge5917adf84_0_28"/>
          <p:cNvSpPr/>
          <p:nvPr/>
        </p:nvSpPr>
        <p:spPr>
          <a:xfrm>
            <a:off x="5337873" y="2830681"/>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6" name="Google Shape;106;ge5917adf84_0_28"/>
          <p:cNvCxnSpPr/>
          <p:nvPr/>
        </p:nvCxnSpPr>
        <p:spPr>
          <a:xfrm>
            <a:off x="5065499" y="3391652"/>
            <a:ext cx="302700" cy="6000"/>
          </a:xfrm>
          <a:prstGeom prst="straightConnector1">
            <a:avLst/>
          </a:prstGeom>
          <a:noFill/>
          <a:ln cap="flat" cmpd="sng" w="9525">
            <a:solidFill>
              <a:schemeClr val="dk2"/>
            </a:solidFill>
            <a:prstDash val="solid"/>
            <a:round/>
            <a:headEnd len="sm" w="sm" type="none"/>
            <a:tailEnd len="sm" w="sm" type="none"/>
          </a:ln>
        </p:spPr>
      </p:cxnSp>
      <p:sp>
        <p:nvSpPr>
          <p:cNvPr id="107" name="Google Shape;107;ge5917adf84_0_28"/>
          <p:cNvSpPr/>
          <p:nvPr/>
        </p:nvSpPr>
        <p:spPr>
          <a:xfrm>
            <a:off x="5625307" y="3650026"/>
            <a:ext cx="774896"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Hayır</a:t>
            </a:r>
            <a:endParaRPr b="0" i="0" sz="1400" u="none" cap="none" strike="noStrike">
              <a:solidFill>
                <a:srgbClr val="000000"/>
              </a:solidFill>
              <a:latin typeface="Arial"/>
              <a:ea typeface="Arial"/>
              <a:cs typeface="Arial"/>
              <a:sym typeface="Arial"/>
            </a:endParaRPr>
          </a:p>
        </p:txBody>
      </p:sp>
      <p:sp>
        <p:nvSpPr>
          <p:cNvPr id="108" name="Google Shape;108;ge5917adf84_0_28"/>
          <p:cNvSpPr/>
          <p:nvPr/>
        </p:nvSpPr>
        <p:spPr>
          <a:xfrm>
            <a:off x="5665668" y="2521360"/>
            <a:ext cx="8304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Evet</a:t>
            </a:r>
            <a:endParaRPr b="0" i="0" sz="1400" u="none" cap="none" strike="noStrike">
              <a:solidFill>
                <a:srgbClr val="000000"/>
              </a:solidFill>
              <a:latin typeface="Arial"/>
              <a:ea typeface="Arial"/>
              <a:cs typeface="Arial"/>
              <a:sym typeface="Arial"/>
            </a:endParaRPr>
          </a:p>
        </p:txBody>
      </p:sp>
      <p:cxnSp>
        <p:nvCxnSpPr>
          <p:cNvPr id="109" name="Google Shape;109;ge5917adf84_0_28"/>
          <p:cNvCxnSpPr/>
          <p:nvPr/>
        </p:nvCxnSpPr>
        <p:spPr>
          <a:xfrm>
            <a:off x="6609074" y="3400172"/>
            <a:ext cx="302700" cy="6000"/>
          </a:xfrm>
          <a:prstGeom prst="straightConnector1">
            <a:avLst/>
          </a:prstGeom>
          <a:noFill/>
          <a:ln cap="flat" cmpd="sng" w="9525">
            <a:solidFill>
              <a:schemeClr val="dk2"/>
            </a:solidFill>
            <a:prstDash val="solid"/>
            <a:round/>
            <a:headEnd len="sm" w="sm" type="none"/>
            <a:tailEnd len="sm" w="sm" type="none"/>
          </a:ln>
        </p:spPr>
      </p:cxnSp>
      <p:sp>
        <p:nvSpPr>
          <p:cNvPr id="110" name="Google Shape;110;ge5917adf84_0_28"/>
          <p:cNvSpPr/>
          <p:nvPr/>
        </p:nvSpPr>
        <p:spPr>
          <a:xfrm>
            <a:off x="6852863" y="2698034"/>
            <a:ext cx="1402625"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Bebeğin nörolojik görüntülemesinde anormal bulgular var mı?</a:t>
            </a:r>
            <a:endParaRPr b="0" i="0" sz="1400" u="none" cap="none" strike="noStrike">
              <a:solidFill>
                <a:srgbClr val="000000"/>
              </a:solidFill>
              <a:latin typeface="Arial"/>
              <a:ea typeface="Arial"/>
              <a:cs typeface="Arial"/>
              <a:sym typeface="Arial"/>
            </a:endParaRPr>
          </a:p>
        </p:txBody>
      </p:sp>
      <p:cxnSp>
        <p:nvCxnSpPr>
          <p:cNvPr id="111" name="Google Shape;111;ge5917adf84_0_28"/>
          <p:cNvCxnSpPr/>
          <p:nvPr/>
        </p:nvCxnSpPr>
        <p:spPr>
          <a:xfrm>
            <a:off x="5965444" y="2030575"/>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2" name="Google Shape;112;ge5917adf84_0_28"/>
          <p:cNvCxnSpPr/>
          <p:nvPr/>
        </p:nvCxnSpPr>
        <p:spPr>
          <a:xfrm>
            <a:off x="5968614" y="2021564"/>
            <a:ext cx="4131000" cy="8700"/>
          </a:xfrm>
          <a:prstGeom prst="straightConnector1">
            <a:avLst/>
          </a:prstGeom>
          <a:noFill/>
          <a:ln cap="flat" cmpd="sng" w="9525">
            <a:solidFill>
              <a:schemeClr val="dk2"/>
            </a:solidFill>
            <a:prstDash val="solid"/>
            <a:round/>
            <a:headEnd len="sm" w="sm" type="none"/>
            <a:tailEnd len="sm" w="sm" type="none"/>
          </a:ln>
        </p:spPr>
      </p:cxnSp>
      <p:cxnSp>
        <p:nvCxnSpPr>
          <p:cNvPr id="113" name="Google Shape;113;ge5917adf84_0_28"/>
          <p:cNvCxnSpPr/>
          <p:nvPr/>
        </p:nvCxnSpPr>
        <p:spPr>
          <a:xfrm>
            <a:off x="10071109" y="201407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4" name="Google Shape;114;ge5917adf84_0_28"/>
          <p:cNvCxnSpPr/>
          <p:nvPr/>
        </p:nvCxnSpPr>
        <p:spPr>
          <a:xfrm rot="10800000">
            <a:off x="10084385" y="428473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5" name="Google Shape;115;ge5917adf84_0_28"/>
          <p:cNvCxnSpPr/>
          <p:nvPr/>
        </p:nvCxnSpPr>
        <p:spPr>
          <a:xfrm flipH="1">
            <a:off x="5928971" y="4778693"/>
            <a:ext cx="4210200" cy="9900"/>
          </a:xfrm>
          <a:prstGeom prst="straightConnector1">
            <a:avLst/>
          </a:prstGeom>
          <a:noFill/>
          <a:ln cap="flat" cmpd="sng" w="9525">
            <a:solidFill>
              <a:schemeClr val="dk2"/>
            </a:solidFill>
            <a:prstDash val="solid"/>
            <a:round/>
            <a:headEnd len="sm" w="sm" type="none"/>
            <a:tailEnd len="sm" w="sm" type="none"/>
          </a:ln>
        </p:spPr>
      </p:cxnSp>
      <p:cxnSp>
        <p:nvCxnSpPr>
          <p:cNvPr id="116" name="Google Shape;116;ge5917adf84_0_28"/>
          <p:cNvCxnSpPr/>
          <p:nvPr/>
        </p:nvCxnSpPr>
        <p:spPr>
          <a:xfrm>
            <a:off x="5931518" y="428465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7" name="Google Shape;117;ge5917adf84_0_28"/>
          <p:cNvCxnSpPr/>
          <p:nvPr/>
        </p:nvCxnSpPr>
        <p:spPr>
          <a:xfrm>
            <a:off x="8203027" y="3400115"/>
            <a:ext cx="302700" cy="6000"/>
          </a:xfrm>
          <a:prstGeom prst="straightConnector1">
            <a:avLst/>
          </a:prstGeom>
          <a:noFill/>
          <a:ln cap="flat" cmpd="sng" w="9525">
            <a:solidFill>
              <a:schemeClr val="dk2"/>
            </a:solidFill>
            <a:prstDash val="solid"/>
            <a:round/>
            <a:headEnd len="sm" w="sm" type="none"/>
            <a:tailEnd len="sm" w="sm" type="none"/>
          </a:ln>
        </p:spPr>
      </p:cxnSp>
      <p:sp>
        <p:nvSpPr>
          <p:cNvPr id="118" name="Google Shape;118;ge5917adf84_0_28"/>
          <p:cNvSpPr/>
          <p:nvPr/>
        </p:nvSpPr>
        <p:spPr>
          <a:xfrm>
            <a:off x="9655914" y="3527303"/>
            <a:ext cx="833700" cy="880200"/>
          </a:xfrm>
          <a:prstGeom prst="rect">
            <a:avLst/>
          </a:prstGeom>
          <a:solidFill>
            <a:srgbClr val="4FC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Serebral Palsi değil</a:t>
            </a:r>
            <a:endParaRPr b="0" i="0" sz="1400" u="none" cap="none" strike="noStrike">
              <a:solidFill>
                <a:srgbClr val="000000"/>
              </a:solidFill>
              <a:latin typeface="Arial"/>
              <a:ea typeface="Arial"/>
              <a:cs typeface="Arial"/>
              <a:sym typeface="Arial"/>
            </a:endParaRPr>
          </a:p>
        </p:txBody>
      </p:sp>
      <p:sp>
        <p:nvSpPr>
          <p:cNvPr id="119" name="Google Shape;119;ge5917adf84_0_28"/>
          <p:cNvSpPr/>
          <p:nvPr/>
        </p:nvSpPr>
        <p:spPr>
          <a:xfrm>
            <a:off x="9655914" y="2504950"/>
            <a:ext cx="833700" cy="880200"/>
          </a:xfrm>
          <a:prstGeom prst="rect">
            <a:avLst/>
          </a:prstGeom>
          <a:solidFill>
            <a:srgbClr val="00C1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Serebral palsi</a:t>
            </a:r>
            <a:endParaRPr b="0" i="0" sz="1400" u="none" cap="none" strike="noStrike">
              <a:solidFill>
                <a:srgbClr val="000000"/>
              </a:solidFill>
              <a:latin typeface="Arial"/>
              <a:ea typeface="Arial"/>
              <a:cs typeface="Arial"/>
              <a:sym typeface="Arial"/>
            </a:endParaRPr>
          </a:p>
        </p:txBody>
      </p:sp>
      <p:sp>
        <p:nvSpPr>
          <p:cNvPr id="120" name="Google Shape;120;ge5917adf84_0_28"/>
          <p:cNvSpPr/>
          <p:nvPr/>
        </p:nvSpPr>
        <p:spPr>
          <a:xfrm>
            <a:off x="8763099" y="3713256"/>
            <a:ext cx="85682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Hayır</a:t>
            </a:r>
            <a:endParaRPr b="0" i="0" sz="1400" u="none" cap="none" strike="noStrike">
              <a:solidFill>
                <a:srgbClr val="000000"/>
              </a:solidFill>
              <a:latin typeface="Arial"/>
              <a:ea typeface="Arial"/>
              <a:cs typeface="Arial"/>
              <a:sym typeface="Arial"/>
            </a:endParaRPr>
          </a:p>
        </p:txBody>
      </p:sp>
      <p:sp>
        <p:nvSpPr>
          <p:cNvPr id="121" name="Google Shape;121;ge5917adf84_0_28"/>
          <p:cNvSpPr/>
          <p:nvPr/>
        </p:nvSpPr>
        <p:spPr>
          <a:xfrm>
            <a:off x="8803460" y="2584590"/>
            <a:ext cx="750116"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Evet</a:t>
            </a:r>
            <a:endParaRPr b="0" i="0" sz="1400" u="none" cap="none" strike="noStrike">
              <a:solidFill>
                <a:srgbClr val="000000"/>
              </a:solidFill>
              <a:latin typeface="Arial"/>
              <a:ea typeface="Arial"/>
              <a:cs typeface="Arial"/>
              <a:sym typeface="Arial"/>
            </a:endParaRPr>
          </a:p>
        </p:txBody>
      </p:sp>
      <p:sp>
        <p:nvSpPr>
          <p:cNvPr id="122" name="Google Shape;122;ge5917adf84_0_28"/>
          <p:cNvSpPr/>
          <p:nvPr/>
        </p:nvSpPr>
        <p:spPr>
          <a:xfrm>
            <a:off x="10586551" y="3583423"/>
            <a:ext cx="1082100" cy="7680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Diğer hastalıkları araştır</a:t>
            </a:r>
            <a:endParaRPr b="0" i="0" sz="1400" u="none" cap="none" strike="noStrike">
              <a:solidFill>
                <a:srgbClr val="000000"/>
              </a:solidFill>
              <a:latin typeface="Arial"/>
              <a:ea typeface="Arial"/>
              <a:cs typeface="Arial"/>
              <a:sym typeface="Arial"/>
            </a:endParaRPr>
          </a:p>
        </p:txBody>
      </p:sp>
      <p:sp>
        <p:nvSpPr>
          <p:cNvPr id="123" name="Google Shape;123;ge5917adf84_0_28"/>
          <p:cNvSpPr/>
          <p:nvPr/>
        </p:nvSpPr>
        <p:spPr>
          <a:xfrm>
            <a:off x="10586551" y="2584590"/>
            <a:ext cx="1082100" cy="7680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Erken tedavi yap</a:t>
            </a:r>
            <a:endParaRPr b="0" i="0" sz="1400" u="none" cap="none" strike="noStrike">
              <a:solidFill>
                <a:srgbClr val="000000"/>
              </a:solidFill>
              <a:latin typeface="Arial"/>
              <a:ea typeface="Arial"/>
              <a:cs typeface="Arial"/>
              <a:sym typeface="Arial"/>
            </a:endParaRPr>
          </a:p>
        </p:txBody>
      </p:sp>
      <p:cxnSp>
        <p:nvCxnSpPr>
          <p:cNvPr id="124" name="Google Shape;124;ge5917adf84_0_28"/>
          <p:cNvCxnSpPr/>
          <p:nvPr/>
        </p:nvCxnSpPr>
        <p:spPr>
          <a:xfrm>
            <a:off x="9378671" y="3276691"/>
            <a:ext cx="302700" cy="6000"/>
          </a:xfrm>
          <a:prstGeom prst="straightConnector1">
            <a:avLst/>
          </a:prstGeom>
          <a:noFill/>
          <a:ln cap="flat" cmpd="sng" w="19050">
            <a:solidFill>
              <a:schemeClr val="dk2"/>
            </a:solidFill>
            <a:prstDash val="dot"/>
            <a:round/>
            <a:headEnd len="sm" w="sm" type="none"/>
            <a:tailEnd len="sm" w="sm" type="none"/>
          </a:ln>
        </p:spPr>
      </p:cxnSp>
      <p:cxnSp>
        <p:nvCxnSpPr>
          <p:cNvPr id="125" name="Google Shape;125;ge5917adf84_0_28"/>
          <p:cNvCxnSpPr/>
          <p:nvPr/>
        </p:nvCxnSpPr>
        <p:spPr>
          <a:xfrm flipH="1">
            <a:off x="9387804" y="3276687"/>
            <a:ext cx="5400" cy="211500"/>
          </a:xfrm>
          <a:prstGeom prst="straightConnector1">
            <a:avLst/>
          </a:prstGeom>
          <a:noFill/>
          <a:ln cap="flat" cmpd="sng" w="19050">
            <a:solidFill>
              <a:schemeClr val="dk2"/>
            </a:solidFill>
            <a:prstDash val="dot"/>
            <a:round/>
            <a:headEnd len="sm" w="sm" type="none"/>
            <a:tailEnd len="sm" w="sm" type="none"/>
          </a:ln>
        </p:spPr>
      </p:cxnSp>
      <p:cxnSp>
        <p:nvCxnSpPr>
          <p:cNvPr id="126" name="Google Shape;126;ge5917adf84_0_28"/>
          <p:cNvCxnSpPr/>
          <p:nvPr/>
        </p:nvCxnSpPr>
        <p:spPr>
          <a:xfrm flipH="1" rot="10800000">
            <a:off x="9067896" y="3495847"/>
            <a:ext cx="331800" cy="6300"/>
          </a:xfrm>
          <a:prstGeom prst="straightConnector1">
            <a:avLst/>
          </a:prstGeom>
          <a:noFill/>
          <a:ln cap="flat" cmpd="sng" w="19050">
            <a:solidFill>
              <a:schemeClr val="dk2"/>
            </a:solidFill>
            <a:prstDash val="dot"/>
            <a:round/>
            <a:headEnd len="sm" w="sm" type="none"/>
            <a:tailEnd len="sm" w="sm" type="none"/>
          </a:ln>
        </p:spPr>
      </p:cxnSp>
      <p:sp>
        <p:nvSpPr>
          <p:cNvPr id="127" name="Google Shape;127;ge5917adf84_0_28"/>
          <p:cNvSpPr/>
          <p:nvPr/>
        </p:nvSpPr>
        <p:spPr>
          <a:xfrm>
            <a:off x="9030094" y="3488169"/>
            <a:ext cx="833700" cy="211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Arial"/>
                <a:ea typeface="Arial"/>
                <a:cs typeface="Arial"/>
                <a:sym typeface="Arial"/>
              </a:rPr>
              <a:t>%10-20</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8"/>
          <p:cNvSpPr txBox="1"/>
          <p:nvPr>
            <p:ph type="title"/>
          </p:nvPr>
        </p:nvSpPr>
        <p:spPr>
          <a:xfrm>
            <a:off x="519728" y="459250"/>
            <a:ext cx="5005500" cy="71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Tanı (devam)</a:t>
            </a:r>
            <a:endParaRPr/>
          </a:p>
        </p:txBody>
      </p:sp>
      <p:sp>
        <p:nvSpPr>
          <p:cNvPr id="134" name="Google Shape;134;p8"/>
          <p:cNvSpPr txBox="1"/>
          <p:nvPr/>
        </p:nvSpPr>
        <p:spPr>
          <a:xfrm>
            <a:off x="550295" y="1919750"/>
            <a:ext cx="364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chemeClr val="dk1"/>
                </a:solidFill>
                <a:latin typeface="Arial"/>
                <a:ea typeface="Arial"/>
                <a:cs typeface="Arial"/>
                <a:sym typeface="Arial"/>
              </a:rPr>
              <a:t>Serebral Palsi riskleri</a:t>
            </a:r>
            <a:endParaRPr b="0" i="0" sz="1400" u="none" cap="none" strike="noStrike">
              <a:solidFill>
                <a:srgbClr val="000000"/>
              </a:solidFill>
              <a:latin typeface="Arial"/>
              <a:ea typeface="Arial"/>
              <a:cs typeface="Arial"/>
              <a:sym typeface="Arial"/>
            </a:endParaRPr>
          </a:p>
        </p:txBody>
      </p:sp>
      <p:sp>
        <p:nvSpPr>
          <p:cNvPr id="135" name="Google Shape;135;p8"/>
          <p:cNvSpPr txBox="1"/>
          <p:nvPr/>
        </p:nvSpPr>
        <p:spPr>
          <a:xfrm>
            <a:off x="9062380" y="1937967"/>
            <a:ext cx="2428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rgbClr val="000000"/>
                </a:solidFill>
                <a:latin typeface="Arial"/>
                <a:ea typeface="Arial"/>
                <a:cs typeface="Arial"/>
                <a:sym typeface="Arial"/>
              </a:rPr>
              <a:t>Nörolojik görüntüleme</a:t>
            </a:r>
            <a:endParaRPr b="0" i="0" sz="1400" u="none" cap="none" strike="noStrike">
              <a:solidFill>
                <a:srgbClr val="000000"/>
              </a:solidFill>
              <a:latin typeface="Arial"/>
              <a:ea typeface="Arial"/>
              <a:cs typeface="Arial"/>
              <a:sym typeface="Arial"/>
            </a:endParaRPr>
          </a:p>
        </p:txBody>
      </p:sp>
      <p:graphicFrame>
        <p:nvGraphicFramePr>
          <p:cNvPr id="136" name="Google Shape;136;p8"/>
          <p:cNvGraphicFramePr/>
          <p:nvPr/>
        </p:nvGraphicFramePr>
        <p:xfrm>
          <a:off x="9062375" y="2362370"/>
          <a:ext cx="3000000" cy="3000000"/>
        </p:xfrm>
        <a:graphic>
          <a:graphicData uri="http://schemas.openxmlformats.org/drawingml/2006/table">
            <a:tbl>
              <a:tblPr>
                <a:noFill/>
                <a:tableStyleId>{AE7C30FD-DC40-4380-A6B8-0071ACA713C9}</a:tableStyleId>
              </a:tblPr>
              <a:tblGrid>
                <a:gridCol w="2083775"/>
                <a:gridCol w="719550"/>
              </a:tblGrid>
              <a:tr h="396200">
                <a:tc gridSpan="2">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Anormal Nörolojik Görüntüleme</a:t>
                      </a:r>
                      <a:endParaRPr sz="1400" u="none" cap="none" strike="noStrike"/>
                    </a:p>
                  </a:txBody>
                  <a:tcPr marT="91425" marB="91425" marR="91425" marL="91425">
                    <a:solidFill>
                      <a:schemeClr val="dk1"/>
                    </a:solidFill>
                  </a:tcPr>
                </a:tc>
                <a:tc hMerge="1"/>
              </a:tr>
              <a:tr h="30655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Periventriküler beyaz cevher hasarı</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%19</a:t>
                      </a:r>
                      <a:endParaRPr sz="1400" u="none" cap="none" strike="noStrike"/>
                    </a:p>
                  </a:txBody>
                  <a:tcPr marT="91425" marB="91425" marR="91425" marL="91425"/>
                </a:tc>
              </a:tr>
              <a:tr h="26800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Serebral malformasyon</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%11</a:t>
                      </a:r>
                      <a:endParaRPr sz="1400" u="none" cap="none" strike="noStrike"/>
                    </a:p>
                  </a:txBody>
                  <a:tcPr marT="91425" marB="91425" marR="91425" marL="91425"/>
                </a:tc>
              </a:tr>
              <a:tr h="31777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SVA</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%11</a:t>
                      </a:r>
                      <a:endParaRPr sz="1400" u="none" cap="none" strike="noStrike"/>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Gri cevher hasarı</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%22</a:t>
                      </a:r>
                      <a:endParaRPr sz="1400" u="none" cap="none" strike="noStrike"/>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Kafa içi kanama</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%3</a:t>
                      </a:r>
                      <a:endParaRPr sz="1400" u="none" cap="none" strike="noStrike"/>
                    </a:p>
                  </a:txBody>
                  <a:tcPr marT="91425" marB="91425" marR="91425" marL="91425"/>
                </a:tc>
              </a:tr>
              <a:tr h="2393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Enfeksiyon</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%2</a:t>
                      </a:r>
                      <a:endParaRPr sz="1400" u="none" cap="none" strike="noStrike"/>
                    </a:p>
                  </a:txBody>
                  <a:tcPr marT="91425" marB="91425" marR="91425" marL="91425"/>
                </a:tc>
              </a:tr>
              <a:tr h="2456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Spesifik olmayan</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%19</a:t>
                      </a:r>
                      <a:endParaRPr sz="1400" u="none" cap="none" strike="noStrike"/>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Normal</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%13</a:t>
                      </a:r>
                      <a:endParaRPr sz="1400" u="none" cap="none" strike="noStrike"/>
                    </a:p>
                  </a:txBody>
                  <a:tcPr marT="91425" marB="91425" marR="91425" marL="91425"/>
                </a:tc>
              </a:tr>
            </a:tbl>
          </a:graphicData>
        </a:graphic>
      </p:graphicFrame>
      <p:sp>
        <p:nvSpPr>
          <p:cNvPr id="137" name="Google Shape;137;p8"/>
          <p:cNvSpPr txBox="1"/>
          <p:nvPr/>
        </p:nvSpPr>
        <p:spPr>
          <a:xfrm>
            <a:off x="4547614" y="1768617"/>
            <a:ext cx="3318600"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chemeClr val="dk1"/>
                </a:solidFill>
                <a:latin typeface="Arial"/>
                <a:ea typeface="Arial"/>
                <a:cs typeface="Arial"/>
                <a:sym typeface="Arial"/>
              </a:rPr>
              <a:t>Motor Gelişimin Değerlendirilmesi</a:t>
            </a:r>
            <a:endParaRPr b="0" i="0" sz="1400" u="none" cap="none" strike="noStrike">
              <a:solidFill>
                <a:srgbClr val="000000"/>
              </a:solidFill>
              <a:latin typeface="Arial"/>
              <a:ea typeface="Arial"/>
              <a:cs typeface="Arial"/>
              <a:sym typeface="Arial"/>
            </a:endParaRPr>
          </a:p>
        </p:txBody>
      </p:sp>
      <p:graphicFrame>
        <p:nvGraphicFramePr>
          <p:cNvPr id="138" name="Google Shape;138;p8"/>
          <p:cNvGraphicFramePr/>
          <p:nvPr/>
        </p:nvGraphicFramePr>
        <p:xfrm>
          <a:off x="519725" y="2258445"/>
          <a:ext cx="3000000" cy="3000000"/>
        </p:xfrm>
        <a:graphic>
          <a:graphicData uri="http://schemas.openxmlformats.org/drawingml/2006/table">
            <a:tbl>
              <a:tblPr>
                <a:noFill/>
                <a:tableStyleId>{AE7C30FD-DC40-4380-A6B8-0071ACA713C9}</a:tableStyleId>
              </a:tblPr>
              <a:tblGrid>
                <a:gridCol w="2874275"/>
                <a:gridCol w="834875"/>
              </a:tblGrid>
              <a:tr h="396200">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Risk faktörü</a:t>
                      </a:r>
                      <a:endParaRPr sz="1400" u="none" cap="none" strike="noStrike"/>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SP Riski</a:t>
                      </a:r>
                      <a:endParaRPr sz="1400" u="none" cap="none" strike="noStrike"/>
                    </a:p>
                  </a:txBody>
                  <a:tcPr marT="91425" marB="91425" marR="91425" marL="91425">
                    <a:solidFill>
                      <a:schemeClr val="dk1"/>
                    </a:solidFill>
                  </a:tcPr>
                </a:tc>
              </a:tr>
              <a:tr h="306550">
                <a:tc gridSpan="2">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Maternal Riskler (tiroid, preeklampsi, kanamalar, enfeksiyon, intrauterin gelişme geriliği, plasental anormallikler, çoğul gebelik)+/-</a:t>
                      </a:r>
                      <a:endParaRPr sz="1400" u="none" cap="none" strike="noStrike"/>
                    </a:p>
                  </a:txBody>
                  <a:tcPr marT="91425" marB="91425" marR="91425" marL="91425"/>
                </a:tc>
                <a:tc hMerge="1"/>
              </a:tr>
              <a:tr h="26800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Prematür Doğum</a:t>
                      </a:r>
                      <a:endParaRPr sz="1400" u="none" cap="none" strike="noStrike"/>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&lt;28 hafta</a:t>
                      </a:r>
                      <a:endParaRPr sz="1400" u="none" cap="none" strike="noStrike"/>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28- 31 hafta</a:t>
                      </a:r>
                      <a:endParaRPr sz="1400" u="none" cap="none" strike="noStrike"/>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31- 37 hafta</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r">
                        <a:lnSpc>
                          <a:spcPct val="100000"/>
                        </a:lnSpc>
                        <a:spcBef>
                          <a:spcPts val="0"/>
                        </a:spcBef>
                        <a:spcAft>
                          <a:spcPts val="0"/>
                        </a:spcAft>
                        <a:buClr>
                          <a:srgbClr val="000000"/>
                        </a:buClr>
                        <a:buSzPts val="1000"/>
                        <a:buFont typeface="Arial"/>
                        <a:buNone/>
                      </a:pPr>
                      <a:r>
                        <a:rPr lang="en-AU" sz="1000" u="none" cap="none" strike="noStrike"/>
                        <a:t>%10,0</a:t>
                      </a:r>
                      <a:endParaRPr sz="1400" u="none" cap="none" strike="noStrike"/>
                    </a:p>
                    <a:p>
                      <a:pPr indent="0" lvl="0" marL="0" marR="0" rtl="0" algn="r">
                        <a:lnSpc>
                          <a:spcPct val="100000"/>
                        </a:lnSpc>
                        <a:spcBef>
                          <a:spcPts val="0"/>
                        </a:spcBef>
                        <a:spcAft>
                          <a:spcPts val="0"/>
                        </a:spcAft>
                        <a:buClr>
                          <a:srgbClr val="000000"/>
                        </a:buClr>
                        <a:buSzPts val="1000"/>
                        <a:buFont typeface="Arial"/>
                        <a:buNone/>
                      </a:pPr>
                      <a:r>
                        <a:rPr lang="en-AU" sz="1000" u="none" cap="none" strike="noStrike"/>
                        <a:t>%5,0</a:t>
                      </a:r>
                      <a:endParaRPr sz="1400" u="none" cap="none" strike="noStrike"/>
                    </a:p>
                    <a:p>
                      <a:pPr indent="0" lvl="0" marL="0" marR="0" rtl="0" algn="r">
                        <a:lnSpc>
                          <a:spcPct val="100000"/>
                        </a:lnSpc>
                        <a:spcBef>
                          <a:spcPts val="0"/>
                        </a:spcBef>
                        <a:spcAft>
                          <a:spcPts val="0"/>
                        </a:spcAft>
                        <a:buClr>
                          <a:srgbClr val="000000"/>
                        </a:buClr>
                        <a:buSzPts val="1000"/>
                        <a:buFont typeface="Arial"/>
                        <a:buNone/>
                      </a:pPr>
                      <a:r>
                        <a:rPr lang="en-AU" sz="1000" u="none" cap="none" strike="noStrike"/>
                        <a:t>%0,7</a:t>
                      </a:r>
                      <a:endParaRPr sz="1400" u="none" cap="none" strike="noStrike"/>
                    </a:p>
                  </a:txBody>
                  <a:tcPr marT="91425" marB="91425" marR="91425" marL="91425"/>
                </a:tc>
              </a:tr>
              <a:tr h="31777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Term Doğum</a:t>
                      </a:r>
                      <a:endParaRPr sz="1400" u="none" cap="none" strike="noStrike"/>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Ensefalopati</a:t>
                      </a:r>
                      <a:endParaRPr sz="1400" u="none" cap="none" strike="noStrike"/>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Sağlıklı, bilinen risk yok</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endParaRPr>
                    </a:p>
                    <a:p>
                      <a:pPr indent="0" lvl="0" marL="0" marR="0" rtl="0" algn="r">
                        <a:lnSpc>
                          <a:spcPct val="100000"/>
                        </a:lnSpc>
                        <a:spcBef>
                          <a:spcPts val="0"/>
                        </a:spcBef>
                        <a:spcAft>
                          <a:spcPts val="0"/>
                        </a:spcAft>
                        <a:buClr>
                          <a:srgbClr val="000000"/>
                        </a:buClr>
                        <a:buSzPts val="1000"/>
                        <a:buFont typeface="Arial"/>
                        <a:buNone/>
                      </a:pPr>
                      <a:r>
                        <a:rPr lang="en-AU" sz="1000" u="none" cap="none" strike="noStrike">
                          <a:solidFill>
                            <a:schemeClr val="dk1"/>
                          </a:solidFill>
                        </a:rPr>
                        <a:t>%12,0</a:t>
                      </a:r>
                      <a:endParaRPr sz="1400" u="none" cap="none" strike="noStrike"/>
                    </a:p>
                    <a:p>
                      <a:pPr indent="0" lvl="0" marL="0" marR="0" rtl="0" algn="r">
                        <a:lnSpc>
                          <a:spcPct val="100000"/>
                        </a:lnSpc>
                        <a:spcBef>
                          <a:spcPts val="0"/>
                        </a:spcBef>
                        <a:spcAft>
                          <a:spcPts val="0"/>
                        </a:spcAft>
                        <a:buClr>
                          <a:srgbClr val="000000"/>
                        </a:buClr>
                        <a:buSzPts val="1000"/>
                        <a:buFont typeface="Arial"/>
                        <a:buNone/>
                      </a:pPr>
                      <a:r>
                        <a:rPr lang="en-AU" sz="1000" u="none" cap="none" strike="noStrike">
                          <a:solidFill>
                            <a:schemeClr val="dk1"/>
                          </a:solidFill>
                        </a:rPr>
                        <a:t>%0,1</a:t>
                      </a:r>
                      <a:endParaRPr sz="1400" u="none" cap="none" strike="noStrike"/>
                    </a:p>
                  </a:txBody>
                  <a:tcPr marT="91425" marB="91425" marR="91425" marL="91425"/>
                </a:tc>
              </a:tr>
            </a:tbl>
          </a:graphicData>
        </a:graphic>
      </p:graphicFrame>
      <p:graphicFrame>
        <p:nvGraphicFramePr>
          <p:cNvPr id="139" name="Google Shape;139;p8"/>
          <p:cNvGraphicFramePr/>
          <p:nvPr/>
        </p:nvGraphicFramePr>
        <p:xfrm>
          <a:off x="4643225" y="2382995"/>
          <a:ext cx="3000000" cy="3000000"/>
        </p:xfrm>
        <a:graphic>
          <a:graphicData uri="http://schemas.openxmlformats.org/drawingml/2006/table">
            <a:tbl>
              <a:tblPr>
                <a:noFill/>
                <a:tableStyleId>{AE7C30FD-DC40-4380-A6B8-0071ACA713C9}</a:tableStyleId>
              </a:tblPr>
              <a:tblGrid>
                <a:gridCol w="1997275"/>
                <a:gridCol w="2007525"/>
              </a:tblGrid>
              <a:tr h="329425">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highlight>
                            <a:srgbClr val="00FF00"/>
                          </a:highlight>
                        </a:rPr>
                        <a:t>Yaş: &lt;20 haftalık (düzeltilmiş)</a:t>
                      </a:r>
                      <a:endParaRPr sz="1400" u="none" cap="none" strike="noStrike"/>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highlight>
                            <a:srgbClr val="00FF00"/>
                          </a:highlight>
                        </a:rPr>
                        <a:t>Yaş: 6-12 aylık</a:t>
                      </a:r>
                      <a:endParaRPr sz="1400" u="none" cap="none" strike="noStrike"/>
                    </a:p>
                  </a:txBody>
                  <a:tcPr marT="91425" marB="91425" marR="91425" marL="91425">
                    <a:solidFill>
                      <a:schemeClr val="dk1"/>
                    </a:solidFill>
                  </a:tcPr>
                </a:tc>
              </a:tr>
              <a:tr h="30655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Genel Hareketlerin Değerlendirmesi. </a:t>
                      </a:r>
                      <a:br>
                        <a:rPr lang="en-AU" sz="1000" u="none" cap="none" strike="noStrike"/>
                      </a:br>
                      <a:br>
                        <a:rPr lang="en-AU" sz="1000" u="none" cap="none" strike="noStrike"/>
                      </a:br>
                      <a:br>
                        <a:rPr lang="en-AU" sz="1000" u="none" cap="none" strike="noStrike"/>
                      </a:br>
                      <a:br>
                        <a:rPr lang="en-AU" sz="1000" u="none" cap="none" strike="noStrike"/>
                      </a:br>
                      <a:r>
                        <a:rPr lang="en-AU" sz="1000" u="none" cap="none" strike="noStrike"/>
                        <a:t> %95 doğru tahmin.</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Küçük Çocukların Gelişimsel Değerlendirmesi (DAYC). %83 doğru tahmin.</a:t>
                      </a:r>
                      <a:endParaRPr sz="1400" u="none" cap="none" strike="noStrike"/>
                    </a:p>
                  </a:txBody>
                  <a:tcPr marT="91425" marB="91425" marR="91425" marL="91425"/>
                </a:tc>
              </a:tr>
              <a:tr h="79245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Hammersmith Yenidoğan Nörolojik Değerlendirmesi (HINE). Hastalığın ciddiyetini tahmin etmeye yardımcı olur.</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Hammersmith Yenidoğan Nörolojik Değerlendirmesi (HINE). %90 doğru tahmin.</a:t>
                      </a:r>
                      <a:endParaRPr sz="1400" u="none" cap="none" strike="noStrike"/>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2016-08-15T04:07:23Z</dcterms:created>
  <dc:creator>Robyn Cummins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0x010100CE04D6ADF19D77449B0D24BFB9C09635</vt:lpwstr>
  </property>
</Properties>
</file>