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6" roundtripDataSignature="AMtx7miTIv4ZsmtjkkTvYSitUSOSuDA9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F45E429-3F5F-43A6-9BAD-C9306B5ED1F3}">
  <a:tblStyle styleId="{7F45E429-3F5F-43A6-9BAD-C9306B5ED1F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D118B164-F13D-40E5-92B2-4D1D38DA9801}"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 name="Google Shape;4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 name="Google Shape;4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 name="Google Shape;4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 name="Google Shape;4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 name="Google Shape;5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 name="Google Shape;6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 name="Google Shape;6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5917adf84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ge5917adf84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ge5917adf84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sp>
        <p:nvSpPr>
          <p:cNvPr id="11" name="Google Shape;11;p20"/>
          <p:cNvSpPr txBox="1"/>
          <p:nvPr/>
        </p:nvSpPr>
        <p:spPr>
          <a:xfrm>
            <a:off x="2432331" y="3196192"/>
            <a:ext cx="8783100" cy="923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5400"/>
              <a:buFont typeface="Arial"/>
              <a:buNone/>
            </a:pPr>
            <a:r>
              <a:t/>
            </a:r>
            <a:endParaRPr b="1" i="0" sz="5400" u="none" cap="none" strike="noStrike">
              <a:solidFill>
                <a:srgbClr val="00C165"/>
              </a:solidFill>
              <a:latin typeface="Arial"/>
              <a:ea typeface="Arial"/>
              <a:cs typeface="Arial"/>
              <a:sym typeface="Arial"/>
            </a:endParaRPr>
          </a:p>
        </p:txBody>
      </p:sp>
      <p:pic>
        <p:nvPicPr>
          <p:cNvPr id="12" name="Google Shape;12;p20"/>
          <p:cNvPicPr preferRelativeResize="0"/>
          <p:nvPr/>
        </p:nvPicPr>
        <p:blipFill rotWithShape="1">
          <a:blip r:embed="rId2">
            <a:alphaModFix/>
          </a:blip>
          <a:srcRect b="0" l="0" r="0" t="0"/>
          <a:stretch/>
        </p:blipFill>
        <p:spPr>
          <a:xfrm>
            <a:off x="-152400" y="76200"/>
            <a:ext cx="5357102" cy="1483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p:cSld name="Title_Only">
    <p:spTree>
      <p:nvGrpSpPr>
        <p:cNvPr id="13" name="Shape 13"/>
        <p:cNvGrpSpPr/>
        <p:nvPr/>
      </p:nvGrpSpPr>
      <p:grpSpPr>
        <a:xfrm>
          <a:off x="0" y="0"/>
          <a:ext cx="0" cy="0"/>
          <a:chOff x="0" y="0"/>
          <a:chExt cx="0" cy="0"/>
        </a:xfrm>
      </p:grpSpPr>
      <p:sp>
        <p:nvSpPr>
          <p:cNvPr id="14" name="Google Shape;14;p21"/>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5" name="Google Shape;15;p21"/>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grpSp>
        <p:nvGrpSpPr>
          <p:cNvPr id="16" name="Google Shape;16;p21"/>
          <p:cNvGrpSpPr/>
          <p:nvPr/>
        </p:nvGrpSpPr>
        <p:grpSpPr>
          <a:xfrm>
            <a:off x="0" y="6345565"/>
            <a:ext cx="12192000" cy="512400"/>
            <a:chOff x="0" y="6345565"/>
            <a:chExt cx="12192000" cy="512400"/>
          </a:xfrm>
        </p:grpSpPr>
        <p:sp>
          <p:nvSpPr>
            <p:cNvPr id="17" name="Google Shape;17;p21"/>
            <p:cNvSpPr/>
            <p:nvPr/>
          </p:nvSpPr>
          <p:spPr>
            <a:xfrm>
              <a:off x="0" y="6345565"/>
              <a:ext cx="12192000" cy="5124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 name="Google Shape;18;p21"/>
            <p:cNvSpPr txBox="1"/>
            <p:nvPr/>
          </p:nvSpPr>
          <p:spPr>
            <a:xfrm>
              <a:off x="374206" y="6356350"/>
              <a:ext cx="6712500" cy="4335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_TextContent">
  <p:cSld name="Heading_TextContent">
    <p:spTree>
      <p:nvGrpSpPr>
        <p:cNvPr id="19" name="Shape 19"/>
        <p:cNvGrpSpPr/>
        <p:nvPr/>
      </p:nvGrpSpPr>
      <p:grpSpPr>
        <a:xfrm>
          <a:off x="0" y="0"/>
          <a:ext cx="0" cy="0"/>
          <a:chOff x="0" y="0"/>
          <a:chExt cx="0" cy="0"/>
        </a:xfrm>
      </p:grpSpPr>
      <p:sp>
        <p:nvSpPr>
          <p:cNvPr id="20" name="Google Shape;20;p22"/>
          <p:cNvSpPr txBox="1"/>
          <p:nvPr>
            <p:ph idx="1" type="body"/>
          </p:nvPr>
        </p:nvSpPr>
        <p:spPr>
          <a:xfrm>
            <a:off x="598670" y="1764797"/>
            <a:ext cx="10112873"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 name="Google Shape;21;p2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22" name="Google Shape;22;p22"/>
          <p:cNvGrpSpPr/>
          <p:nvPr/>
        </p:nvGrpSpPr>
        <p:grpSpPr>
          <a:xfrm>
            <a:off x="0" y="6345565"/>
            <a:ext cx="12192000" cy="512400"/>
            <a:chOff x="0" y="6345565"/>
            <a:chExt cx="12192000" cy="512400"/>
          </a:xfrm>
        </p:grpSpPr>
        <p:sp>
          <p:nvSpPr>
            <p:cNvPr id="23" name="Google Shape;23;p22"/>
            <p:cNvSpPr/>
            <p:nvPr/>
          </p:nvSpPr>
          <p:spPr>
            <a:xfrm>
              <a:off x="0" y="6345565"/>
              <a:ext cx="12192000" cy="5124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 name="Google Shape;24;p22"/>
            <p:cNvSpPr txBox="1"/>
            <p:nvPr/>
          </p:nvSpPr>
          <p:spPr>
            <a:xfrm>
              <a:off x="374206" y="6356350"/>
              <a:ext cx="6712500" cy="4335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pic>
        <p:nvPicPr>
          <p:cNvPr id="25" name="Google Shape;25;p22"/>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TextContent_Image">
  <p:cSld name="Title_TextContent_Image">
    <p:spTree>
      <p:nvGrpSpPr>
        <p:cNvPr id="26" name="Shape 26"/>
        <p:cNvGrpSpPr/>
        <p:nvPr/>
      </p:nvGrpSpPr>
      <p:grpSpPr>
        <a:xfrm>
          <a:off x="0" y="0"/>
          <a:ext cx="0" cy="0"/>
          <a:chOff x="0" y="0"/>
          <a:chExt cx="0" cy="0"/>
        </a:xfrm>
      </p:grpSpPr>
      <p:sp>
        <p:nvSpPr>
          <p:cNvPr id="27" name="Google Shape;27;p23"/>
          <p:cNvSpPr txBox="1"/>
          <p:nvPr>
            <p:ph idx="1" type="body"/>
          </p:nvPr>
        </p:nvSpPr>
        <p:spPr>
          <a:xfrm>
            <a:off x="598670" y="1764797"/>
            <a:ext cx="5533299"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 name="Google Shape;28;p23"/>
          <p:cNvSpPr/>
          <p:nvPr>
            <p:ph idx="2" type="pic"/>
          </p:nvPr>
        </p:nvSpPr>
        <p:spPr>
          <a:xfrm>
            <a:off x="6690784" y="1774085"/>
            <a:ext cx="4907902" cy="3950907"/>
          </a:xfrm>
          <a:prstGeom prst="rect">
            <a:avLst/>
          </a:prstGeom>
          <a:noFill/>
          <a:ln>
            <a:noFill/>
          </a:ln>
        </p:spPr>
      </p:sp>
      <p:sp>
        <p:nvSpPr>
          <p:cNvPr id="29" name="Google Shape;29;p23"/>
          <p:cNvSpPr/>
          <p:nvPr/>
        </p:nvSpPr>
        <p:spPr>
          <a:xfrm>
            <a:off x="0" y="6345565"/>
            <a:ext cx="12192000" cy="512435"/>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 name="Google Shape;30;p2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1" name="Google Shape;31;p23"/>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Image_TextContent">
  <p:cSld name="Title_Image_TextContent">
    <p:spTree>
      <p:nvGrpSpPr>
        <p:cNvPr id="32" name="Shape 32"/>
        <p:cNvGrpSpPr/>
        <p:nvPr/>
      </p:nvGrpSpPr>
      <p:grpSpPr>
        <a:xfrm>
          <a:off x="0" y="0"/>
          <a:ext cx="0" cy="0"/>
          <a:chOff x="0" y="0"/>
          <a:chExt cx="0" cy="0"/>
        </a:xfrm>
      </p:grpSpPr>
      <p:sp>
        <p:nvSpPr>
          <p:cNvPr id="33" name="Google Shape;33;p24"/>
          <p:cNvSpPr txBox="1"/>
          <p:nvPr>
            <p:ph idx="1" type="body"/>
          </p:nvPr>
        </p:nvSpPr>
        <p:spPr>
          <a:xfrm>
            <a:off x="6065387" y="1760806"/>
            <a:ext cx="5533299"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4" name="Google Shape;34;p24"/>
          <p:cNvSpPr/>
          <p:nvPr>
            <p:ph idx="2" type="pic"/>
          </p:nvPr>
        </p:nvSpPr>
        <p:spPr>
          <a:xfrm>
            <a:off x="635217" y="1774085"/>
            <a:ext cx="4907902" cy="3950907"/>
          </a:xfrm>
          <a:prstGeom prst="rect">
            <a:avLst/>
          </a:prstGeom>
          <a:noFill/>
          <a:ln>
            <a:noFill/>
          </a:ln>
        </p:spPr>
      </p:sp>
      <p:sp>
        <p:nvSpPr>
          <p:cNvPr id="35" name="Google Shape;35;p24"/>
          <p:cNvSpPr/>
          <p:nvPr/>
        </p:nvSpPr>
        <p:spPr>
          <a:xfrm>
            <a:off x="0" y="6345565"/>
            <a:ext cx="12192000" cy="512435"/>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 name="Google Shape;36;p2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7" name="Google Shape;37;p24"/>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10.jpg"/><Relationship Id="rId5" Type="http://schemas.openxmlformats.org/officeDocument/2006/relationships/image" Target="../media/image8.jpg"/><Relationship Id="rId6" Type="http://schemas.openxmlformats.org/officeDocument/2006/relationships/image" Target="../media/image12.jpg"/><Relationship Id="rId7"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16.jpg"/><Relationship Id="rId5" Type="http://schemas.openxmlformats.org/officeDocument/2006/relationships/image" Target="../media/image14.jpg"/><Relationship Id="rId6"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g"/><Relationship Id="rId4" Type="http://schemas.openxmlformats.org/officeDocument/2006/relationships/image" Target="../media/image22.jpg"/><Relationship Id="rId11" Type="http://schemas.openxmlformats.org/officeDocument/2006/relationships/image" Target="../media/image25.jpg"/><Relationship Id="rId10" Type="http://schemas.openxmlformats.org/officeDocument/2006/relationships/image" Target="../media/image20.jpg"/><Relationship Id="rId12" Type="http://schemas.openxmlformats.org/officeDocument/2006/relationships/image" Target="../media/image26.jpg"/><Relationship Id="rId9" Type="http://schemas.openxmlformats.org/officeDocument/2006/relationships/image" Target="../media/image21.jpg"/><Relationship Id="rId5" Type="http://schemas.openxmlformats.org/officeDocument/2006/relationships/image" Target="../media/image27.jpg"/><Relationship Id="rId6" Type="http://schemas.openxmlformats.org/officeDocument/2006/relationships/image" Target="../media/image23.jpg"/><Relationship Id="rId7" Type="http://schemas.openxmlformats.org/officeDocument/2006/relationships/image" Target="../media/image19.jpg"/><Relationship Id="rId8"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7.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jpg"/><Relationship Id="rId4" Type="http://schemas.openxmlformats.org/officeDocument/2006/relationships/image" Target="../media/image35.jpg"/><Relationship Id="rId5" Type="http://schemas.openxmlformats.org/officeDocument/2006/relationships/image" Target="../media/image34.jpg"/><Relationship Id="rId6" Type="http://schemas.openxmlformats.org/officeDocument/2006/relationships/image" Target="../media/image39.jpg"/><Relationship Id="rId7" Type="http://schemas.openxmlformats.org/officeDocument/2006/relationships/image" Target="../media/image36.jpg"/><Relationship Id="rId8" Type="http://schemas.openxmlformats.org/officeDocument/2006/relationships/image" Target="../media/image3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2.jpg"/><Relationship Id="rId4" Type="http://schemas.openxmlformats.org/officeDocument/2006/relationships/image" Target="../media/image41.jpg"/><Relationship Id="rId5" Type="http://schemas.openxmlformats.org/officeDocument/2006/relationships/image" Target="../media/image45.jpg"/><Relationship Id="rId6" Type="http://schemas.openxmlformats.org/officeDocument/2006/relationships/image" Target="../media/image40.jpg"/><Relationship Id="rId7" Type="http://schemas.openxmlformats.org/officeDocument/2006/relationships/image" Target="../media/image44.jpg"/><Relationship Id="rId8" Type="http://schemas.openxmlformats.org/officeDocument/2006/relationships/image" Target="../media/image4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1"/>
          <p:cNvSpPr txBox="1"/>
          <p:nvPr/>
        </p:nvSpPr>
        <p:spPr>
          <a:xfrm>
            <a:off x="4419599" y="3149700"/>
            <a:ext cx="7028225" cy="2677626"/>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5400"/>
              <a:buFont typeface="Arial"/>
              <a:buNone/>
            </a:pPr>
            <a:r>
              <a:rPr b="1" i="0" lang="en-AU" sz="5400" u="none" cap="none" strike="noStrike">
                <a:solidFill>
                  <a:srgbClr val="00C165"/>
                </a:solidFill>
                <a:latin typeface="Arial"/>
                <a:ea typeface="Arial"/>
                <a:cs typeface="Arial"/>
                <a:sym typeface="Arial"/>
              </a:rPr>
              <a:t>ŠTA JE CEREBRALNA PARALIZA?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9"/>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Motorni tipovi</a:t>
            </a:r>
            <a:endParaRPr/>
          </a:p>
        </p:txBody>
      </p:sp>
      <p:pic>
        <p:nvPicPr>
          <p:cNvPr id="148" name="Google Shape;148;p9"/>
          <p:cNvPicPr preferRelativeResize="0"/>
          <p:nvPr/>
        </p:nvPicPr>
        <p:blipFill rotWithShape="1">
          <a:blip r:embed="rId3">
            <a:alphaModFix/>
          </a:blip>
          <a:srcRect b="0" l="0" r="0" t="0"/>
          <a:stretch/>
        </p:blipFill>
        <p:spPr>
          <a:xfrm>
            <a:off x="4235864" y="2140147"/>
            <a:ext cx="2893349" cy="3112154"/>
          </a:xfrm>
          <a:prstGeom prst="rect">
            <a:avLst/>
          </a:prstGeom>
          <a:noFill/>
          <a:ln>
            <a:noFill/>
          </a:ln>
        </p:spPr>
      </p:pic>
      <p:sp>
        <p:nvSpPr>
          <p:cNvPr id="149" name="Google Shape;149;p9"/>
          <p:cNvSpPr/>
          <p:nvPr/>
        </p:nvSpPr>
        <p:spPr>
          <a:xfrm>
            <a:off x="581574" y="1535154"/>
            <a:ext cx="3635597" cy="1754326"/>
          </a:xfrm>
          <a:prstGeom prst="rect">
            <a:avLst/>
          </a:prstGeom>
          <a:noFill/>
          <a:ln>
            <a:noFill/>
          </a:ln>
        </p:spPr>
        <p:txBody>
          <a:bodyPr anchorCtr="0" anchor="t" bIns="45700" lIns="91425" spcFirstLastPara="1" rIns="91425" wrap="square" tIns="45700">
            <a:spAutoFit/>
          </a:bodyPr>
          <a:lstStyle/>
          <a:p>
            <a:pPr indent="0" lvl="0" marL="0" marR="40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SPASTIČNI:</a:t>
            </a:r>
            <a:r>
              <a:rPr b="0" i="0" lang="en-AU" sz="2400" u="none" cap="none" strike="noStrike">
                <a:solidFill>
                  <a:srgbClr val="3F3F3F"/>
                </a:solidFill>
                <a:latin typeface="Arial"/>
                <a:ea typeface="Arial"/>
                <a:cs typeface="Arial"/>
                <a:sym typeface="Arial"/>
              </a:rPr>
              <a:t> </a:t>
            </a:r>
            <a:r>
              <a:rPr b="0" i="0" lang="en-AU" sz="2400" u="none" cap="none" strike="noStrike">
                <a:solidFill>
                  <a:schemeClr val="dk1"/>
                </a:solidFill>
                <a:latin typeface="Arial"/>
                <a:ea typeface="Arial"/>
                <a:cs typeface="Arial"/>
                <a:sym typeface="Arial"/>
              </a:rPr>
              <a:t>80-90% </a:t>
            </a:r>
            <a:br>
              <a:rPr b="0" i="0" lang="en-AU" sz="2400" u="none" cap="none" strike="noStrike">
                <a:solidFill>
                  <a:schemeClr val="dk1"/>
                </a:solidFill>
                <a:latin typeface="Arial"/>
                <a:ea typeface="Arial"/>
                <a:cs typeface="Arial"/>
                <a:sym typeface="Arial"/>
              </a:rPr>
            </a:br>
            <a:r>
              <a:rPr b="0" i="0" lang="en-AU" sz="2000" u="none" cap="none" strike="noStrike">
                <a:solidFill>
                  <a:schemeClr val="dk1"/>
                </a:solidFill>
                <a:latin typeface="Arial"/>
                <a:ea typeface="Arial"/>
                <a:cs typeface="Arial"/>
                <a:sym typeface="Arial"/>
              </a:rPr>
              <a:t>Najčešći oblik CP. Mišići deluju kruto i napeto. Nastaje zbog oštećenja motornog korteksa. </a:t>
            </a:r>
            <a:endParaRPr/>
          </a:p>
        </p:txBody>
      </p:sp>
      <p:cxnSp>
        <p:nvCxnSpPr>
          <p:cNvPr id="150" name="Google Shape;150;p9"/>
          <p:cNvCxnSpPr/>
          <p:nvPr/>
        </p:nvCxnSpPr>
        <p:spPr>
          <a:xfrm>
            <a:off x="3639671" y="1837765"/>
            <a:ext cx="1912717" cy="528363"/>
          </a:xfrm>
          <a:prstGeom prst="straightConnector1">
            <a:avLst/>
          </a:prstGeom>
          <a:noFill/>
          <a:ln cap="flat" cmpd="sng" w="28575">
            <a:solidFill>
              <a:srgbClr val="595959"/>
            </a:solidFill>
            <a:prstDash val="dash"/>
            <a:miter lim="800000"/>
            <a:headEnd len="sm" w="sm" type="none"/>
            <a:tailEnd len="med" w="med" type="triangle"/>
          </a:ln>
        </p:spPr>
      </p:cxnSp>
      <p:sp>
        <p:nvSpPr>
          <p:cNvPr id="151" name="Google Shape;151;p9"/>
          <p:cNvSpPr/>
          <p:nvPr/>
        </p:nvSpPr>
        <p:spPr>
          <a:xfrm>
            <a:off x="7459581" y="1535153"/>
            <a:ext cx="4266807"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DISKINETIČKI:</a:t>
            </a:r>
            <a:r>
              <a:rPr b="0" i="0" lang="en-AU" sz="2400" u="none" cap="none" strike="noStrike">
                <a:solidFill>
                  <a:srgbClr val="3F3F3F"/>
                </a:solidFill>
                <a:latin typeface="Arial"/>
                <a:ea typeface="Arial"/>
                <a:cs typeface="Arial"/>
                <a:sym typeface="Arial"/>
              </a:rPr>
              <a:t> </a:t>
            </a:r>
            <a:r>
              <a:rPr b="0" i="0" lang="en-AU" sz="2400" u="none" cap="none" strike="noStrike">
                <a:solidFill>
                  <a:schemeClr val="dk1"/>
                </a:solidFill>
                <a:latin typeface="Arial"/>
                <a:ea typeface="Arial"/>
                <a:cs typeface="Arial"/>
                <a:sym typeface="Arial"/>
              </a:rPr>
              <a:t>6%</a:t>
            </a:r>
            <a:endParaRPr/>
          </a:p>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Odlikuje se nevoljnim pokretima kao što su distonija, atetoza i/ili horeja. Nastaje zbog oštećenja bazalnih ganglija.</a:t>
            </a:r>
            <a:endParaRPr/>
          </a:p>
        </p:txBody>
      </p:sp>
      <p:cxnSp>
        <p:nvCxnSpPr>
          <p:cNvPr id="152" name="Google Shape;152;p9"/>
          <p:cNvCxnSpPr/>
          <p:nvPr/>
        </p:nvCxnSpPr>
        <p:spPr>
          <a:xfrm flipH="1">
            <a:off x="5904408" y="1913021"/>
            <a:ext cx="1470952" cy="1143000"/>
          </a:xfrm>
          <a:prstGeom prst="straightConnector1">
            <a:avLst/>
          </a:prstGeom>
          <a:noFill/>
          <a:ln cap="flat" cmpd="sng" w="28575">
            <a:solidFill>
              <a:srgbClr val="595959"/>
            </a:solidFill>
            <a:prstDash val="dash"/>
            <a:miter lim="800000"/>
            <a:headEnd len="sm" w="sm" type="none"/>
            <a:tailEnd len="med" w="med" type="triangle"/>
          </a:ln>
        </p:spPr>
      </p:cxnSp>
      <p:sp>
        <p:nvSpPr>
          <p:cNvPr id="153" name="Google Shape;153;p9"/>
          <p:cNvSpPr/>
          <p:nvPr/>
        </p:nvSpPr>
        <p:spPr>
          <a:xfrm>
            <a:off x="7459581" y="3926944"/>
            <a:ext cx="4266807"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MEŠOVITI TIPOVI:</a:t>
            </a:r>
            <a:endParaRPr/>
          </a:p>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Određeni broj dece sa CP će imati prisustvo dva motorna tipa, npr. spastičnost i distoniju.</a:t>
            </a:r>
            <a:endParaRPr/>
          </a:p>
        </p:txBody>
      </p:sp>
      <p:sp>
        <p:nvSpPr>
          <p:cNvPr id="154" name="Google Shape;154;p9"/>
          <p:cNvSpPr/>
          <p:nvPr/>
        </p:nvSpPr>
        <p:spPr>
          <a:xfrm>
            <a:off x="581574" y="3926944"/>
            <a:ext cx="3302270" cy="20005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ATAKSIČKI:</a:t>
            </a:r>
            <a:r>
              <a:rPr b="0" i="0" lang="en-AU" sz="2000" u="none" cap="none" strike="noStrike">
                <a:solidFill>
                  <a:srgbClr val="3F3F3F"/>
                </a:solidFill>
                <a:latin typeface="Arial"/>
                <a:ea typeface="Arial"/>
                <a:cs typeface="Arial"/>
                <a:sym typeface="Arial"/>
              </a:rPr>
              <a:t> </a:t>
            </a:r>
            <a:r>
              <a:rPr b="0" i="0" lang="en-AU" sz="2400" u="none" cap="none" strike="noStrike">
                <a:solidFill>
                  <a:schemeClr val="dk1"/>
                </a:solidFill>
                <a:latin typeface="Arial"/>
                <a:ea typeface="Arial"/>
                <a:cs typeface="Arial"/>
                <a:sym typeface="Arial"/>
              </a:rPr>
              <a:t>5% </a:t>
            </a:r>
            <a:br>
              <a:rPr b="0" i="0" lang="en-AU" sz="2400" u="none" cap="none" strike="noStrike">
                <a:solidFill>
                  <a:schemeClr val="dk1"/>
                </a:solidFill>
                <a:latin typeface="Arial"/>
                <a:ea typeface="Arial"/>
                <a:cs typeface="Arial"/>
                <a:sym typeface="Arial"/>
              </a:rPr>
            </a:br>
            <a:r>
              <a:rPr b="0" i="0" lang="en-AU" sz="2000" u="none" cap="none" strike="noStrike">
                <a:solidFill>
                  <a:schemeClr val="dk1"/>
                </a:solidFill>
                <a:latin typeface="Arial"/>
                <a:ea typeface="Arial"/>
                <a:cs typeface="Arial"/>
                <a:sym typeface="Arial"/>
              </a:rPr>
              <a:t>Odlikuje se drhtavim pokretima. Utiče na ravnotežu i osećaj pozicioniranja u prostoru. Nastaje zbog oštećenja malog mozga.</a:t>
            </a:r>
            <a:endParaRPr/>
          </a:p>
        </p:txBody>
      </p:sp>
      <p:cxnSp>
        <p:nvCxnSpPr>
          <p:cNvPr id="155" name="Google Shape;155;p9"/>
          <p:cNvCxnSpPr/>
          <p:nvPr/>
        </p:nvCxnSpPr>
        <p:spPr>
          <a:xfrm flipH="1" rot="10800000">
            <a:off x="3065929" y="3790459"/>
            <a:ext cx="1840950" cy="333306"/>
          </a:xfrm>
          <a:prstGeom prst="straightConnector1">
            <a:avLst/>
          </a:prstGeom>
          <a:noFill/>
          <a:ln cap="flat" cmpd="sng" w="28575">
            <a:solidFill>
              <a:srgbClr val="595959"/>
            </a:solidFill>
            <a:prstDash val="dash"/>
            <a:miter lim="800000"/>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0"/>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Delovi tela</a:t>
            </a:r>
            <a:endParaRPr/>
          </a:p>
        </p:txBody>
      </p:sp>
      <p:sp>
        <p:nvSpPr>
          <p:cNvPr id="162" name="Google Shape;162;p10"/>
          <p:cNvSpPr/>
          <p:nvPr/>
        </p:nvSpPr>
        <p:spPr>
          <a:xfrm>
            <a:off x="596224" y="1153500"/>
            <a:ext cx="7229963"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AU" sz="2200" u="none" cap="none" strike="noStrike">
                <a:solidFill>
                  <a:schemeClr val="dk1"/>
                </a:solidFill>
                <a:latin typeface="Arial"/>
                <a:ea typeface="Arial"/>
                <a:cs typeface="Arial"/>
                <a:sym typeface="Arial"/>
              </a:rPr>
              <a:t>Cerebralna paraliza može zahvatiti različite delove tela. </a:t>
            </a:r>
            <a:br>
              <a:rPr b="0" i="0" lang="en-AU" sz="2200" u="none" cap="none" strike="noStrike">
                <a:solidFill>
                  <a:schemeClr val="dk1"/>
                </a:solidFill>
                <a:latin typeface="Arial"/>
                <a:ea typeface="Arial"/>
                <a:cs typeface="Arial"/>
                <a:sym typeface="Arial"/>
              </a:rPr>
            </a:br>
            <a:r>
              <a:rPr b="0" i="0" lang="en-AU" sz="2200" u="none" cap="none" strike="noStrike">
                <a:solidFill>
                  <a:schemeClr val="dk1"/>
                </a:solidFill>
                <a:latin typeface="Arial"/>
                <a:ea typeface="Arial"/>
                <a:cs typeface="Arial"/>
                <a:sym typeface="Arial"/>
              </a:rPr>
              <a:t>Na primer, kod ljudi sa </a:t>
            </a:r>
            <a:r>
              <a:rPr b="1" i="0" lang="en-AU" sz="2200" u="none" cap="none" strike="noStrike">
                <a:solidFill>
                  <a:schemeClr val="dk1"/>
                </a:solidFill>
                <a:latin typeface="Arial"/>
                <a:ea typeface="Arial"/>
                <a:cs typeface="Arial"/>
                <a:sym typeface="Arial"/>
              </a:rPr>
              <a:t>spastičnošću</a:t>
            </a:r>
            <a:r>
              <a:rPr b="0" i="0" lang="en-AU" sz="2200" u="none" cap="none" strike="noStrike">
                <a:solidFill>
                  <a:schemeClr val="dk1"/>
                </a:solidFill>
                <a:latin typeface="Arial"/>
                <a:ea typeface="Arial"/>
                <a:cs typeface="Arial"/>
                <a:sym typeface="Arial"/>
              </a:rPr>
              <a:t>:</a:t>
            </a:r>
            <a:endParaRPr/>
          </a:p>
        </p:txBody>
      </p:sp>
      <p:pic>
        <p:nvPicPr>
          <p:cNvPr id="163" name="Google Shape;163;p10"/>
          <p:cNvPicPr preferRelativeResize="0"/>
          <p:nvPr/>
        </p:nvPicPr>
        <p:blipFill rotWithShape="1">
          <a:blip r:embed="rId3">
            <a:alphaModFix/>
          </a:blip>
          <a:srcRect b="0" l="0" r="0" t="0"/>
          <a:stretch/>
        </p:blipFill>
        <p:spPr>
          <a:xfrm>
            <a:off x="1361449" y="3591925"/>
            <a:ext cx="2217627" cy="2474350"/>
          </a:xfrm>
          <a:prstGeom prst="rect">
            <a:avLst/>
          </a:prstGeom>
          <a:noFill/>
          <a:ln>
            <a:noFill/>
          </a:ln>
        </p:spPr>
      </p:pic>
      <p:pic>
        <p:nvPicPr>
          <p:cNvPr id="164" name="Google Shape;164;p10"/>
          <p:cNvPicPr preferRelativeResize="0"/>
          <p:nvPr/>
        </p:nvPicPr>
        <p:blipFill rotWithShape="1">
          <a:blip r:embed="rId4">
            <a:alphaModFix/>
          </a:blip>
          <a:srcRect b="0" l="0" r="0" t="0"/>
          <a:stretch/>
        </p:blipFill>
        <p:spPr>
          <a:xfrm>
            <a:off x="5039350" y="3592675"/>
            <a:ext cx="2257607" cy="2585450"/>
          </a:xfrm>
          <a:prstGeom prst="rect">
            <a:avLst/>
          </a:prstGeom>
          <a:noFill/>
          <a:ln>
            <a:noFill/>
          </a:ln>
        </p:spPr>
      </p:pic>
      <p:sp>
        <p:nvSpPr>
          <p:cNvPr id="165" name="Google Shape;165;p10"/>
          <p:cNvSpPr txBox="1"/>
          <p:nvPr/>
        </p:nvSpPr>
        <p:spPr>
          <a:xfrm>
            <a:off x="662999" y="2160789"/>
            <a:ext cx="3438900" cy="144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Kvadriplegija/bilateralna spastičnost</a:t>
            </a:r>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Zahvaćene su obe ruke i noge. </a:t>
            </a:r>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Mišići trupa, lica i usta su često takođe zahvaćeni.</a:t>
            </a:r>
            <a:endParaRPr/>
          </a:p>
        </p:txBody>
      </p:sp>
      <p:sp>
        <p:nvSpPr>
          <p:cNvPr id="166" name="Google Shape;166;p10"/>
          <p:cNvSpPr txBox="1"/>
          <p:nvPr/>
        </p:nvSpPr>
        <p:spPr>
          <a:xfrm>
            <a:off x="4483600" y="2172738"/>
            <a:ext cx="34389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Diplegija/bilateralna </a:t>
            </a:r>
            <a:br>
              <a:rPr b="1" i="0" lang="en-AU" sz="2000" u="none" cap="none" strike="noStrike">
                <a:solidFill>
                  <a:schemeClr val="dk1"/>
                </a:solidFill>
                <a:latin typeface="Arial"/>
                <a:ea typeface="Arial"/>
                <a:cs typeface="Arial"/>
                <a:sym typeface="Arial"/>
              </a:rPr>
            </a:br>
            <a:r>
              <a:rPr b="1" i="0" lang="en-AU" sz="2000" u="none" cap="none" strike="noStrike">
                <a:solidFill>
                  <a:schemeClr val="dk1"/>
                </a:solidFill>
                <a:latin typeface="Arial"/>
                <a:ea typeface="Arial"/>
                <a:cs typeface="Arial"/>
                <a:sym typeface="Arial"/>
              </a:rPr>
              <a:t>spastičnost</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Zahvaćene su obe noge. Ruke takođe mogu biti zahvaćene u manjoj meri.</a:t>
            </a:r>
            <a:endParaRPr/>
          </a:p>
        </p:txBody>
      </p:sp>
      <p:sp>
        <p:nvSpPr>
          <p:cNvPr id="167" name="Google Shape;167;p10"/>
          <p:cNvSpPr txBox="1"/>
          <p:nvPr/>
        </p:nvSpPr>
        <p:spPr>
          <a:xfrm>
            <a:off x="8151003" y="2160789"/>
            <a:ext cx="34389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Hemiplegija/unilateralna </a:t>
            </a:r>
            <a:br>
              <a:rPr b="1" i="0" lang="en-AU" sz="2000" u="none" cap="none" strike="noStrike">
                <a:solidFill>
                  <a:schemeClr val="dk1"/>
                </a:solidFill>
                <a:latin typeface="Arial"/>
                <a:ea typeface="Arial"/>
                <a:cs typeface="Arial"/>
                <a:sym typeface="Arial"/>
              </a:rPr>
            </a:br>
            <a:r>
              <a:rPr b="1" i="0" lang="en-AU" sz="2000" u="none" cap="none" strike="noStrike">
                <a:solidFill>
                  <a:schemeClr val="dk1"/>
                </a:solidFill>
                <a:latin typeface="Arial"/>
                <a:ea typeface="Arial"/>
                <a:cs typeface="Arial"/>
                <a:sym typeface="Arial"/>
              </a:rPr>
              <a:t>spastičnost</a:t>
            </a:r>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Zahvaćena je jedna strana tela (jedna ruka i jedna noga).</a:t>
            </a:r>
            <a:endParaRPr/>
          </a:p>
        </p:txBody>
      </p:sp>
      <p:pic>
        <p:nvPicPr>
          <p:cNvPr id="168" name="Google Shape;168;p10"/>
          <p:cNvPicPr preferRelativeResize="0"/>
          <p:nvPr/>
        </p:nvPicPr>
        <p:blipFill rotWithShape="1">
          <a:blip r:embed="rId5">
            <a:alphaModFix/>
          </a:blip>
          <a:srcRect b="0" l="0" r="0" t="0"/>
          <a:stretch/>
        </p:blipFill>
        <p:spPr>
          <a:xfrm>
            <a:off x="8979929" y="3658139"/>
            <a:ext cx="2005626" cy="24081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1"/>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Grube motorne sposobnosti</a:t>
            </a:r>
            <a:endParaRPr/>
          </a:p>
        </p:txBody>
      </p:sp>
      <p:sp>
        <p:nvSpPr>
          <p:cNvPr id="175" name="Google Shape;175;p11"/>
          <p:cNvSpPr/>
          <p:nvPr/>
        </p:nvSpPr>
        <p:spPr>
          <a:xfrm>
            <a:off x="513349" y="1146600"/>
            <a:ext cx="10136721"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Grube motorne sposobnosti dece i mladih s cerebralnom paralizom se mogu kategorisati u 5 različitih nivoa korišćenjem alata koji se zove Sistem klasifikacije grube motorne funkcije (GMFCS), proširena i revidirana verzija, koji se može nabaviti od kanadske organizacije CanChild.</a:t>
            </a:r>
            <a:endParaRPr/>
          </a:p>
        </p:txBody>
      </p:sp>
      <p:pic>
        <p:nvPicPr>
          <p:cNvPr id="176" name="Google Shape;176;p11"/>
          <p:cNvPicPr preferRelativeResize="0"/>
          <p:nvPr/>
        </p:nvPicPr>
        <p:blipFill rotWithShape="1">
          <a:blip r:embed="rId3">
            <a:alphaModFix/>
          </a:blip>
          <a:srcRect b="0" l="0" r="0" t="0"/>
          <a:stretch/>
        </p:blipFill>
        <p:spPr>
          <a:xfrm>
            <a:off x="1046481" y="2224451"/>
            <a:ext cx="2081528" cy="1826012"/>
          </a:xfrm>
          <a:prstGeom prst="rect">
            <a:avLst/>
          </a:prstGeom>
          <a:noFill/>
          <a:ln>
            <a:noFill/>
          </a:ln>
        </p:spPr>
      </p:pic>
      <p:pic>
        <p:nvPicPr>
          <p:cNvPr id="177" name="Google Shape;177;p11"/>
          <p:cNvPicPr preferRelativeResize="0"/>
          <p:nvPr/>
        </p:nvPicPr>
        <p:blipFill rotWithShape="1">
          <a:blip r:embed="rId4">
            <a:alphaModFix/>
          </a:blip>
          <a:srcRect b="0" l="0" r="0" t="0"/>
          <a:stretch/>
        </p:blipFill>
        <p:spPr>
          <a:xfrm>
            <a:off x="4227228" y="2250815"/>
            <a:ext cx="1950051" cy="1799648"/>
          </a:xfrm>
          <a:prstGeom prst="rect">
            <a:avLst/>
          </a:prstGeom>
          <a:noFill/>
          <a:ln>
            <a:noFill/>
          </a:ln>
        </p:spPr>
      </p:pic>
      <p:pic>
        <p:nvPicPr>
          <p:cNvPr id="178" name="Google Shape;178;p11"/>
          <p:cNvPicPr preferRelativeResize="0"/>
          <p:nvPr/>
        </p:nvPicPr>
        <p:blipFill rotWithShape="1">
          <a:blip r:embed="rId5">
            <a:alphaModFix/>
          </a:blip>
          <a:srcRect b="0" l="0" r="0" t="0"/>
          <a:stretch/>
        </p:blipFill>
        <p:spPr>
          <a:xfrm>
            <a:off x="7588320" y="2265553"/>
            <a:ext cx="2206705" cy="1784910"/>
          </a:xfrm>
          <a:prstGeom prst="rect">
            <a:avLst/>
          </a:prstGeom>
          <a:noFill/>
          <a:ln>
            <a:noFill/>
          </a:ln>
        </p:spPr>
      </p:pic>
      <p:pic>
        <p:nvPicPr>
          <p:cNvPr id="179" name="Google Shape;179;p11"/>
          <p:cNvPicPr preferRelativeResize="0"/>
          <p:nvPr/>
        </p:nvPicPr>
        <p:blipFill rotWithShape="1">
          <a:blip r:embed="rId6">
            <a:alphaModFix/>
          </a:blip>
          <a:srcRect b="0" l="0" r="0" t="0"/>
          <a:stretch/>
        </p:blipFill>
        <p:spPr>
          <a:xfrm>
            <a:off x="5809624" y="4230825"/>
            <a:ext cx="3935296" cy="1691058"/>
          </a:xfrm>
          <a:prstGeom prst="rect">
            <a:avLst/>
          </a:prstGeom>
          <a:noFill/>
          <a:ln>
            <a:noFill/>
          </a:ln>
        </p:spPr>
      </p:pic>
      <p:pic>
        <p:nvPicPr>
          <p:cNvPr id="180" name="Google Shape;180;p11"/>
          <p:cNvPicPr preferRelativeResize="0"/>
          <p:nvPr/>
        </p:nvPicPr>
        <p:blipFill rotWithShape="1">
          <a:blip r:embed="rId7">
            <a:alphaModFix/>
          </a:blip>
          <a:srcRect b="0" l="0" r="0" t="0"/>
          <a:stretch/>
        </p:blipFill>
        <p:spPr>
          <a:xfrm>
            <a:off x="1021080" y="4180857"/>
            <a:ext cx="3837846" cy="1790995"/>
          </a:xfrm>
          <a:prstGeom prst="rect">
            <a:avLst/>
          </a:prstGeom>
          <a:noFill/>
          <a:ln>
            <a:noFill/>
          </a:ln>
        </p:spPr>
      </p:pic>
      <p:sp>
        <p:nvSpPr>
          <p:cNvPr id="181" name="Google Shape;181;p11"/>
          <p:cNvSpPr txBox="1"/>
          <p:nvPr/>
        </p:nvSpPr>
        <p:spPr>
          <a:xfrm>
            <a:off x="957336" y="3756379"/>
            <a:ext cx="2159388"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I nivo</a:t>
            </a:r>
            <a:endParaRPr/>
          </a:p>
        </p:txBody>
      </p:sp>
      <p:sp>
        <p:nvSpPr>
          <p:cNvPr id="182" name="Google Shape;182;p11"/>
          <p:cNvSpPr txBox="1"/>
          <p:nvPr/>
        </p:nvSpPr>
        <p:spPr>
          <a:xfrm>
            <a:off x="4227127" y="3756379"/>
            <a:ext cx="1950152"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II nivo</a:t>
            </a:r>
            <a:endParaRPr/>
          </a:p>
        </p:txBody>
      </p:sp>
      <p:sp>
        <p:nvSpPr>
          <p:cNvPr id="183" name="Google Shape;183;p11"/>
          <p:cNvSpPr txBox="1"/>
          <p:nvPr/>
        </p:nvSpPr>
        <p:spPr>
          <a:xfrm>
            <a:off x="7616046" y="3756379"/>
            <a:ext cx="18519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III nivo</a:t>
            </a:r>
            <a:endParaRPr/>
          </a:p>
        </p:txBody>
      </p:sp>
      <p:sp>
        <p:nvSpPr>
          <p:cNvPr id="184" name="Google Shape;184;p11"/>
          <p:cNvSpPr txBox="1"/>
          <p:nvPr/>
        </p:nvSpPr>
        <p:spPr>
          <a:xfrm>
            <a:off x="1736493" y="5936458"/>
            <a:ext cx="218797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IV nivo</a:t>
            </a:r>
            <a:endParaRPr/>
          </a:p>
        </p:txBody>
      </p:sp>
      <p:sp>
        <p:nvSpPr>
          <p:cNvPr id="185" name="Google Shape;185;p11"/>
          <p:cNvSpPr txBox="1"/>
          <p:nvPr/>
        </p:nvSpPr>
        <p:spPr>
          <a:xfrm>
            <a:off x="6756728" y="5936458"/>
            <a:ext cx="2109366"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V nivo</a:t>
            </a:r>
            <a:endParaRPr/>
          </a:p>
        </p:txBody>
      </p:sp>
      <p:sp>
        <p:nvSpPr>
          <p:cNvPr id="186" name="Google Shape;186;p11"/>
          <p:cNvSpPr/>
          <p:nvPr/>
        </p:nvSpPr>
        <p:spPr>
          <a:xfrm>
            <a:off x="10082460" y="5350200"/>
            <a:ext cx="2109366" cy="93867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en-AU" sz="1100" u="none" cap="none" strike="noStrike">
                <a:solidFill>
                  <a:schemeClr val="dk1"/>
                </a:solidFill>
                <a:highlight>
                  <a:srgbClr val="FFFF00"/>
                </a:highlight>
                <a:latin typeface="Arial"/>
                <a:ea typeface="Arial"/>
                <a:cs typeface="Arial"/>
                <a:sym typeface="Arial"/>
              </a:rPr>
              <a:t>GMFCS ilustracije 6-12: © Bill Reid, Kate Willoughby, Adrienne Harvey i Kerr Graham, </a:t>
            </a:r>
            <a:r>
              <a:rPr b="0" i="0" lang="en-AU" sz="1100" u="none" cap="none" strike="noStrike">
                <a:solidFill>
                  <a:schemeClr val="dk1"/>
                </a:solidFill>
                <a:latin typeface="Arial"/>
                <a:ea typeface="Arial"/>
                <a:cs typeface="Arial"/>
                <a:sym typeface="Arial"/>
              </a:rPr>
              <a:t>Kraljevska dečija bolnica u Melburnu.</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Manuelne sposobnosti</a:t>
            </a:r>
            <a:endParaRPr/>
          </a:p>
        </p:txBody>
      </p:sp>
      <p:pic>
        <p:nvPicPr>
          <p:cNvPr id="193" name="Google Shape;193;p12"/>
          <p:cNvPicPr preferRelativeResize="0"/>
          <p:nvPr/>
        </p:nvPicPr>
        <p:blipFill rotWithShape="1">
          <a:blip r:embed="rId3">
            <a:alphaModFix/>
          </a:blip>
          <a:srcRect b="0" l="0" r="0" t="0"/>
          <a:stretch/>
        </p:blipFill>
        <p:spPr>
          <a:xfrm>
            <a:off x="9287698" y="2348297"/>
            <a:ext cx="2323990" cy="2233863"/>
          </a:xfrm>
          <a:prstGeom prst="rect">
            <a:avLst/>
          </a:prstGeom>
          <a:noFill/>
          <a:ln>
            <a:noFill/>
          </a:ln>
        </p:spPr>
      </p:pic>
      <p:pic>
        <p:nvPicPr>
          <p:cNvPr id="194" name="Google Shape;194;p12"/>
          <p:cNvPicPr preferRelativeResize="0"/>
          <p:nvPr/>
        </p:nvPicPr>
        <p:blipFill rotWithShape="1">
          <a:blip r:embed="rId4">
            <a:alphaModFix/>
          </a:blip>
          <a:srcRect b="0" l="0" r="0" t="0"/>
          <a:stretch/>
        </p:blipFill>
        <p:spPr>
          <a:xfrm>
            <a:off x="662166" y="2348297"/>
            <a:ext cx="2323990" cy="2233863"/>
          </a:xfrm>
          <a:prstGeom prst="rect">
            <a:avLst/>
          </a:prstGeom>
          <a:noFill/>
          <a:ln>
            <a:noFill/>
          </a:ln>
        </p:spPr>
      </p:pic>
      <p:pic>
        <p:nvPicPr>
          <p:cNvPr id="195" name="Google Shape;195;p12"/>
          <p:cNvPicPr preferRelativeResize="0"/>
          <p:nvPr/>
        </p:nvPicPr>
        <p:blipFill rotWithShape="1">
          <a:blip r:embed="rId5">
            <a:alphaModFix/>
          </a:blip>
          <a:srcRect b="0" l="0" r="0" t="0"/>
          <a:stretch/>
        </p:blipFill>
        <p:spPr>
          <a:xfrm>
            <a:off x="6388164" y="2348297"/>
            <a:ext cx="2330269" cy="2239899"/>
          </a:xfrm>
          <a:prstGeom prst="rect">
            <a:avLst/>
          </a:prstGeom>
          <a:noFill/>
          <a:ln>
            <a:noFill/>
          </a:ln>
        </p:spPr>
      </p:pic>
      <p:pic>
        <p:nvPicPr>
          <p:cNvPr id="196" name="Google Shape;196;p12"/>
          <p:cNvPicPr preferRelativeResize="0"/>
          <p:nvPr/>
        </p:nvPicPr>
        <p:blipFill rotWithShape="1">
          <a:blip r:embed="rId6">
            <a:alphaModFix/>
          </a:blip>
          <a:srcRect b="0" l="0" r="0" t="0"/>
          <a:stretch/>
        </p:blipFill>
        <p:spPr>
          <a:xfrm>
            <a:off x="3488218" y="2348297"/>
            <a:ext cx="2324532" cy="2234384"/>
          </a:xfrm>
          <a:prstGeom prst="rect">
            <a:avLst/>
          </a:prstGeom>
          <a:noFill/>
          <a:ln>
            <a:noFill/>
          </a:ln>
        </p:spPr>
      </p:pic>
      <p:sp>
        <p:nvSpPr>
          <p:cNvPr id="197" name="Google Shape;197;p12"/>
          <p:cNvSpPr/>
          <p:nvPr/>
        </p:nvSpPr>
        <p:spPr>
          <a:xfrm>
            <a:off x="513346" y="1298999"/>
            <a:ext cx="10056041"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Najmanje dve trećine dece s cerebralnom paralizom će imati teškoće s pokretima koje zahvataju jednu ili obe ruke. Ovo će imati uticaj na skoro sve svakodnevne aktivnosti.</a:t>
            </a:r>
            <a:endParaRPr/>
          </a:p>
        </p:txBody>
      </p:sp>
      <p:sp>
        <p:nvSpPr>
          <p:cNvPr id="198" name="Google Shape;198;p12"/>
          <p:cNvSpPr txBox="1"/>
          <p:nvPr/>
        </p:nvSpPr>
        <p:spPr>
          <a:xfrm>
            <a:off x="655712" y="4582160"/>
            <a:ext cx="2330444"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Uzimanje obroka</a:t>
            </a:r>
            <a:endParaRPr/>
          </a:p>
        </p:txBody>
      </p:sp>
      <p:sp>
        <p:nvSpPr>
          <p:cNvPr id="199" name="Google Shape;199;p12"/>
          <p:cNvSpPr txBox="1"/>
          <p:nvPr/>
        </p:nvSpPr>
        <p:spPr>
          <a:xfrm>
            <a:off x="3863084"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Oblačenje</a:t>
            </a:r>
            <a:endParaRPr/>
          </a:p>
        </p:txBody>
      </p:sp>
      <p:sp>
        <p:nvSpPr>
          <p:cNvPr id="200" name="Google Shape;200;p12"/>
          <p:cNvSpPr txBox="1"/>
          <p:nvPr/>
        </p:nvSpPr>
        <p:spPr>
          <a:xfrm>
            <a:off x="6760798"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Pisanje</a:t>
            </a:r>
            <a:endParaRPr/>
          </a:p>
        </p:txBody>
      </p:sp>
      <p:sp>
        <p:nvSpPr>
          <p:cNvPr id="201" name="Google Shape;201;p12"/>
          <p:cNvSpPr txBox="1"/>
          <p:nvPr/>
        </p:nvSpPr>
        <p:spPr>
          <a:xfrm>
            <a:off x="9300411" y="4582160"/>
            <a:ext cx="2311222"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Hvatanje lopte</a:t>
            </a:r>
            <a:endParaRPr/>
          </a:p>
        </p:txBody>
      </p:sp>
      <p:sp>
        <p:nvSpPr>
          <p:cNvPr id="202" name="Google Shape;202;p12"/>
          <p:cNvSpPr/>
          <p:nvPr/>
        </p:nvSpPr>
        <p:spPr>
          <a:xfrm>
            <a:off x="589547" y="5108999"/>
            <a:ext cx="10876312"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Sposobnost dece s cerebralnom paralizom uzrasta 4-18 godina da rukuju predmetima tokom svakodnevnih aktivnosti može se kategorisati u 5 nivoa korišćenjem Sistema klasifikacije manuelne sposobnosti (MACS). Više detalja pronađite na www.macs.nu/index.php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Udruženi poremećaji</a:t>
            </a:r>
            <a:endParaRPr/>
          </a:p>
        </p:txBody>
      </p:sp>
      <p:sp>
        <p:nvSpPr>
          <p:cNvPr id="209" name="Google Shape;209;p13"/>
          <p:cNvSpPr/>
          <p:nvPr/>
        </p:nvSpPr>
        <p:spPr>
          <a:xfrm>
            <a:off x="513347" y="1123616"/>
            <a:ext cx="893545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Deca s CP takođe mogu imati spektar fizičkih i kognitivnih poremećaja</a:t>
            </a:r>
            <a:endParaRPr/>
          </a:p>
        </p:txBody>
      </p:sp>
      <p:graphicFrame>
        <p:nvGraphicFramePr>
          <p:cNvPr id="210" name="Google Shape;210;p13"/>
          <p:cNvGraphicFramePr/>
          <p:nvPr/>
        </p:nvGraphicFramePr>
        <p:xfrm>
          <a:off x="449343" y="1868038"/>
          <a:ext cx="3000000" cy="3000000"/>
        </p:xfrm>
        <a:graphic>
          <a:graphicData uri="http://schemas.openxmlformats.org/drawingml/2006/table">
            <a:tbl>
              <a:tblPr bandRow="1" firstRow="1">
                <a:noFill/>
                <a:tableStyleId>{D118B164-F13D-40E5-92B2-4D1D38DA9801}</a:tableStyleId>
              </a:tblPr>
              <a:tblGrid>
                <a:gridCol w="2188150"/>
                <a:gridCol w="2188150"/>
                <a:gridCol w="2188150"/>
                <a:gridCol w="2188150"/>
                <a:gridCol w="2464875"/>
              </a:tblGrid>
              <a:tr h="11475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ctr">
                        <a:lnSpc>
                          <a:spcPct val="100000"/>
                        </a:lnSpc>
                        <a:spcBef>
                          <a:spcPts val="0"/>
                        </a:spcBef>
                        <a:spcAft>
                          <a:spcPts val="0"/>
                        </a:spcAft>
                        <a:buClr>
                          <a:srgbClr val="000000"/>
                        </a:buClr>
                        <a:buSzPts val="2400"/>
                        <a:buFont typeface="Arial"/>
                        <a:buNone/>
                      </a:pPr>
                      <a:r>
                        <a:rPr lang="en-AU" sz="2400" u="none" cap="none" strike="noStrike">
                          <a:latin typeface="Arial"/>
                          <a:ea typeface="Arial"/>
                          <a:cs typeface="Arial"/>
                          <a:sym typeface="Arial"/>
                        </a:rPr>
                        <a:t>1 od </a:t>
                      </a:r>
                      <a:r>
                        <a:rPr lang="en-AU" sz="2400">
                          <a:latin typeface="Arial"/>
                          <a:ea typeface="Arial"/>
                          <a:cs typeface="Arial"/>
                          <a:sym typeface="Arial"/>
                        </a:rPr>
                        <a:t>3</a:t>
                      </a:r>
                      <a:r>
                        <a:rPr lang="en-AU" sz="2400" u="none" cap="none" strike="noStrike">
                          <a:latin typeface="Arial"/>
                          <a:ea typeface="Arial"/>
                          <a:cs typeface="Arial"/>
                          <a:sym typeface="Arial"/>
                        </a:rPr>
                        <a:t> </a:t>
                      </a:r>
                      <a:br>
                        <a:rPr lang="en-AU" sz="1800" u="none" cap="none" strike="noStrike"/>
                      </a:br>
                      <a:r>
                        <a:rPr lang="en-AU" sz="1600" u="none" cap="none" strike="noStrike"/>
                        <a:t>ne može da hoda</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 od 4 </a:t>
                      </a:r>
                      <a:br>
                        <a:rPr b="1" lang="en-AU" sz="2400" u="none" cap="none" strike="noStrike">
                          <a:latin typeface="Arial"/>
                          <a:ea typeface="Arial"/>
                          <a:cs typeface="Arial"/>
                          <a:sym typeface="Arial"/>
                        </a:rPr>
                      </a:br>
                      <a:r>
                        <a:rPr lang="en-AU" sz="1600" u="none" cap="none" strike="noStrike"/>
                        <a:t>ne može da govori</a:t>
                      </a:r>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3 od 4 </a:t>
                      </a:r>
                      <a:br>
                        <a:rPr b="1" lang="en-AU" sz="2400" u="none" cap="none" strike="noStrike">
                          <a:latin typeface="Arial"/>
                          <a:ea typeface="Arial"/>
                          <a:cs typeface="Arial"/>
                          <a:sym typeface="Arial"/>
                        </a:rPr>
                      </a:br>
                      <a:r>
                        <a:rPr lang="en-AU" sz="1600" u="none" cap="none" strike="noStrike"/>
                        <a:t>ima bolove</a:t>
                      </a:r>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 od 4 </a:t>
                      </a:r>
                      <a:br>
                        <a:rPr b="1" lang="en-AU" sz="2400" u="none" cap="none" strike="noStrike">
                          <a:latin typeface="Arial"/>
                          <a:ea typeface="Arial"/>
                          <a:cs typeface="Arial"/>
                          <a:sym typeface="Arial"/>
                        </a:rPr>
                      </a:br>
                      <a:r>
                        <a:rPr lang="en-AU" sz="1600" u="none" cap="none" strike="noStrike"/>
                        <a:t>ima epilepsiju</a:t>
                      </a:r>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 od 4 </a:t>
                      </a:r>
                      <a:br>
                        <a:rPr b="1" lang="en-AU" sz="2400" u="none" cap="none" strike="noStrike">
                          <a:latin typeface="Arial"/>
                          <a:ea typeface="Arial"/>
                          <a:cs typeface="Arial"/>
                          <a:sym typeface="Arial"/>
                        </a:rPr>
                      </a:br>
                      <a:r>
                        <a:rPr lang="en-AU" sz="1600" u="none" cap="none" strike="noStrike"/>
                        <a:t>ima problem s ponašanjem</a:t>
                      </a:r>
                      <a:endParaRPr/>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0000">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r h="11484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ctr">
                        <a:lnSpc>
                          <a:spcPct val="100000"/>
                        </a:lnSpc>
                        <a:spcBef>
                          <a:spcPts val="0"/>
                        </a:spcBef>
                        <a:spcAft>
                          <a:spcPts val="0"/>
                        </a:spcAft>
                        <a:buClr>
                          <a:srgbClr val="000000"/>
                        </a:buClr>
                        <a:buSzPts val="2400"/>
                        <a:buFont typeface="Arial"/>
                        <a:buNone/>
                      </a:pPr>
                      <a:r>
                        <a:rPr lang="en-AU" sz="2400" u="none" cap="none" strike="noStrike">
                          <a:latin typeface="Arial"/>
                          <a:ea typeface="Arial"/>
                          <a:cs typeface="Arial"/>
                          <a:sym typeface="Arial"/>
                        </a:rPr>
                        <a:t>1 od 2 </a:t>
                      </a:r>
                      <a:br>
                        <a:rPr lang="en-AU" sz="1800" u="none" cap="none" strike="noStrike"/>
                      </a:br>
                      <a:r>
                        <a:rPr lang="en-AU" sz="1600" u="none" cap="none" strike="noStrike"/>
                        <a:t>ima intelektualnu onesposobljenost</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lang="en-AU" sz="2400" u="none" cap="none" strike="noStrike">
                          <a:latin typeface="Arial"/>
                          <a:ea typeface="Arial"/>
                          <a:cs typeface="Arial"/>
                          <a:sym typeface="Arial"/>
                        </a:rPr>
                        <a:t>1 od 10 </a:t>
                      </a:r>
                      <a:br>
                        <a:rPr lang="en-AU" sz="1800" u="none" cap="none" strike="noStrike"/>
                      </a:br>
                      <a:r>
                        <a:rPr lang="en-AU" sz="1600" u="none" cap="none" strike="noStrike"/>
                        <a:t>ima težak poremećaj vida</a:t>
                      </a:r>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 od 4 </a:t>
                      </a:r>
                      <a:br>
                        <a:rPr b="1" lang="en-AU" sz="2400" u="none" cap="none" strike="noStrike">
                          <a:latin typeface="Arial"/>
                          <a:ea typeface="Arial"/>
                          <a:cs typeface="Arial"/>
                          <a:sym typeface="Arial"/>
                        </a:rPr>
                      </a:br>
                      <a:r>
                        <a:rPr lang="en-AU" sz="1600" u="none" cap="none" strike="noStrike"/>
                        <a:t>ima probleme s kontrolom bešike</a:t>
                      </a:r>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 od 5 </a:t>
                      </a:r>
                      <a:br>
                        <a:rPr b="1" lang="en-AU" sz="2400" u="none" cap="none" strike="noStrike">
                          <a:latin typeface="Arial"/>
                          <a:ea typeface="Arial"/>
                          <a:cs typeface="Arial"/>
                          <a:sym typeface="Arial"/>
                        </a:rPr>
                      </a:br>
                      <a:r>
                        <a:rPr lang="en-AU" sz="1600" u="none" cap="none" strike="noStrike"/>
                        <a:t>ima poremećaj spavanja</a:t>
                      </a:r>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 od 5 </a:t>
                      </a:r>
                      <a:br>
                        <a:rPr b="1" lang="en-AU" sz="2400" u="none" cap="none" strike="noStrike">
                          <a:latin typeface="Arial"/>
                          <a:ea typeface="Arial"/>
                          <a:cs typeface="Arial"/>
                          <a:sym typeface="Arial"/>
                        </a:rPr>
                      </a:br>
                      <a:r>
                        <a:rPr lang="en-AU" sz="1600" u="none" cap="none" strike="noStrike"/>
                        <a:t>ima problema s kontrolom </a:t>
                      </a:r>
                      <a:br>
                        <a:rPr lang="en-AU" sz="1600" u="none" cap="none" strike="noStrike"/>
                      </a:br>
                      <a:r>
                        <a:rPr lang="en-AU" sz="1600" u="none" cap="none" strike="noStrike"/>
                        <a:t>oticanja pljuvačke</a:t>
                      </a:r>
                      <a:endParaRPr/>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211" name="Google Shape;211;p13"/>
          <p:cNvPicPr preferRelativeResize="0"/>
          <p:nvPr/>
        </p:nvPicPr>
        <p:blipFill rotWithShape="1">
          <a:blip r:embed="rId3">
            <a:alphaModFix/>
          </a:blip>
          <a:srcRect b="0" l="0" r="0" t="0"/>
          <a:stretch/>
        </p:blipFill>
        <p:spPr>
          <a:xfrm>
            <a:off x="982744" y="1889458"/>
            <a:ext cx="1179094" cy="1088153"/>
          </a:xfrm>
          <a:prstGeom prst="rect">
            <a:avLst/>
          </a:prstGeom>
          <a:noFill/>
          <a:ln>
            <a:noFill/>
          </a:ln>
        </p:spPr>
      </p:pic>
      <p:pic>
        <p:nvPicPr>
          <p:cNvPr id="212" name="Google Shape;212;p13"/>
          <p:cNvPicPr preferRelativeResize="0"/>
          <p:nvPr/>
        </p:nvPicPr>
        <p:blipFill rotWithShape="1">
          <a:blip r:embed="rId4">
            <a:alphaModFix/>
          </a:blip>
          <a:srcRect b="0" l="0" r="0" t="0"/>
          <a:stretch/>
        </p:blipFill>
        <p:spPr>
          <a:xfrm>
            <a:off x="3148908" y="1889458"/>
            <a:ext cx="1212046" cy="1118564"/>
          </a:xfrm>
          <a:prstGeom prst="rect">
            <a:avLst/>
          </a:prstGeom>
          <a:noFill/>
          <a:ln>
            <a:noFill/>
          </a:ln>
        </p:spPr>
      </p:pic>
      <p:pic>
        <p:nvPicPr>
          <p:cNvPr id="213" name="Google Shape;213;p13"/>
          <p:cNvPicPr preferRelativeResize="0"/>
          <p:nvPr/>
        </p:nvPicPr>
        <p:blipFill rotWithShape="1">
          <a:blip r:embed="rId5">
            <a:alphaModFix/>
          </a:blip>
          <a:srcRect b="0" l="0" r="0" t="0"/>
          <a:stretch/>
        </p:blipFill>
        <p:spPr>
          <a:xfrm>
            <a:off x="5346676" y="1904706"/>
            <a:ext cx="1195524" cy="1103316"/>
          </a:xfrm>
          <a:prstGeom prst="rect">
            <a:avLst/>
          </a:prstGeom>
          <a:noFill/>
          <a:ln>
            <a:noFill/>
          </a:ln>
        </p:spPr>
      </p:pic>
      <p:pic>
        <p:nvPicPr>
          <p:cNvPr id="214" name="Google Shape;214;p13"/>
          <p:cNvPicPr preferRelativeResize="0"/>
          <p:nvPr/>
        </p:nvPicPr>
        <p:blipFill rotWithShape="1">
          <a:blip r:embed="rId6">
            <a:alphaModFix/>
          </a:blip>
          <a:srcRect b="0" l="0" r="0" t="0"/>
          <a:stretch/>
        </p:blipFill>
        <p:spPr>
          <a:xfrm>
            <a:off x="7479794" y="1889457"/>
            <a:ext cx="1179094" cy="1088153"/>
          </a:xfrm>
          <a:prstGeom prst="rect">
            <a:avLst/>
          </a:prstGeom>
          <a:noFill/>
          <a:ln>
            <a:noFill/>
          </a:ln>
        </p:spPr>
      </p:pic>
      <p:pic>
        <p:nvPicPr>
          <p:cNvPr id="215" name="Google Shape;215;p13"/>
          <p:cNvPicPr preferRelativeResize="0"/>
          <p:nvPr/>
        </p:nvPicPr>
        <p:blipFill rotWithShape="1">
          <a:blip r:embed="rId7">
            <a:alphaModFix/>
          </a:blip>
          <a:srcRect b="0" l="0" r="0" t="0"/>
          <a:stretch/>
        </p:blipFill>
        <p:spPr>
          <a:xfrm>
            <a:off x="949717" y="4157558"/>
            <a:ext cx="1179075" cy="1088136"/>
          </a:xfrm>
          <a:prstGeom prst="rect">
            <a:avLst/>
          </a:prstGeom>
          <a:noFill/>
          <a:ln>
            <a:noFill/>
          </a:ln>
        </p:spPr>
      </p:pic>
      <p:pic>
        <p:nvPicPr>
          <p:cNvPr id="216" name="Google Shape;216;p13"/>
          <p:cNvPicPr preferRelativeResize="0"/>
          <p:nvPr/>
        </p:nvPicPr>
        <p:blipFill rotWithShape="1">
          <a:blip r:embed="rId8">
            <a:alphaModFix/>
          </a:blip>
          <a:srcRect b="0" l="0" r="0" t="0"/>
          <a:stretch/>
        </p:blipFill>
        <p:spPr>
          <a:xfrm>
            <a:off x="3148908" y="4168268"/>
            <a:ext cx="1146048" cy="1057656"/>
          </a:xfrm>
          <a:prstGeom prst="rect">
            <a:avLst/>
          </a:prstGeom>
          <a:noFill/>
          <a:ln>
            <a:noFill/>
          </a:ln>
        </p:spPr>
      </p:pic>
      <p:pic>
        <p:nvPicPr>
          <p:cNvPr id="217" name="Google Shape;217;p13"/>
          <p:cNvPicPr preferRelativeResize="0"/>
          <p:nvPr/>
        </p:nvPicPr>
        <p:blipFill rotWithShape="1">
          <a:blip r:embed="rId9">
            <a:alphaModFix/>
          </a:blip>
          <a:srcRect b="0" l="0" r="0" t="0"/>
          <a:stretch/>
        </p:blipFill>
        <p:spPr>
          <a:xfrm>
            <a:off x="5315072" y="4168268"/>
            <a:ext cx="1167470" cy="1077426"/>
          </a:xfrm>
          <a:prstGeom prst="rect">
            <a:avLst/>
          </a:prstGeom>
          <a:noFill/>
          <a:ln>
            <a:noFill/>
          </a:ln>
        </p:spPr>
      </p:pic>
      <p:pic>
        <p:nvPicPr>
          <p:cNvPr id="218" name="Google Shape;218;p13"/>
          <p:cNvPicPr preferRelativeResize="0"/>
          <p:nvPr/>
        </p:nvPicPr>
        <p:blipFill rotWithShape="1">
          <a:blip r:embed="rId10">
            <a:alphaModFix/>
          </a:blip>
          <a:srcRect b="0" l="0" r="0" t="0"/>
          <a:stretch/>
        </p:blipFill>
        <p:spPr>
          <a:xfrm>
            <a:off x="7552899" y="4188038"/>
            <a:ext cx="1146048" cy="1057656"/>
          </a:xfrm>
          <a:prstGeom prst="rect">
            <a:avLst/>
          </a:prstGeom>
          <a:noFill/>
          <a:ln>
            <a:noFill/>
          </a:ln>
        </p:spPr>
      </p:pic>
      <p:pic>
        <p:nvPicPr>
          <p:cNvPr id="219" name="Google Shape;219;p13"/>
          <p:cNvPicPr preferRelativeResize="0"/>
          <p:nvPr/>
        </p:nvPicPr>
        <p:blipFill rotWithShape="1">
          <a:blip r:embed="rId11">
            <a:alphaModFix/>
          </a:blip>
          <a:srcRect b="0" l="0" r="0" t="0"/>
          <a:stretch/>
        </p:blipFill>
        <p:spPr>
          <a:xfrm>
            <a:off x="9840450" y="1875810"/>
            <a:ext cx="1208666" cy="1115445"/>
          </a:xfrm>
          <a:prstGeom prst="rect">
            <a:avLst/>
          </a:prstGeom>
          <a:noFill/>
          <a:ln>
            <a:noFill/>
          </a:ln>
        </p:spPr>
      </p:pic>
      <p:pic>
        <p:nvPicPr>
          <p:cNvPr id="220" name="Google Shape;220;p13"/>
          <p:cNvPicPr preferRelativeResize="0"/>
          <p:nvPr/>
        </p:nvPicPr>
        <p:blipFill rotWithShape="1">
          <a:blip r:embed="rId12">
            <a:alphaModFix/>
          </a:blip>
          <a:srcRect b="0" l="0" r="0" t="0"/>
          <a:stretch/>
        </p:blipFill>
        <p:spPr>
          <a:xfrm>
            <a:off x="9870041" y="4157558"/>
            <a:ext cx="1179075" cy="10881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Fokus za razvoj deteta</a:t>
            </a:r>
            <a:endParaRPr/>
          </a:p>
        </p:txBody>
      </p:sp>
      <p:sp>
        <p:nvSpPr>
          <p:cNvPr id="227" name="Google Shape;227;p14"/>
          <p:cNvSpPr/>
          <p:nvPr/>
        </p:nvSpPr>
        <p:spPr>
          <a:xfrm>
            <a:off x="513347" y="1123616"/>
            <a:ext cx="688313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Reči koje počinju slovom „F” se fokusiraju na šest glavnih područja razvoja deteta koja su ključna za svu decu s CP. </a:t>
            </a:r>
            <a:endParaRPr/>
          </a:p>
        </p:txBody>
      </p:sp>
      <p:sp>
        <p:nvSpPr>
          <p:cNvPr id="228" name="Google Shape;228;p14"/>
          <p:cNvSpPr/>
          <p:nvPr/>
        </p:nvSpPr>
        <p:spPr>
          <a:xfrm>
            <a:off x="4796119" y="6021755"/>
            <a:ext cx="7304282" cy="2769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AU" sz="1200" u="none" cap="none" strike="noStrike">
                <a:solidFill>
                  <a:schemeClr val="dk1"/>
                </a:solidFill>
                <a:latin typeface="Arial"/>
                <a:ea typeface="Arial"/>
                <a:cs typeface="Arial"/>
                <a:sym typeface="Arial"/>
              </a:rPr>
              <a:t>Više detalja pronađite na https://www.canchild.ca/en/research-in-practice/f-words-in-childhood-disability</a:t>
            </a:r>
            <a:endParaRPr/>
          </a:p>
        </p:txBody>
      </p:sp>
      <p:pic>
        <p:nvPicPr>
          <p:cNvPr id="229" name="Google Shape;229;p14"/>
          <p:cNvPicPr preferRelativeResize="0"/>
          <p:nvPr/>
        </p:nvPicPr>
        <p:blipFill rotWithShape="1">
          <a:blip r:embed="rId3">
            <a:alphaModFix/>
          </a:blip>
          <a:srcRect b="0" l="0" r="0" t="0"/>
          <a:stretch/>
        </p:blipFill>
        <p:spPr>
          <a:xfrm>
            <a:off x="4245830" y="1996232"/>
            <a:ext cx="3635586" cy="1788155"/>
          </a:xfrm>
          <a:prstGeom prst="rect">
            <a:avLst/>
          </a:prstGeom>
          <a:noFill/>
          <a:ln>
            <a:noFill/>
          </a:ln>
        </p:spPr>
      </p:pic>
      <p:pic>
        <p:nvPicPr>
          <p:cNvPr id="230" name="Google Shape;230;p14"/>
          <p:cNvPicPr preferRelativeResize="0"/>
          <p:nvPr/>
        </p:nvPicPr>
        <p:blipFill rotWithShape="1">
          <a:blip r:embed="rId4">
            <a:alphaModFix/>
          </a:blip>
          <a:srcRect b="0" l="0" r="0" t="0"/>
          <a:stretch/>
        </p:blipFill>
        <p:spPr>
          <a:xfrm>
            <a:off x="1431359" y="1996233"/>
            <a:ext cx="2476669" cy="1788155"/>
          </a:xfrm>
          <a:prstGeom prst="rect">
            <a:avLst/>
          </a:prstGeom>
          <a:noFill/>
          <a:ln>
            <a:noFill/>
          </a:ln>
        </p:spPr>
      </p:pic>
      <p:pic>
        <p:nvPicPr>
          <p:cNvPr id="231" name="Google Shape;231;p14"/>
          <p:cNvPicPr preferRelativeResize="0"/>
          <p:nvPr/>
        </p:nvPicPr>
        <p:blipFill rotWithShape="1">
          <a:blip r:embed="rId5">
            <a:alphaModFix/>
          </a:blip>
          <a:srcRect b="0" l="0" r="0" t="0"/>
          <a:stretch/>
        </p:blipFill>
        <p:spPr>
          <a:xfrm>
            <a:off x="4860904" y="4006831"/>
            <a:ext cx="2926397" cy="1792480"/>
          </a:xfrm>
          <a:prstGeom prst="rect">
            <a:avLst/>
          </a:prstGeom>
          <a:noFill/>
          <a:ln>
            <a:noFill/>
          </a:ln>
        </p:spPr>
      </p:pic>
      <p:pic>
        <p:nvPicPr>
          <p:cNvPr id="232" name="Google Shape;232;p14"/>
          <p:cNvPicPr preferRelativeResize="0"/>
          <p:nvPr/>
        </p:nvPicPr>
        <p:blipFill rotWithShape="1">
          <a:blip r:embed="rId6">
            <a:alphaModFix/>
          </a:blip>
          <a:srcRect b="0" l="0" r="0" t="0"/>
          <a:stretch/>
        </p:blipFill>
        <p:spPr>
          <a:xfrm>
            <a:off x="343964" y="3990769"/>
            <a:ext cx="4202656" cy="1808541"/>
          </a:xfrm>
          <a:prstGeom prst="rect">
            <a:avLst/>
          </a:prstGeom>
          <a:noFill/>
          <a:ln>
            <a:noFill/>
          </a:ln>
        </p:spPr>
      </p:pic>
      <p:pic>
        <p:nvPicPr>
          <p:cNvPr id="233" name="Google Shape;233;p14"/>
          <p:cNvPicPr preferRelativeResize="0"/>
          <p:nvPr/>
        </p:nvPicPr>
        <p:blipFill rotWithShape="1">
          <a:blip r:embed="rId7">
            <a:alphaModFix/>
          </a:blip>
          <a:srcRect b="0" l="0" r="0" t="0"/>
          <a:stretch/>
        </p:blipFill>
        <p:spPr>
          <a:xfrm>
            <a:off x="8219218" y="1985530"/>
            <a:ext cx="2421539" cy="1798857"/>
          </a:xfrm>
          <a:prstGeom prst="rect">
            <a:avLst/>
          </a:prstGeom>
          <a:noFill/>
          <a:ln>
            <a:noFill/>
          </a:ln>
        </p:spPr>
      </p:pic>
      <p:pic>
        <p:nvPicPr>
          <p:cNvPr id="234" name="Google Shape;234;p14"/>
          <p:cNvPicPr preferRelativeResize="0"/>
          <p:nvPr/>
        </p:nvPicPr>
        <p:blipFill rotWithShape="1">
          <a:blip r:embed="rId8">
            <a:alphaModFix/>
          </a:blip>
          <a:srcRect b="0" l="0" r="0" t="0"/>
          <a:stretch/>
        </p:blipFill>
        <p:spPr>
          <a:xfrm>
            <a:off x="8122508" y="4006831"/>
            <a:ext cx="3710243" cy="18125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5"/>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Razmatranja o terapiji</a:t>
            </a:r>
            <a:endParaRPr/>
          </a:p>
        </p:txBody>
      </p:sp>
      <p:graphicFrame>
        <p:nvGraphicFramePr>
          <p:cNvPr id="241" name="Google Shape;241;p15"/>
          <p:cNvGraphicFramePr/>
          <p:nvPr/>
        </p:nvGraphicFramePr>
        <p:xfrm>
          <a:off x="693390" y="1389916"/>
          <a:ext cx="3000000" cy="3000000"/>
        </p:xfrm>
        <a:graphic>
          <a:graphicData uri="http://schemas.openxmlformats.org/drawingml/2006/table">
            <a:tbl>
              <a:tblPr bandRow="1" firstRow="1">
                <a:noFill/>
                <a:tableStyleId>{D118B164-F13D-40E5-92B2-4D1D38DA9801}</a:tableStyleId>
              </a:tblPr>
              <a:tblGrid>
                <a:gridCol w="1201400"/>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BOLOVI</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3 od 4</a:t>
                      </a:r>
                      <a:r>
                        <a:rPr lang="en-AU" sz="1800" u="none" cap="none" strike="noStrike"/>
                        <a:t>: lečiti radi sprečavanja poremećaja spavanja i ponašanja</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42" name="Google Shape;242;p15"/>
          <p:cNvPicPr preferRelativeResize="0"/>
          <p:nvPr/>
        </p:nvPicPr>
        <p:blipFill rotWithShape="1">
          <a:blip r:embed="rId3">
            <a:alphaModFix/>
          </a:blip>
          <a:srcRect b="0" l="0" r="0" t="0"/>
          <a:stretch/>
        </p:blipFill>
        <p:spPr>
          <a:xfrm>
            <a:off x="743965" y="1437924"/>
            <a:ext cx="1146048" cy="1057656"/>
          </a:xfrm>
          <a:prstGeom prst="rect">
            <a:avLst/>
          </a:prstGeom>
          <a:noFill/>
          <a:ln>
            <a:noFill/>
          </a:ln>
        </p:spPr>
      </p:pic>
      <p:graphicFrame>
        <p:nvGraphicFramePr>
          <p:cNvPr id="243" name="Google Shape;243;p15"/>
          <p:cNvGraphicFramePr/>
          <p:nvPr/>
        </p:nvGraphicFramePr>
        <p:xfrm>
          <a:off x="683965" y="2779994"/>
          <a:ext cx="3000000" cy="3000000"/>
        </p:xfrm>
        <a:graphic>
          <a:graphicData uri="http://schemas.openxmlformats.org/drawingml/2006/table">
            <a:tbl>
              <a:tblPr bandRow="1" firstRow="1">
                <a:noFill/>
                <a:tableStyleId>{D118B164-F13D-40E5-92B2-4D1D38DA9801}</a:tableStyleId>
              </a:tblPr>
              <a:tblGrid>
                <a:gridCol w="1210825"/>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INTELEKTUALNA ONESPOSOBLJENOST</a:t>
                      </a:r>
                      <a:endParaRPr b="1" sz="2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od 2</a:t>
                      </a:r>
                      <a:r>
                        <a:rPr b="0" lang="en-AU" sz="1800" u="none" cap="none" strike="noStrike"/>
                        <a:t>: </a:t>
                      </a:r>
                      <a:r>
                        <a:rPr lang="en-AU" sz="1800" u="none" cap="none" strike="noStrike"/>
                        <a:t>lošija prognoza za kretanje, kontrolisano obavljanje male i velike nužde, akademski uspeh</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44" name="Google Shape;244;p15"/>
          <p:cNvGraphicFramePr/>
          <p:nvPr/>
        </p:nvGraphicFramePr>
        <p:xfrm>
          <a:off x="683965" y="4741467"/>
          <a:ext cx="3000000" cy="3000000"/>
        </p:xfrm>
        <a:graphic>
          <a:graphicData uri="http://schemas.openxmlformats.org/drawingml/2006/table">
            <a:tbl>
              <a:tblPr bandRow="1" firstRow="1">
                <a:noFill/>
                <a:tableStyleId>{D118B164-F13D-40E5-92B2-4D1D38DA9801}</a:tableStyleId>
              </a:tblPr>
              <a:tblGrid>
                <a:gridCol w="1201400"/>
                <a:gridCol w="3695300"/>
              </a:tblGrid>
              <a:tr h="43530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NEPOKRETNOST</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od 4</a:t>
                      </a:r>
                      <a:r>
                        <a:rPr b="0" lang="en-AU" sz="1800" u="none" cap="none" strike="noStrike"/>
                        <a:t>: nezavisno sedenje u uzrastu od 2 godine predviđa pokretnost</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45" name="Google Shape;245;p15"/>
          <p:cNvPicPr preferRelativeResize="0"/>
          <p:nvPr/>
        </p:nvPicPr>
        <p:blipFill rotWithShape="1">
          <a:blip r:embed="rId4">
            <a:alphaModFix/>
          </a:blip>
          <a:srcRect b="0" l="0" r="0" t="0"/>
          <a:stretch/>
        </p:blipFill>
        <p:spPr>
          <a:xfrm>
            <a:off x="788580" y="3138962"/>
            <a:ext cx="1063752" cy="1146341"/>
          </a:xfrm>
          <a:prstGeom prst="rect">
            <a:avLst/>
          </a:prstGeom>
          <a:noFill/>
          <a:ln>
            <a:noFill/>
          </a:ln>
        </p:spPr>
      </p:pic>
      <p:pic>
        <p:nvPicPr>
          <p:cNvPr id="246" name="Google Shape;246;p15"/>
          <p:cNvPicPr preferRelativeResize="0"/>
          <p:nvPr/>
        </p:nvPicPr>
        <p:blipFill rotWithShape="1">
          <a:blip r:embed="rId5">
            <a:alphaModFix/>
          </a:blip>
          <a:srcRect b="0" l="0" r="0" t="0"/>
          <a:stretch/>
        </p:blipFill>
        <p:spPr>
          <a:xfrm>
            <a:off x="788580" y="4767136"/>
            <a:ext cx="1034340" cy="1114646"/>
          </a:xfrm>
          <a:prstGeom prst="rect">
            <a:avLst/>
          </a:prstGeom>
          <a:noFill/>
          <a:ln>
            <a:noFill/>
          </a:ln>
        </p:spPr>
      </p:pic>
      <p:graphicFrame>
        <p:nvGraphicFramePr>
          <p:cNvPr id="247" name="Google Shape;247;p15"/>
          <p:cNvGraphicFramePr/>
          <p:nvPr/>
        </p:nvGraphicFramePr>
        <p:xfrm>
          <a:off x="6260394" y="1383760"/>
          <a:ext cx="3000000" cy="3000000"/>
        </p:xfrm>
        <a:graphic>
          <a:graphicData uri="http://schemas.openxmlformats.org/drawingml/2006/table">
            <a:tbl>
              <a:tblPr bandRow="1" firstRow="1">
                <a:noFill/>
                <a:tableStyleId>{D118B164-F13D-40E5-92B2-4D1D38DA9801}</a:tableStyleId>
              </a:tblPr>
              <a:tblGrid>
                <a:gridCol w="1201400"/>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IŠČAŠENJE KUKOVA</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od 3</a:t>
                      </a:r>
                      <a:r>
                        <a:rPr lang="en-AU" sz="1800" u="none" cap="none" strike="noStrike"/>
                        <a:t>: 6-12 meseci praćenja stanja kukova rendgenskim snimanjem</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48" name="Google Shape;248;p15"/>
          <p:cNvGraphicFramePr/>
          <p:nvPr/>
        </p:nvGraphicFramePr>
        <p:xfrm>
          <a:off x="6250969" y="2809726"/>
          <a:ext cx="3000000" cy="3000000"/>
        </p:xfrm>
        <a:graphic>
          <a:graphicData uri="http://schemas.openxmlformats.org/drawingml/2006/table">
            <a:tbl>
              <a:tblPr bandRow="1" firstRow="1">
                <a:noFill/>
                <a:tableStyleId>{D118B164-F13D-40E5-92B2-4D1D38DA9801}</a:tableStyleId>
              </a:tblPr>
              <a:tblGrid>
                <a:gridCol w="1210825"/>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NEVERBALNO</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od 4</a:t>
                      </a:r>
                      <a:r>
                        <a:rPr lang="en-AU" sz="1800" u="none" cap="none" strike="noStrike"/>
                        <a:t>: rano uključivanje u logopedske tretmane</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49" name="Google Shape;249;p15"/>
          <p:cNvGraphicFramePr/>
          <p:nvPr/>
        </p:nvGraphicFramePr>
        <p:xfrm>
          <a:off x="6250969" y="4235692"/>
          <a:ext cx="3000000" cy="3000000"/>
        </p:xfrm>
        <a:graphic>
          <a:graphicData uri="http://schemas.openxmlformats.org/drawingml/2006/table">
            <a:tbl>
              <a:tblPr bandRow="1" firstRow="1">
                <a:noFill/>
                <a:tableStyleId>{D118B164-F13D-40E5-92B2-4D1D38DA9801}</a:tableStyleId>
              </a:tblPr>
              <a:tblGrid>
                <a:gridCol w="1201400"/>
                <a:gridCol w="3695300"/>
              </a:tblGrid>
              <a:tr h="43530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EPILEPSIJA</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od 4</a:t>
                      </a:r>
                      <a:r>
                        <a:rPr lang="en-AU" sz="1800" u="none" cap="none" strike="noStrike"/>
                        <a:t>: napadi će se povući kod 10-20% dece</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50" name="Google Shape;250;p15"/>
          <p:cNvPicPr preferRelativeResize="0"/>
          <p:nvPr/>
        </p:nvPicPr>
        <p:blipFill rotWithShape="1">
          <a:blip r:embed="rId6">
            <a:alphaModFix/>
          </a:blip>
          <a:srcRect b="0" l="0" r="0" t="0"/>
          <a:stretch/>
        </p:blipFill>
        <p:spPr>
          <a:xfrm>
            <a:off x="6317663" y="1401838"/>
            <a:ext cx="1034340" cy="1114646"/>
          </a:xfrm>
          <a:prstGeom prst="rect">
            <a:avLst/>
          </a:prstGeom>
          <a:noFill/>
          <a:ln>
            <a:noFill/>
          </a:ln>
        </p:spPr>
      </p:pic>
      <p:pic>
        <p:nvPicPr>
          <p:cNvPr id="251" name="Google Shape;251;p15"/>
          <p:cNvPicPr preferRelativeResize="0"/>
          <p:nvPr/>
        </p:nvPicPr>
        <p:blipFill rotWithShape="1">
          <a:blip r:embed="rId7">
            <a:alphaModFix/>
          </a:blip>
          <a:srcRect b="0" l="0" r="0" t="0"/>
          <a:stretch/>
        </p:blipFill>
        <p:spPr>
          <a:xfrm>
            <a:off x="6317663" y="2829370"/>
            <a:ext cx="1063752" cy="1146341"/>
          </a:xfrm>
          <a:prstGeom prst="rect">
            <a:avLst/>
          </a:prstGeom>
          <a:noFill/>
          <a:ln>
            <a:noFill/>
          </a:ln>
        </p:spPr>
      </p:pic>
      <p:pic>
        <p:nvPicPr>
          <p:cNvPr id="252" name="Google Shape;252;p15"/>
          <p:cNvPicPr preferRelativeResize="0"/>
          <p:nvPr/>
        </p:nvPicPr>
        <p:blipFill rotWithShape="1">
          <a:blip r:embed="rId8">
            <a:alphaModFix/>
          </a:blip>
          <a:srcRect b="0" l="0" r="0" t="0"/>
          <a:stretch/>
        </p:blipFill>
        <p:spPr>
          <a:xfrm>
            <a:off x="6308208" y="4285303"/>
            <a:ext cx="1146048" cy="10576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6"/>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Razmatranja o terapiji</a:t>
            </a:r>
            <a:r>
              <a:rPr b="0" lang="en-AU"/>
              <a:t> (nastavak)</a:t>
            </a:r>
            <a:endParaRPr/>
          </a:p>
        </p:txBody>
      </p:sp>
      <p:graphicFrame>
        <p:nvGraphicFramePr>
          <p:cNvPr id="259" name="Google Shape;259;p16"/>
          <p:cNvGraphicFramePr/>
          <p:nvPr/>
        </p:nvGraphicFramePr>
        <p:xfrm>
          <a:off x="702817" y="1702150"/>
          <a:ext cx="3000000" cy="3000000"/>
        </p:xfrm>
        <a:graphic>
          <a:graphicData uri="http://schemas.openxmlformats.org/drawingml/2006/table">
            <a:tbl>
              <a:tblPr bandRow="1" firstRow="1">
                <a:noFill/>
                <a:tableStyleId>{D118B164-F13D-40E5-92B2-4D1D38DA9801}</a:tableStyleId>
              </a:tblPr>
              <a:tblGrid>
                <a:gridCol w="1201400"/>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POREMEĆAJ PONAŠANJA</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od 4</a:t>
                      </a:r>
                      <a:r>
                        <a:rPr lang="en-AU" sz="1800" u="none" cap="none" strike="noStrike"/>
                        <a:t>: lečiti rano i paziti da bolovi budu pod kontrolom</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0" name="Google Shape;260;p16"/>
          <p:cNvGraphicFramePr/>
          <p:nvPr/>
        </p:nvGraphicFramePr>
        <p:xfrm>
          <a:off x="693390" y="3138962"/>
          <a:ext cx="3000000" cy="3000000"/>
        </p:xfrm>
        <a:graphic>
          <a:graphicData uri="http://schemas.openxmlformats.org/drawingml/2006/table">
            <a:tbl>
              <a:tblPr bandRow="1" firstRow="1">
                <a:noFill/>
                <a:tableStyleId>{D118B164-F13D-40E5-92B2-4D1D38DA9801}</a:tableStyleId>
              </a:tblPr>
              <a:tblGrid>
                <a:gridCol w="1210825"/>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INKONTINENCIJA BEŠIKE</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od 4</a:t>
                      </a:r>
                      <a:r>
                        <a:rPr lang="en-AU" sz="1800" u="none" cap="none" strike="noStrike"/>
                        <a:t>: sprovesti ispitivanja i čekati</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1" name="Google Shape;261;p16"/>
          <p:cNvGraphicFramePr/>
          <p:nvPr/>
        </p:nvGraphicFramePr>
        <p:xfrm>
          <a:off x="712244" y="4552934"/>
          <a:ext cx="3000000" cy="3000000"/>
        </p:xfrm>
        <a:graphic>
          <a:graphicData uri="http://schemas.openxmlformats.org/drawingml/2006/table">
            <a:tbl>
              <a:tblPr bandRow="1" firstRow="1">
                <a:noFill/>
                <a:tableStyleId>{D118B164-F13D-40E5-92B2-4D1D38DA9801}</a:tableStyleId>
              </a:tblPr>
              <a:tblGrid>
                <a:gridCol w="1201400"/>
                <a:gridCol w="3695300"/>
              </a:tblGrid>
              <a:tr h="43530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POREMEĆAJ SPAVANJA</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od 5</a:t>
                      </a:r>
                      <a:r>
                        <a:rPr lang="en-AU" sz="1800" u="none" cap="none" strike="noStrike"/>
                        <a:t>: sprovesti ispitivanja i paziti da bolovi budu pod kontrolom</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2" name="Google Shape;262;p16"/>
          <p:cNvGraphicFramePr/>
          <p:nvPr/>
        </p:nvGraphicFramePr>
        <p:xfrm>
          <a:off x="6266206" y="1702150"/>
          <a:ext cx="3000000" cy="3000000"/>
        </p:xfrm>
        <a:graphic>
          <a:graphicData uri="http://schemas.openxmlformats.org/drawingml/2006/table">
            <a:tbl>
              <a:tblPr bandRow="1" firstRow="1">
                <a:noFill/>
                <a:tableStyleId>{D118B164-F13D-40E5-92B2-4D1D38DA9801}</a:tableStyleId>
              </a:tblPr>
              <a:tblGrid>
                <a:gridCol w="1201400"/>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SLABOVIDOST</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od 10</a:t>
                      </a:r>
                      <a:r>
                        <a:rPr lang="en-AU" sz="1800" u="none" cap="none" strike="noStrike"/>
                        <a:t>: rano proceniti i korigovati</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3" name="Google Shape;263;p16"/>
          <p:cNvGraphicFramePr/>
          <p:nvPr/>
        </p:nvGraphicFramePr>
        <p:xfrm>
          <a:off x="6256779" y="3138962"/>
          <a:ext cx="3000000" cy="3000000"/>
        </p:xfrm>
        <a:graphic>
          <a:graphicData uri="http://schemas.openxmlformats.org/drawingml/2006/table">
            <a:tbl>
              <a:tblPr bandRow="1" firstRow="1">
                <a:noFill/>
                <a:tableStyleId>{D118B164-F13D-40E5-92B2-4D1D38DA9801}</a:tableStyleId>
              </a:tblPr>
              <a:tblGrid>
                <a:gridCol w="1210825"/>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NEORALNA ISHRANA</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od 15</a:t>
                      </a:r>
                      <a:r>
                        <a:rPr lang="en-AU" sz="1800" u="none" cap="none" strike="noStrike"/>
                        <a:t>: proceniti bezbednost gutanja i pratiti rast</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4" name="Google Shape;264;p16"/>
          <p:cNvGraphicFramePr/>
          <p:nvPr/>
        </p:nvGraphicFramePr>
        <p:xfrm>
          <a:off x="6275633" y="4552934"/>
          <a:ext cx="3000000" cy="3000000"/>
        </p:xfrm>
        <a:graphic>
          <a:graphicData uri="http://schemas.openxmlformats.org/drawingml/2006/table">
            <a:tbl>
              <a:tblPr bandRow="1" firstRow="1">
                <a:noFill/>
                <a:tableStyleId>{D118B164-F13D-40E5-92B2-4D1D38DA9801}</a:tableStyleId>
              </a:tblPr>
              <a:tblGrid>
                <a:gridCol w="1201400"/>
                <a:gridCol w="3695300"/>
              </a:tblGrid>
              <a:tr h="43530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OŠTEĆENJE SLUHA</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od 25</a:t>
                      </a:r>
                      <a:r>
                        <a:rPr lang="en-AU" sz="1800" u="none" cap="none" strike="noStrike"/>
                        <a:t>: rano proceniti i korigovati</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65" name="Google Shape;265;p16"/>
          <p:cNvPicPr preferRelativeResize="0"/>
          <p:nvPr/>
        </p:nvPicPr>
        <p:blipFill rotWithShape="1">
          <a:blip r:embed="rId3">
            <a:alphaModFix/>
          </a:blip>
          <a:srcRect b="0" l="0" r="0" t="0"/>
          <a:stretch/>
        </p:blipFill>
        <p:spPr>
          <a:xfrm>
            <a:off x="782423" y="1780170"/>
            <a:ext cx="981457" cy="955544"/>
          </a:xfrm>
          <a:prstGeom prst="rect">
            <a:avLst/>
          </a:prstGeom>
          <a:noFill/>
          <a:ln>
            <a:noFill/>
          </a:ln>
        </p:spPr>
      </p:pic>
      <p:pic>
        <p:nvPicPr>
          <p:cNvPr id="266" name="Google Shape;266;p16"/>
          <p:cNvPicPr preferRelativeResize="0"/>
          <p:nvPr/>
        </p:nvPicPr>
        <p:blipFill rotWithShape="1">
          <a:blip r:embed="rId4">
            <a:alphaModFix/>
          </a:blip>
          <a:srcRect b="0" l="0" r="0" t="0"/>
          <a:stretch/>
        </p:blipFill>
        <p:spPr>
          <a:xfrm>
            <a:off x="782423" y="3167238"/>
            <a:ext cx="1029485" cy="1109414"/>
          </a:xfrm>
          <a:prstGeom prst="rect">
            <a:avLst/>
          </a:prstGeom>
          <a:noFill/>
          <a:ln>
            <a:noFill/>
          </a:ln>
        </p:spPr>
      </p:pic>
      <p:pic>
        <p:nvPicPr>
          <p:cNvPr id="267" name="Google Shape;267;p16"/>
          <p:cNvPicPr preferRelativeResize="0"/>
          <p:nvPr/>
        </p:nvPicPr>
        <p:blipFill rotWithShape="1">
          <a:blip r:embed="rId5">
            <a:alphaModFix/>
          </a:blip>
          <a:srcRect b="0" l="0" r="0" t="0"/>
          <a:stretch/>
        </p:blipFill>
        <p:spPr>
          <a:xfrm>
            <a:off x="830451" y="4575774"/>
            <a:ext cx="1032397" cy="1112552"/>
          </a:xfrm>
          <a:prstGeom prst="rect">
            <a:avLst/>
          </a:prstGeom>
          <a:noFill/>
          <a:ln>
            <a:noFill/>
          </a:ln>
        </p:spPr>
      </p:pic>
      <p:pic>
        <p:nvPicPr>
          <p:cNvPr id="268" name="Google Shape;268;p16"/>
          <p:cNvPicPr preferRelativeResize="0"/>
          <p:nvPr/>
        </p:nvPicPr>
        <p:blipFill rotWithShape="1">
          <a:blip r:embed="rId6">
            <a:alphaModFix/>
          </a:blip>
          <a:srcRect b="0" l="0" r="0" t="0"/>
          <a:stretch/>
        </p:blipFill>
        <p:spPr>
          <a:xfrm>
            <a:off x="6380109" y="1702150"/>
            <a:ext cx="1020334" cy="1099552"/>
          </a:xfrm>
          <a:prstGeom prst="rect">
            <a:avLst/>
          </a:prstGeom>
          <a:noFill/>
          <a:ln>
            <a:noFill/>
          </a:ln>
        </p:spPr>
      </p:pic>
      <p:pic>
        <p:nvPicPr>
          <p:cNvPr id="269" name="Google Shape;269;p16"/>
          <p:cNvPicPr preferRelativeResize="0"/>
          <p:nvPr/>
        </p:nvPicPr>
        <p:blipFill rotWithShape="1">
          <a:blip r:embed="rId7">
            <a:alphaModFix/>
          </a:blip>
          <a:srcRect b="0" l="0" r="0" t="6812"/>
          <a:stretch/>
        </p:blipFill>
        <p:spPr>
          <a:xfrm>
            <a:off x="6370958" y="3167238"/>
            <a:ext cx="1076588" cy="1081138"/>
          </a:xfrm>
          <a:prstGeom prst="rect">
            <a:avLst/>
          </a:prstGeom>
          <a:noFill/>
          <a:ln>
            <a:noFill/>
          </a:ln>
        </p:spPr>
      </p:pic>
      <p:pic>
        <p:nvPicPr>
          <p:cNvPr id="270" name="Google Shape;270;p16"/>
          <p:cNvPicPr preferRelativeResize="0"/>
          <p:nvPr/>
        </p:nvPicPr>
        <p:blipFill rotWithShape="1">
          <a:blip r:embed="rId8">
            <a:alphaModFix/>
          </a:blip>
          <a:srcRect b="0" l="0" r="0" t="0"/>
          <a:stretch/>
        </p:blipFill>
        <p:spPr>
          <a:xfrm>
            <a:off x="6466089" y="4575774"/>
            <a:ext cx="1032397" cy="11125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7"/>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Budućnost</a:t>
            </a:r>
            <a:endParaRPr/>
          </a:p>
        </p:txBody>
      </p:sp>
      <p:sp>
        <p:nvSpPr>
          <p:cNvPr id="277" name="Google Shape;277;p17"/>
          <p:cNvSpPr txBox="1"/>
          <p:nvPr/>
        </p:nvSpPr>
        <p:spPr>
          <a:xfrm>
            <a:off x="4368911" y="1555424"/>
            <a:ext cx="7258313" cy="4666268"/>
          </a:xfrm>
          <a:prstGeom prst="rect">
            <a:avLst/>
          </a:prstGeom>
          <a:noFill/>
          <a:ln>
            <a:noFill/>
          </a:ln>
        </p:spPr>
        <p:txBody>
          <a:bodyPr anchorCtr="0" anchor="t" bIns="45700" lIns="91425" spcFirstLastPara="1" rIns="91425" wrap="square" tIns="45700">
            <a:noAutofit/>
          </a:bodyPr>
          <a:lstStyle/>
          <a:p>
            <a:pPr indent="-228600" lvl="0" marL="228600" marR="0" rtl="0" algn="l">
              <a:lnSpc>
                <a:spcPct val="110000"/>
              </a:lnSpc>
              <a:spcBef>
                <a:spcPts val="0"/>
              </a:spcBef>
              <a:spcAft>
                <a:spcPts val="0"/>
              </a:spcAft>
              <a:buClr>
                <a:schemeClr val="dk1"/>
              </a:buClr>
              <a:buSzPts val="2200"/>
              <a:buFont typeface="Arial"/>
              <a:buChar char="•"/>
            </a:pPr>
            <a:r>
              <a:rPr b="1" i="0" lang="en-AU" sz="2200" u="none" cap="none" strike="noStrike">
                <a:solidFill>
                  <a:schemeClr val="dk1"/>
                </a:solidFill>
                <a:latin typeface="Arial"/>
                <a:ea typeface="Arial"/>
                <a:cs typeface="Arial"/>
                <a:sym typeface="Arial"/>
              </a:rPr>
              <a:t>Uz podršku roditelja, porodice, zajednice, državnih organa i zdravstvenih radnika</a:t>
            </a:r>
            <a:r>
              <a:rPr b="0" i="0" lang="en-AU" sz="2200" u="none" cap="none" strike="noStrike">
                <a:solidFill>
                  <a:schemeClr val="dk1"/>
                </a:solidFill>
                <a:latin typeface="Arial"/>
                <a:ea typeface="Arial"/>
                <a:cs typeface="Arial"/>
                <a:sym typeface="Arial"/>
              </a:rPr>
              <a:t>,</a:t>
            </a:r>
            <a:r>
              <a:rPr b="1" i="0" lang="en-AU" sz="2200" u="none" cap="none" strike="noStrike">
                <a:solidFill>
                  <a:schemeClr val="dk1"/>
                </a:solidFill>
                <a:latin typeface="Arial"/>
                <a:ea typeface="Arial"/>
                <a:cs typeface="Arial"/>
                <a:sym typeface="Arial"/>
              </a:rPr>
              <a:t> </a:t>
            </a:r>
            <a:r>
              <a:rPr b="0" i="0" lang="en-AU" sz="2200" u="none" cap="none" strike="noStrike">
                <a:solidFill>
                  <a:schemeClr val="dk1"/>
                </a:solidFill>
                <a:latin typeface="Arial"/>
                <a:ea typeface="Arial"/>
                <a:cs typeface="Arial"/>
                <a:sym typeface="Arial"/>
              </a:rPr>
              <a:t>deca s cerebralnom paralizom će voditi zdrav i plodotvoran život</a:t>
            </a:r>
            <a:endParaRPr/>
          </a:p>
          <a:p>
            <a:pPr indent="-228600" lvl="0" marL="228600" marR="0" rtl="0" algn="l">
              <a:lnSpc>
                <a:spcPct val="110000"/>
              </a:lnSpc>
              <a:spcBef>
                <a:spcPts val="1600"/>
              </a:spcBef>
              <a:spcAft>
                <a:spcPts val="0"/>
              </a:spcAft>
              <a:buClr>
                <a:schemeClr val="dk1"/>
              </a:buClr>
              <a:buSzPts val="2200"/>
              <a:buFont typeface="Arial"/>
              <a:buChar char="•"/>
            </a:pPr>
            <a:r>
              <a:rPr b="1" i="0" lang="en-AU" sz="2200" u="none" cap="none" strike="noStrike">
                <a:solidFill>
                  <a:schemeClr val="dk1"/>
                </a:solidFill>
                <a:latin typeface="Arial"/>
                <a:ea typeface="Arial"/>
                <a:cs typeface="Arial"/>
                <a:sym typeface="Arial"/>
              </a:rPr>
              <a:t>Budućnost je svetla</a:t>
            </a:r>
            <a:r>
              <a:rPr b="0" i="0" lang="en-AU" sz="2200" u="none" cap="none" strike="noStrike">
                <a:solidFill>
                  <a:schemeClr val="dk1"/>
                </a:solidFill>
                <a:latin typeface="Arial"/>
                <a:ea typeface="Arial"/>
                <a:cs typeface="Arial"/>
                <a:sym typeface="Arial"/>
              </a:rPr>
              <a:t> uz međunarodne napore za saradnju u istraživanju, praksi, obrazovanju, tehnologiji i socijalnim akcijama, od strane i za ljude s CP</a:t>
            </a:r>
            <a:endParaRPr b="0" i="0" sz="2200" u="none" cap="none" strike="noStrike">
              <a:solidFill>
                <a:schemeClr val="dk1"/>
              </a:solidFill>
              <a:latin typeface="Arial"/>
              <a:ea typeface="Arial"/>
              <a:cs typeface="Arial"/>
              <a:sym typeface="Arial"/>
            </a:endParaRPr>
          </a:p>
          <a:p>
            <a:pPr indent="-228600" lvl="0" marL="228600" marR="0" rtl="0" algn="l">
              <a:lnSpc>
                <a:spcPct val="110000"/>
              </a:lnSpc>
              <a:spcBef>
                <a:spcPts val="1600"/>
              </a:spcBef>
              <a:spcAft>
                <a:spcPts val="0"/>
              </a:spcAft>
              <a:buClr>
                <a:schemeClr val="dk1"/>
              </a:buClr>
              <a:buSzPts val="2200"/>
              <a:buFont typeface="Arial"/>
              <a:buChar char="•"/>
            </a:pPr>
            <a:r>
              <a:rPr b="1" i="0" lang="en-AU" sz="2200" u="none" cap="none" strike="noStrike">
                <a:solidFill>
                  <a:schemeClr val="dk1"/>
                </a:solidFill>
                <a:latin typeface="Arial"/>
                <a:ea typeface="Arial"/>
                <a:cs typeface="Arial"/>
                <a:sym typeface="Arial"/>
              </a:rPr>
              <a:t>Pridružite se Svetskom danu cerebralne paralize </a:t>
            </a:r>
            <a:r>
              <a:rPr b="0" i="0" lang="en-AU" sz="2200" u="none" cap="none" strike="noStrike">
                <a:solidFill>
                  <a:schemeClr val="dk1"/>
                </a:solidFill>
                <a:latin typeface="Arial"/>
                <a:ea typeface="Arial"/>
                <a:cs typeface="Arial"/>
                <a:sym typeface="Arial"/>
              </a:rPr>
              <a:t>i postanite deo ove globalne zajednice kako biste unapredili živote ljudi s CP širom sveta.</a:t>
            </a:r>
            <a:endParaRPr/>
          </a:p>
          <a:p>
            <a:pPr indent="0" lvl="0" marL="0" marR="0" rtl="0" algn="ctr">
              <a:lnSpc>
                <a:spcPct val="110000"/>
              </a:lnSpc>
              <a:spcBef>
                <a:spcPts val="1600"/>
              </a:spcBef>
              <a:spcAft>
                <a:spcPts val="0"/>
              </a:spcAft>
              <a:buClr>
                <a:srgbClr val="548135"/>
              </a:buClr>
              <a:buSzPts val="2000"/>
              <a:buFont typeface="Arial"/>
              <a:buNone/>
            </a:pPr>
            <a:r>
              <a:rPr b="1" i="0" lang="en-AU" sz="2000" u="none" cap="none" strike="noStrike">
                <a:solidFill>
                  <a:srgbClr val="00C165"/>
                </a:solidFill>
                <a:latin typeface="Arial"/>
                <a:ea typeface="Arial"/>
                <a:cs typeface="Arial"/>
                <a:sym typeface="Arial"/>
              </a:rPr>
              <a:t>SVETSKI DAN CEREBRALNE PARALIZE 6. OKTOBRA</a:t>
            </a:r>
            <a:endParaRPr/>
          </a:p>
          <a:p>
            <a:pPr indent="-101600" lvl="0" marL="228600" marR="0" rtl="0" algn="l">
              <a:lnSpc>
                <a:spcPct val="110000"/>
              </a:lnSpc>
              <a:spcBef>
                <a:spcPts val="16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r">
              <a:lnSpc>
                <a:spcPct val="90000"/>
              </a:lnSpc>
              <a:spcBef>
                <a:spcPts val="1600"/>
              </a:spcBef>
              <a:spcAft>
                <a:spcPts val="0"/>
              </a:spcAft>
              <a:buClr>
                <a:schemeClr val="dk1"/>
              </a:buClr>
              <a:buSzPts val="1000"/>
              <a:buFont typeface="Arial"/>
              <a:buNone/>
            </a:pPr>
            <a:br>
              <a:rPr b="0" i="0" lang="en-AU" sz="1000" u="none" cap="none" strike="noStrike">
                <a:solidFill>
                  <a:schemeClr val="dk1"/>
                </a:solidFill>
                <a:latin typeface="Arial"/>
                <a:ea typeface="Arial"/>
                <a:cs typeface="Arial"/>
                <a:sym typeface="Arial"/>
              </a:rPr>
            </a:br>
            <a:br>
              <a:rPr b="0" i="0" lang="en-AU"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p:txBody>
      </p:sp>
      <p:pic>
        <p:nvPicPr>
          <p:cNvPr id="278" name="Google Shape;278;p17"/>
          <p:cNvPicPr preferRelativeResize="0"/>
          <p:nvPr/>
        </p:nvPicPr>
        <p:blipFill rotWithShape="1">
          <a:blip r:embed="rId3">
            <a:alphaModFix/>
          </a:blip>
          <a:srcRect b="599" l="607" r="0" t="0"/>
          <a:stretch/>
        </p:blipFill>
        <p:spPr>
          <a:xfrm>
            <a:off x="683030" y="1300433"/>
            <a:ext cx="3507178" cy="4656841"/>
          </a:xfrm>
          <a:prstGeom prst="rect">
            <a:avLst/>
          </a:prstGeom>
          <a:solidFill>
            <a:srgbClr val="ECECEC"/>
          </a:solidFill>
          <a:ln>
            <a:noFill/>
          </a:ln>
          <a:effectLst>
            <a:outerShdw blurRad="55000" rotWithShape="0" algn="tl" dir="5400000" dist="180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8"/>
          <p:cNvSpPr txBox="1"/>
          <p:nvPr>
            <p:ph idx="1" type="body"/>
          </p:nvPr>
        </p:nvSpPr>
        <p:spPr>
          <a:xfrm>
            <a:off x="697350" y="1612349"/>
            <a:ext cx="10797300" cy="3951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1600"/>
              <a:buChar char="•"/>
            </a:pPr>
            <a:r>
              <a:rPr i="1" lang="en-AU" sz="1600"/>
              <a:t>Australian Cerebral Palsy Register Report 2013</a:t>
            </a:r>
            <a:r>
              <a:rPr lang="en-AU" sz="1600"/>
              <a:t> www.cpregister.com</a:t>
            </a:r>
            <a:endParaRPr/>
          </a:p>
          <a:p>
            <a:pPr indent="-228600" lvl="0" marL="228600" rtl="0" algn="l">
              <a:lnSpc>
                <a:spcPct val="90000"/>
              </a:lnSpc>
              <a:spcBef>
                <a:spcPts val="1000"/>
              </a:spcBef>
              <a:spcAft>
                <a:spcPts val="0"/>
              </a:spcAft>
              <a:buSzPts val="1600"/>
              <a:buChar char="•"/>
            </a:pPr>
            <a:r>
              <a:rPr lang="en-AU" sz="1600"/>
              <a:t>Eliasson, A.-C., Krumlinde-Sundholm, L., Rösblad, B., Beckung, E., Arner, M., Öhrvall, A.-M., &amp; Rosenbaum, P. (2007). The manual ability classification system (MACS) for children with cerebral palsy: Scale development and evidence of validity and reliability. </a:t>
            </a:r>
            <a:r>
              <a:rPr i="1" lang="en-AU" sz="1600"/>
              <a:t>Developmental Medicine &amp; Child Neurology</a:t>
            </a:r>
            <a:r>
              <a:rPr lang="en-AU" sz="1600"/>
              <a:t>, </a:t>
            </a:r>
            <a:r>
              <a:rPr i="1" lang="en-AU" sz="1600"/>
              <a:t>48</a:t>
            </a:r>
            <a:r>
              <a:rPr lang="en-AU" sz="1600"/>
              <a:t>(7), 549–554. doi:10.1111/j.1469-8749.2006.tb01313.x</a:t>
            </a:r>
            <a:endParaRPr/>
          </a:p>
          <a:p>
            <a:pPr indent="-228600" lvl="0" marL="228600" rtl="0" algn="l">
              <a:lnSpc>
                <a:spcPct val="90000"/>
              </a:lnSpc>
              <a:spcBef>
                <a:spcPts val="1000"/>
              </a:spcBef>
              <a:spcAft>
                <a:spcPts val="0"/>
              </a:spcAft>
              <a:buSzPts val="1600"/>
              <a:buChar char="•"/>
            </a:pPr>
            <a:r>
              <a:rPr lang="en-AU" sz="1600"/>
              <a:t>Novak, I. (2014). Evidence-based diagnosis, health care, and rehabilitation for children with cerebral palsy. </a:t>
            </a:r>
            <a:r>
              <a:rPr i="1" lang="en-AU" sz="1600"/>
              <a:t>Journal of Child Neurology</a:t>
            </a:r>
            <a:r>
              <a:rPr lang="en-AU" sz="1600"/>
              <a:t>, </a:t>
            </a:r>
            <a:r>
              <a:rPr i="1" lang="en-AU" sz="1600"/>
              <a:t>29</a:t>
            </a:r>
            <a:r>
              <a:rPr lang="en-AU" sz="1600"/>
              <a:t>(8), 1141–1156. doi:10.1177/0883073814535503</a:t>
            </a:r>
            <a:endParaRPr/>
          </a:p>
          <a:p>
            <a:pPr indent="-228600" lvl="0" marL="228600" rtl="0" algn="l">
              <a:lnSpc>
                <a:spcPct val="90000"/>
              </a:lnSpc>
              <a:spcBef>
                <a:spcPts val="1000"/>
              </a:spcBef>
              <a:spcAft>
                <a:spcPts val="0"/>
              </a:spcAft>
              <a:buSzPts val="1600"/>
              <a:buChar char="•"/>
            </a:pPr>
            <a:r>
              <a:rPr lang="en-AU" sz="1600"/>
              <a:t>Novak, I., Hines, M., Goldsmith, S., &amp; Barclay, R. (2012). Clinical Prognostic messages from a systematic review on cerebral palsy. </a:t>
            </a:r>
            <a:r>
              <a:rPr i="1" lang="en-AU" sz="1600"/>
              <a:t>PEDIATRICS</a:t>
            </a:r>
            <a:r>
              <a:rPr lang="en-AU" sz="1600"/>
              <a:t>, </a:t>
            </a:r>
            <a:r>
              <a:rPr i="1" lang="en-AU" sz="1600"/>
              <a:t>130</a:t>
            </a:r>
            <a:r>
              <a:rPr lang="en-AU" sz="1600"/>
              <a:t>(5), e1285–e1312. doi:10.1542/peds.2012-0924</a:t>
            </a:r>
            <a:endParaRPr/>
          </a:p>
          <a:p>
            <a:pPr indent="-228600" lvl="0" marL="228600" rtl="0" algn="l">
              <a:lnSpc>
                <a:spcPct val="90000"/>
              </a:lnSpc>
              <a:spcBef>
                <a:spcPts val="1000"/>
              </a:spcBef>
              <a:spcAft>
                <a:spcPts val="0"/>
              </a:spcAft>
              <a:buSzPts val="1600"/>
              <a:buChar char="•"/>
            </a:pPr>
            <a:r>
              <a:rPr lang="en-AU" sz="1600"/>
              <a:t>McIntyre, S., Morgan, C., Walker, K., &amp; Novak, I. (2011). Cerebral palsy-don’t delay. </a:t>
            </a:r>
            <a:r>
              <a:rPr i="1" lang="en-AU" sz="1600"/>
              <a:t>Developmental Disabilities Research Reviews</a:t>
            </a:r>
            <a:r>
              <a:rPr lang="en-AU" sz="1600"/>
              <a:t>, </a:t>
            </a:r>
            <a:r>
              <a:rPr i="1" lang="en-AU" sz="1600"/>
              <a:t>17</a:t>
            </a:r>
            <a:r>
              <a:rPr lang="en-AU" sz="1600"/>
              <a:t>(2), 114–129. doi:10.1002/ddrr.1106</a:t>
            </a:r>
            <a:endParaRPr/>
          </a:p>
          <a:p>
            <a:pPr indent="-228600" lvl="0" marL="228600" rtl="0" algn="l">
              <a:lnSpc>
                <a:spcPct val="90000"/>
              </a:lnSpc>
              <a:spcBef>
                <a:spcPts val="1000"/>
              </a:spcBef>
              <a:spcAft>
                <a:spcPts val="0"/>
              </a:spcAft>
              <a:buSzPts val="1600"/>
              <a:buChar char="•"/>
            </a:pPr>
            <a:r>
              <a:rPr lang="en-AU" sz="1600"/>
              <a:t>Palisano, R., Rosenbaum, P., Walter, S., Russell, D., Wood, E., &amp; Galuppi, B. (2008). Development and reliability of a system to classify gross motor function in children with cerebral palsy. </a:t>
            </a:r>
            <a:r>
              <a:rPr i="1" lang="en-AU" sz="1600"/>
              <a:t>Developmental Medicine &amp; Child Neurology</a:t>
            </a:r>
            <a:r>
              <a:rPr lang="en-AU" sz="1600"/>
              <a:t>, </a:t>
            </a:r>
            <a:r>
              <a:rPr i="1" lang="en-AU" sz="1600"/>
              <a:t>39</a:t>
            </a:r>
            <a:r>
              <a:rPr lang="en-AU" sz="1600"/>
              <a:t>(4), 214–223. doi:10.1111/j.1469-8749.1997.tb07414.x  www.canchild.ca. </a:t>
            </a:r>
            <a:endParaRPr/>
          </a:p>
          <a:p>
            <a:pPr indent="-228600" lvl="0" marL="228600" rtl="0" algn="l">
              <a:lnSpc>
                <a:spcPct val="90000"/>
              </a:lnSpc>
              <a:spcBef>
                <a:spcPts val="1000"/>
              </a:spcBef>
              <a:spcAft>
                <a:spcPts val="0"/>
              </a:spcAft>
              <a:buSzPts val="1600"/>
              <a:buChar char="•"/>
            </a:pPr>
            <a:r>
              <a:rPr i="1" lang="en-AU" sz="1600"/>
              <a:t>Report of the Australian Cerebral Palsy Register, Birth Years 1993-2009</a:t>
            </a:r>
            <a:r>
              <a:rPr lang="en-AU" sz="1600"/>
              <a:t>, September 2016. </a:t>
            </a:r>
            <a:endParaRPr/>
          </a:p>
          <a:p>
            <a:pPr indent="-114300" lvl="0" marL="228600" rtl="0" algn="l">
              <a:lnSpc>
                <a:spcPct val="90000"/>
              </a:lnSpc>
              <a:spcBef>
                <a:spcPts val="1000"/>
              </a:spcBef>
              <a:spcAft>
                <a:spcPts val="0"/>
              </a:spcAft>
              <a:buClr>
                <a:srgbClr val="77A540"/>
              </a:buClr>
              <a:buSzPts val="1800"/>
              <a:buNone/>
            </a:pPr>
            <a:r>
              <a:t/>
            </a:r>
            <a:endParaRPr sz="1800"/>
          </a:p>
        </p:txBody>
      </p:sp>
      <p:sp>
        <p:nvSpPr>
          <p:cNvPr id="285" name="Google Shape;285;p18"/>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1" lang="en-AU"/>
              <a:t>Reference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Danas...</a:t>
            </a:r>
            <a:endParaRPr/>
          </a:p>
        </p:txBody>
      </p:sp>
      <p:sp>
        <p:nvSpPr>
          <p:cNvPr id="50" name="Google Shape;50;p2"/>
          <p:cNvSpPr txBox="1"/>
          <p:nvPr/>
        </p:nvSpPr>
        <p:spPr>
          <a:xfrm>
            <a:off x="777300" y="1746425"/>
            <a:ext cx="5385600" cy="32973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Kratke činjenice o cerebralnoj paralizi (CP)</a:t>
            </a:r>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Definicija</a:t>
            </a:r>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Uzroci CP</a:t>
            </a:r>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Faktori rizika</a:t>
            </a:r>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Dijagnoza</a:t>
            </a:r>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Motorni tipovi</a:t>
            </a:r>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Delovi tela zahvaćeni CP</a:t>
            </a:r>
            <a:endParaRPr/>
          </a:p>
        </p:txBody>
      </p:sp>
      <p:sp>
        <p:nvSpPr>
          <p:cNvPr id="51" name="Google Shape;51;p2"/>
          <p:cNvSpPr txBox="1"/>
          <p:nvPr/>
        </p:nvSpPr>
        <p:spPr>
          <a:xfrm>
            <a:off x="777300" y="5408050"/>
            <a:ext cx="10168606"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1" lang="en-AU" sz="1300" u="none" cap="none" strike="noStrike">
                <a:solidFill>
                  <a:schemeClr val="dk1"/>
                </a:solidFill>
                <a:latin typeface="Arial"/>
                <a:ea typeface="Arial"/>
                <a:cs typeface="Arial"/>
                <a:sym typeface="Arial"/>
              </a:rPr>
              <a:t>Ova prezentacija je data isključivo u svrhu opšteg informisanja. Nije namenjena da pruži stručne savete i ne treba je smatrati zamenom za konsultacije sa kvalifikovanim stručnjacima koji mogu utvrditi vaše individualne potrebe. Sav sadržaj je zaštićen autorskim pravima World Cerebral Palsy Day. Možete koristiti sav sadržaj ove prezentacije isključivo za privatne i nekomercijalne svrhe. </a:t>
            </a:r>
            <a:endParaRPr/>
          </a:p>
        </p:txBody>
      </p:sp>
      <p:sp>
        <p:nvSpPr>
          <p:cNvPr id="52" name="Google Shape;52;p2"/>
          <p:cNvSpPr txBox="1"/>
          <p:nvPr/>
        </p:nvSpPr>
        <p:spPr>
          <a:xfrm>
            <a:off x="5958900" y="1276100"/>
            <a:ext cx="4563300" cy="3232500"/>
          </a:xfrm>
          <a:prstGeom prst="rect">
            <a:avLst/>
          </a:prstGeom>
          <a:noFill/>
          <a:ln>
            <a:noFill/>
          </a:ln>
        </p:spPr>
        <p:txBody>
          <a:bodyPr anchorCtr="0" anchor="t" bIns="91425" lIns="91425" spcFirstLastPara="1" rIns="91425" wrap="square" tIns="91425">
            <a:spAutoFit/>
          </a:bodyPr>
          <a:lstStyle/>
          <a:p>
            <a:pPr indent="0" lvl="0" marL="152400" marR="0" rtl="0" algn="l">
              <a:lnSpc>
                <a:spcPct val="100000"/>
              </a:lnSpc>
              <a:spcBef>
                <a:spcPts val="60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Grube motorne sposobnosti</a:t>
            </a:r>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Manuelne sposobnosti</a:t>
            </a:r>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Udruženi poremećaji</a:t>
            </a:r>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Terapije zasnovane na dokazima</a:t>
            </a:r>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Budućnost</a:t>
            </a:r>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Reference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3"/>
          <p:cNvSpPr txBox="1"/>
          <p:nvPr>
            <p:ph idx="1" type="body"/>
          </p:nvPr>
        </p:nvSpPr>
        <p:spPr>
          <a:xfrm>
            <a:off x="4102450" y="1456350"/>
            <a:ext cx="7762800" cy="45819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200"/>
              <a:buChar char="•"/>
            </a:pPr>
            <a:r>
              <a:rPr lang="en-AU" sz="2200"/>
              <a:t>CP je </a:t>
            </a:r>
            <a:r>
              <a:rPr b="1" lang="en-AU" sz="2200"/>
              <a:t>najčešći vid fizičke onesposobljenosti</a:t>
            </a:r>
            <a:r>
              <a:rPr lang="en-AU" sz="2200"/>
              <a:t> u detinjstvu</a:t>
            </a:r>
            <a:endParaRPr/>
          </a:p>
          <a:p>
            <a:pPr indent="-228600" lvl="0" marL="228600" rtl="0" algn="l">
              <a:lnSpc>
                <a:spcPct val="100000"/>
              </a:lnSpc>
              <a:spcBef>
                <a:spcPts val="1200"/>
              </a:spcBef>
              <a:spcAft>
                <a:spcPts val="0"/>
              </a:spcAft>
              <a:buSzPts val="2200"/>
              <a:buChar char="•"/>
            </a:pPr>
            <a:r>
              <a:rPr lang="en-AU" sz="2200"/>
              <a:t>CP se javlja kod približno </a:t>
            </a:r>
            <a:r>
              <a:rPr b="1" lang="en-AU" sz="2200"/>
              <a:t>1 na 700 živorođene dece</a:t>
            </a:r>
            <a:r>
              <a:rPr lang="en-AU" sz="2200"/>
              <a:t>, u zemljama s visokim prihodima</a:t>
            </a:r>
            <a:endParaRPr/>
          </a:p>
          <a:p>
            <a:pPr indent="-228600" lvl="0" marL="228600" rtl="0" algn="l">
              <a:lnSpc>
                <a:spcPct val="100000"/>
              </a:lnSpc>
              <a:spcBef>
                <a:spcPts val="1200"/>
              </a:spcBef>
              <a:spcAft>
                <a:spcPts val="0"/>
              </a:spcAft>
              <a:buSzPts val="2200"/>
              <a:buChar char="•"/>
            </a:pPr>
            <a:r>
              <a:rPr lang="en-AU" sz="2200"/>
              <a:t>Izazvana je oštećenjem mozga tokom razvoja, koje se najčešće dešava</a:t>
            </a:r>
            <a:r>
              <a:rPr b="1" lang="en-AU" sz="2200"/>
              <a:t> pre rođenja</a:t>
            </a:r>
            <a:endParaRPr/>
          </a:p>
          <a:p>
            <a:pPr indent="-228600" lvl="0" marL="228600" rtl="0" algn="l">
              <a:lnSpc>
                <a:spcPct val="100000"/>
              </a:lnSpc>
              <a:spcBef>
                <a:spcPts val="1200"/>
              </a:spcBef>
              <a:spcAft>
                <a:spcPts val="0"/>
              </a:spcAft>
              <a:buSzPts val="2200"/>
              <a:buChar char="•"/>
            </a:pPr>
            <a:r>
              <a:rPr b="1" lang="en-AU" sz="2200"/>
              <a:t>Ne postoji jedinstven uzrok, </a:t>
            </a:r>
            <a:r>
              <a:rPr lang="en-AU" sz="2200"/>
              <a:t>ali su istraživači utvrdili mnoštvo </a:t>
            </a:r>
            <a:r>
              <a:rPr b="1" lang="en-AU" sz="2200"/>
              <a:t>faktora </a:t>
            </a:r>
            <a:r>
              <a:rPr lang="en-AU" sz="2200"/>
              <a:t>koji mogu dovesti do oštećenja mozga</a:t>
            </a:r>
            <a:endParaRPr/>
          </a:p>
          <a:p>
            <a:pPr indent="-228600" lvl="0" marL="228600" rtl="0" algn="l">
              <a:lnSpc>
                <a:spcPct val="100000"/>
              </a:lnSpc>
              <a:spcBef>
                <a:spcPts val="1200"/>
              </a:spcBef>
              <a:spcAft>
                <a:spcPts val="0"/>
              </a:spcAft>
              <a:buSzPts val="2200"/>
              <a:buChar char="•"/>
            </a:pPr>
            <a:r>
              <a:rPr lang="en-AU" sz="2200"/>
              <a:t>Bebama se sada može </a:t>
            </a:r>
            <a:r>
              <a:rPr b="1" lang="en-AU" sz="2200"/>
              <a:t>postaviti dijagnoza</a:t>
            </a:r>
            <a:r>
              <a:rPr lang="en-AU" sz="2200"/>
              <a:t> „visokog rizika od CP” u uzrastu od tri meseca</a:t>
            </a:r>
            <a:endParaRPr/>
          </a:p>
          <a:p>
            <a:pPr indent="-228600" lvl="0" marL="228600" rtl="0" algn="l">
              <a:lnSpc>
                <a:spcPct val="100000"/>
              </a:lnSpc>
              <a:spcBef>
                <a:spcPts val="1200"/>
              </a:spcBef>
              <a:spcAft>
                <a:spcPts val="0"/>
              </a:spcAft>
              <a:buSzPts val="2200"/>
              <a:buChar char="•"/>
            </a:pPr>
            <a:r>
              <a:rPr lang="en-AU" sz="2200"/>
              <a:t>Postoji mnogo </a:t>
            </a:r>
            <a:r>
              <a:rPr b="1" lang="en-AU" sz="2200"/>
              <a:t>intervencija zasnovanih na dokazima </a:t>
            </a:r>
            <a:r>
              <a:rPr lang="en-AU" sz="2200"/>
              <a:t>za CP, a uskoro će biti dostupne i nove međunarodne kliničke smernice.</a:t>
            </a:r>
            <a:endParaRPr/>
          </a:p>
        </p:txBody>
      </p:sp>
      <p:sp>
        <p:nvSpPr>
          <p:cNvPr id="59" name="Google Shape;59;p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Kratke činjenice</a:t>
            </a:r>
            <a:endParaRPr/>
          </a:p>
        </p:txBody>
      </p:sp>
      <p:pic>
        <p:nvPicPr>
          <p:cNvPr id="60" name="Google Shape;60;p3"/>
          <p:cNvPicPr preferRelativeResize="0"/>
          <p:nvPr/>
        </p:nvPicPr>
        <p:blipFill rotWithShape="1">
          <a:blip r:embed="rId3">
            <a:alphaModFix/>
          </a:blip>
          <a:srcRect b="0" l="0" r="0" t="0"/>
          <a:stretch/>
        </p:blipFill>
        <p:spPr>
          <a:xfrm>
            <a:off x="724292" y="1519700"/>
            <a:ext cx="2864963" cy="4297444"/>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4"/>
          <p:cNvSpPr txBox="1"/>
          <p:nvPr>
            <p:ph idx="1" type="body"/>
          </p:nvPr>
        </p:nvSpPr>
        <p:spPr>
          <a:xfrm>
            <a:off x="598669" y="1764797"/>
            <a:ext cx="10788909" cy="387243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b="1" lang="en-AU" sz="2400"/>
              <a:t>Cerebralna paraliza (CP) je fizička onesposobljenost koja utiče na pokrete i držanje tela</a:t>
            </a:r>
            <a:endParaRPr/>
          </a:p>
          <a:p>
            <a:pPr indent="-228600" lvl="0" marL="228600" rtl="0" algn="l">
              <a:lnSpc>
                <a:spcPct val="90000"/>
              </a:lnSpc>
              <a:spcBef>
                <a:spcPts val="1600"/>
              </a:spcBef>
              <a:spcAft>
                <a:spcPts val="0"/>
              </a:spcAft>
              <a:buSzPts val="2200"/>
              <a:buChar char="•"/>
            </a:pPr>
            <a:r>
              <a:rPr lang="en-AU" sz="2200"/>
              <a:t>CP je krovni termin za grupu poremećaja koji utiču na sposobnost osobe da se pokreće</a:t>
            </a:r>
            <a:endParaRPr/>
          </a:p>
          <a:p>
            <a:pPr indent="-228600" lvl="0" marL="228600" rtl="0" algn="l">
              <a:lnSpc>
                <a:spcPct val="90000"/>
              </a:lnSpc>
              <a:spcBef>
                <a:spcPts val="1600"/>
              </a:spcBef>
              <a:spcAft>
                <a:spcPts val="0"/>
              </a:spcAft>
              <a:buSzPts val="2200"/>
              <a:buChar char="•"/>
            </a:pPr>
            <a:r>
              <a:rPr lang="en-AU" sz="2200"/>
              <a:t>CP je posledica oštećenja mozga tokom razvoja pre, tokom ili nakon rođenja</a:t>
            </a:r>
            <a:endParaRPr/>
          </a:p>
          <a:p>
            <a:pPr indent="-228600" lvl="0" marL="228600" rtl="0" algn="l">
              <a:lnSpc>
                <a:spcPct val="90000"/>
              </a:lnSpc>
              <a:spcBef>
                <a:spcPts val="1600"/>
              </a:spcBef>
              <a:spcAft>
                <a:spcPts val="0"/>
              </a:spcAft>
              <a:buSzPts val="2200"/>
              <a:buChar char="•"/>
            </a:pPr>
            <a:r>
              <a:rPr lang="en-AU" sz="2200"/>
              <a:t>CP utiče na ljude na različite načine. Može uticati na kretanje tela, kontrolu mišića, koordinaciju mišića, tonus mišića, reflekse, držanje tela i ravnotežu. </a:t>
            </a:r>
            <a:endParaRPr/>
          </a:p>
          <a:p>
            <a:pPr indent="-228600" lvl="0" marL="228600" rtl="0" algn="l">
              <a:lnSpc>
                <a:spcPct val="90000"/>
              </a:lnSpc>
              <a:spcBef>
                <a:spcPts val="1600"/>
              </a:spcBef>
              <a:spcAft>
                <a:spcPts val="0"/>
              </a:spcAft>
              <a:buSzPts val="2200"/>
              <a:buChar char="•"/>
            </a:pPr>
            <a:r>
              <a:rPr lang="en-AU" sz="2200"/>
              <a:t>Iako je CP trajno, doživotno stanje, neki od ovih znakova cerebralne paralize se mogu poboljšati ili pogoršati tokom vremena</a:t>
            </a:r>
            <a:endParaRPr/>
          </a:p>
          <a:p>
            <a:pPr indent="-228600" lvl="0" marL="228600" rtl="0" algn="l">
              <a:lnSpc>
                <a:spcPct val="90000"/>
              </a:lnSpc>
              <a:spcBef>
                <a:spcPts val="1600"/>
              </a:spcBef>
              <a:spcAft>
                <a:spcPts val="0"/>
              </a:spcAft>
              <a:buSzPts val="2200"/>
              <a:buChar char="•"/>
            </a:pPr>
            <a:r>
              <a:rPr lang="en-AU" sz="2200"/>
              <a:t>Ljudi koji imaju CP takođe mogu imati poremećaje vida, učenja, sluha, govora, epilepsiju ili intelektualne smetnje.</a:t>
            </a:r>
            <a:endParaRPr/>
          </a:p>
        </p:txBody>
      </p:sp>
      <p:sp>
        <p:nvSpPr>
          <p:cNvPr id="67" name="Google Shape;67;p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Cerebralna paraliza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5"/>
          <p:cNvSpPr txBox="1"/>
          <p:nvPr>
            <p:ph idx="1" type="body"/>
          </p:nvPr>
        </p:nvSpPr>
        <p:spPr>
          <a:xfrm>
            <a:off x="3756708" y="1655986"/>
            <a:ext cx="7607431" cy="44235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200"/>
              <a:buNone/>
            </a:pPr>
            <a:r>
              <a:rPr b="1" lang="en-AU" sz="2200"/>
              <a:t>Cerebralna paraliza (CP) je posledica kombinacije događaja </a:t>
            </a:r>
            <a:r>
              <a:rPr lang="en-AU" sz="2200"/>
              <a:t>pre, tokom ili nakon rođenja koji mogu dovesti do oštećenja mozga deteta tokom razvoja</a:t>
            </a:r>
            <a:endParaRPr/>
          </a:p>
          <a:p>
            <a:pPr indent="-228600" lvl="0" marL="228600" rtl="0" algn="l">
              <a:lnSpc>
                <a:spcPct val="90000"/>
              </a:lnSpc>
              <a:spcBef>
                <a:spcPts val="1600"/>
              </a:spcBef>
              <a:spcAft>
                <a:spcPts val="0"/>
              </a:spcAft>
              <a:buSzPts val="2200"/>
              <a:buChar char="•"/>
            </a:pPr>
            <a:r>
              <a:rPr lang="en-AU" sz="2200"/>
              <a:t>Postoji više uzroka CP – serija „uzročno-posledičnih puteva”, tj. niz događaja koji zajedno izazivaju ili ubrzavaju oštećenje mozga tokom razvoja.</a:t>
            </a:r>
            <a:endParaRPr/>
          </a:p>
          <a:p>
            <a:pPr indent="-228600" lvl="0" marL="228600" rtl="0" algn="l">
              <a:lnSpc>
                <a:spcPct val="90000"/>
              </a:lnSpc>
              <a:spcBef>
                <a:spcPts val="1600"/>
              </a:spcBef>
              <a:spcAft>
                <a:spcPts val="0"/>
              </a:spcAft>
              <a:buSzPts val="2200"/>
              <a:buChar char="•"/>
            </a:pPr>
            <a:r>
              <a:rPr lang="en-AU" sz="2200"/>
              <a:t>Oko 45% dece sa dijagnozom CP je rođeno prevremeno</a:t>
            </a:r>
            <a:endParaRPr/>
          </a:p>
          <a:p>
            <a:pPr indent="-228600" lvl="0" marL="228600" rtl="0" algn="l">
              <a:lnSpc>
                <a:spcPct val="90000"/>
              </a:lnSpc>
              <a:spcBef>
                <a:spcPts val="1600"/>
              </a:spcBef>
              <a:spcAft>
                <a:spcPts val="0"/>
              </a:spcAft>
              <a:buSzPts val="2200"/>
              <a:buChar char="•"/>
            </a:pPr>
            <a:r>
              <a:rPr lang="en-AU" sz="2200"/>
              <a:t>Kod većine dece rođene u terminu sa CP, uzrok ostaje nepoznat</a:t>
            </a:r>
            <a:endParaRPr/>
          </a:p>
          <a:p>
            <a:pPr indent="-228600" lvl="0" marL="228600" rtl="0" algn="l">
              <a:lnSpc>
                <a:spcPct val="90000"/>
              </a:lnSpc>
              <a:spcBef>
                <a:spcPts val="1600"/>
              </a:spcBef>
              <a:spcAft>
                <a:spcPts val="0"/>
              </a:spcAft>
              <a:buSzPts val="2200"/>
              <a:buChar char="•"/>
            </a:pPr>
            <a:r>
              <a:rPr lang="en-AU" sz="2200"/>
              <a:t>Samo mali procenat CP je posledica komplikacija na rođenju (npr. asfiksije ili nedostatka kiseonika).</a:t>
            </a:r>
            <a:endParaRPr/>
          </a:p>
          <a:p>
            <a:pPr indent="-88900" lvl="0" marL="228600" rtl="0" algn="l">
              <a:lnSpc>
                <a:spcPct val="90000"/>
              </a:lnSpc>
              <a:spcBef>
                <a:spcPts val="1600"/>
              </a:spcBef>
              <a:spcAft>
                <a:spcPts val="0"/>
              </a:spcAft>
              <a:buClr>
                <a:srgbClr val="77A540"/>
              </a:buClr>
              <a:buSzPts val="2200"/>
              <a:buNone/>
            </a:pPr>
            <a:r>
              <a:t/>
            </a:r>
            <a:endParaRPr sz="2200"/>
          </a:p>
        </p:txBody>
      </p:sp>
      <p:sp>
        <p:nvSpPr>
          <p:cNvPr id="74" name="Google Shape;74;p5"/>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Uzroci cerebralne paralize</a:t>
            </a:r>
            <a:endParaRPr/>
          </a:p>
        </p:txBody>
      </p:sp>
      <p:pic>
        <p:nvPicPr>
          <p:cNvPr id="75" name="Google Shape;75;p5"/>
          <p:cNvPicPr preferRelativeResize="0"/>
          <p:nvPr/>
        </p:nvPicPr>
        <p:blipFill rotWithShape="1">
          <a:blip r:embed="rId3">
            <a:alphaModFix/>
          </a:blip>
          <a:srcRect b="0" l="0" r="0" t="0"/>
          <a:stretch/>
        </p:blipFill>
        <p:spPr>
          <a:xfrm>
            <a:off x="635895" y="1528321"/>
            <a:ext cx="2751841" cy="4127762"/>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6"/>
          <p:cNvSpPr txBox="1"/>
          <p:nvPr>
            <p:ph idx="1" type="body"/>
          </p:nvPr>
        </p:nvSpPr>
        <p:spPr>
          <a:xfrm>
            <a:off x="707011" y="1416005"/>
            <a:ext cx="10350630" cy="4645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en-AU" sz="2400"/>
              <a:t>Faktori rizika ne izazivaju CP. Međutim, prisustvo nekih faktora rizika može dovesti do povećane verovatnoće da se dete rodi sa CP.</a:t>
            </a:r>
            <a:endParaRPr/>
          </a:p>
          <a:p>
            <a:pPr indent="0" lvl="0" marL="0" rtl="0" algn="l">
              <a:lnSpc>
                <a:spcPct val="90000"/>
              </a:lnSpc>
              <a:spcBef>
                <a:spcPts val="1000"/>
              </a:spcBef>
              <a:spcAft>
                <a:spcPts val="0"/>
              </a:spcAft>
              <a:buSzPts val="2000"/>
              <a:buNone/>
            </a:pPr>
            <a:br>
              <a:rPr lang="en-AU" sz="2000"/>
            </a:br>
            <a:r>
              <a:rPr lang="en-AU" sz="2000"/>
              <a:t>Utvrđeni su neki faktori rizika za cerebralnu paralizu. Oni obuhvataju:</a:t>
            </a:r>
            <a:endParaRPr/>
          </a:p>
          <a:p>
            <a:pPr indent="-228600" lvl="0" marL="228600" rtl="0" algn="l">
              <a:lnSpc>
                <a:spcPct val="90000"/>
              </a:lnSpc>
              <a:spcBef>
                <a:spcPts val="1000"/>
              </a:spcBef>
              <a:spcAft>
                <a:spcPts val="0"/>
              </a:spcAft>
              <a:buSzPts val="1800"/>
              <a:buChar char="•"/>
            </a:pPr>
            <a:r>
              <a:rPr lang="en-AU" sz="1800"/>
              <a:t>prevremeni porođaj (pre navršenih 37 nedelja trudnoće)</a:t>
            </a:r>
            <a:endParaRPr/>
          </a:p>
          <a:p>
            <a:pPr indent="-228600" lvl="0" marL="228600" rtl="0" algn="l">
              <a:lnSpc>
                <a:spcPct val="90000"/>
              </a:lnSpc>
              <a:spcBef>
                <a:spcPts val="1000"/>
              </a:spcBef>
              <a:spcAft>
                <a:spcPts val="0"/>
              </a:spcAft>
              <a:buSzPts val="1800"/>
              <a:buChar char="•"/>
            </a:pPr>
            <a:r>
              <a:rPr lang="en-AU" sz="1800"/>
              <a:t>nisku težinu na rođenju (premala težina za gestacionu starost)</a:t>
            </a:r>
            <a:endParaRPr/>
          </a:p>
          <a:p>
            <a:pPr indent="-228600" lvl="0" marL="228600" rtl="0" algn="l">
              <a:lnSpc>
                <a:spcPct val="90000"/>
              </a:lnSpc>
              <a:spcBef>
                <a:spcPts val="1000"/>
              </a:spcBef>
              <a:spcAft>
                <a:spcPts val="0"/>
              </a:spcAft>
              <a:buSzPts val="1800"/>
              <a:buChar char="•"/>
            </a:pPr>
            <a:r>
              <a:rPr lang="en-AU" sz="1800"/>
              <a:t>probleme sa zgrušavanjem krvi (trombofiliju)</a:t>
            </a:r>
            <a:endParaRPr/>
          </a:p>
          <a:p>
            <a:pPr indent="-228600" lvl="0" marL="228600" rtl="0" algn="l">
              <a:lnSpc>
                <a:spcPct val="90000"/>
              </a:lnSpc>
              <a:spcBef>
                <a:spcPts val="1000"/>
              </a:spcBef>
              <a:spcAft>
                <a:spcPts val="0"/>
              </a:spcAft>
              <a:buSzPts val="1800"/>
              <a:buChar char="•"/>
            </a:pPr>
            <a:r>
              <a:rPr lang="en-AU" sz="1800"/>
              <a:t>nemogućnost posteljice da obezbedi plodu kiseonik i hranljive materije</a:t>
            </a:r>
            <a:endParaRPr/>
          </a:p>
          <a:p>
            <a:pPr indent="-228600" lvl="0" marL="228600" rtl="0" algn="l">
              <a:lnSpc>
                <a:spcPct val="90000"/>
              </a:lnSpc>
              <a:spcBef>
                <a:spcPts val="1000"/>
              </a:spcBef>
              <a:spcAft>
                <a:spcPts val="0"/>
              </a:spcAft>
              <a:buSzPts val="1800"/>
              <a:buChar char="•"/>
            </a:pPr>
            <a:r>
              <a:rPr lang="en-AU" sz="1800"/>
              <a:t>bakterijsku ili virusnu infekciju majke, ploda ili deteta koja neposredno ili posredno napada centralni nervni sistem deteta</a:t>
            </a:r>
            <a:endParaRPr/>
          </a:p>
          <a:p>
            <a:pPr indent="-228600" lvl="0" marL="228600" rtl="0" algn="l">
              <a:lnSpc>
                <a:spcPct val="90000"/>
              </a:lnSpc>
              <a:spcBef>
                <a:spcPts val="1000"/>
              </a:spcBef>
              <a:spcAft>
                <a:spcPts val="0"/>
              </a:spcAft>
              <a:buSzPts val="1800"/>
              <a:buChar char="•"/>
            </a:pPr>
            <a:r>
              <a:rPr lang="en-AU" sz="1800"/>
              <a:t>produženi gubitak kiseonika tokom trudnoće ili procesa porođaja ili tešku žuticu neposredno nakon rođenja.</a:t>
            </a:r>
            <a:endParaRPr/>
          </a:p>
          <a:p>
            <a:pPr indent="-88900" lvl="0" marL="228600" rtl="0" algn="l">
              <a:lnSpc>
                <a:spcPct val="90000"/>
              </a:lnSpc>
              <a:spcBef>
                <a:spcPts val="1000"/>
              </a:spcBef>
              <a:spcAft>
                <a:spcPts val="0"/>
              </a:spcAft>
              <a:buClr>
                <a:srgbClr val="77A540"/>
              </a:buClr>
              <a:buSzPts val="2200"/>
              <a:buNone/>
            </a:pPr>
            <a:r>
              <a:t/>
            </a:r>
            <a:endParaRPr sz="2200"/>
          </a:p>
        </p:txBody>
      </p:sp>
      <p:sp>
        <p:nvSpPr>
          <p:cNvPr id="82" name="Google Shape;82;p6"/>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Faktori rizika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7"/>
          <p:cNvSpPr txBox="1"/>
          <p:nvPr>
            <p:ph idx="1" type="body"/>
          </p:nvPr>
        </p:nvSpPr>
        <p:spPr>
          <a:xfrm>
            <a:off x="697584" y="1519699"/>
            <a:ext cx="11140189" cy="4741058"/>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400"/>
              <a:buNone/>
            </a:pPr>
            <a:r>
              <a:rPr b="1" lang="en-AU" sz="2400"/>
              <a:t>CP se ponekada može dijagnostikovati rano, tako da intervencije mogu započeti što je pre moguće</a:t>
            </a:r>
            <a:br>
              <a:rPr b="1" lang="en-AU" sz="2400"/>
            </a:br>
            <a:br>
              <a:rPr b="1" lang="en-AU" sz="1100"/>
            </a:br>
            <a:r>
              <a:rPr lang="en-AU" sz="2000"/>
              <a:t>Novorođenčad se sada mogu oceniti da su „pod visokim rizikom od cerebralne paralize” već u uzrastu od 3-5 meseci.</a:t>
            </a:r>
            <a:endParaRPr/>
          </a:p>
          <a:p>
            <a:pPr indent="0" lvl="0" marL="0" rtl="0" algn="l">
              <a:lnSpc>
                <a:spcPct val="110000"/>
              </a:lnSpc>
              <a:spcBef>
                <a:spcPts val="1600"/>
              </a:spcBef>
              <a:spcAft>
                <a:spcPts val="0"/>
              </a:spcAft>
              <a:buSzPts val="2000"/>
              <a:buNone/>
            </a:pPr>
            <a:r>
              <a:rPr lang="en-AU" sz="2000"/>
              <a:t>Najosetljiviji metodi su:</a:t>
            </a:r>
            <a:endParaRPr/>
          </a:p>
          <a:p>
            <a:pPr indent="-228600" lvl="0" marL="228600" rtl="0" algn="l">
              <a:lnSpc>
                <a:spcPct val="110000"/>
              </a:lnSpc>
              <a:spcBef>
                <a:spcPts val="600"/>
              </a:spcBef>
              <a:spcAft>
                <a:spcPts val="0"/>
              </a:spcAft>
              <a:buSzPts val="2000"/>
              <a:buChar char="•"/>
            </a:pPr>
            <a:r>
              <a:rPr lang="en-AU" sz="2000"/>
              <a:t>Opšta procena pokreta kod beba &lt;20 nedelja (korigovano) - 95% moći predviđanja</a:t>
            </a:r>
            <a:endParaRPr/>
          </a:p>
          <a:p>
            <a:pPr indent="-228600" lvl="0" marL="228600" rtl="0" algn="l">
              <a:lnSpc>
                <a:spcPct val="110000"/>
              </a:lnSpc>
              <a:spcBef>
                <a:spcPts val="600"/>
              </a:spcBef>
              <a:spcAft>
                <a:spcPts val="0"/>
              </a:spcAft>
              <a:buSzPts val="2000"/>
              <a:buChar char="•"/>
            </a:pPr>
            <a:r>
              <a:rPr lang="en-AU" sz="2000"/>
              <a:t>Snimanje nervnog sistema</a:t>
            </a:r>
            <a:endParaRPr/>
          </a:p>
          <a:p>
            <a:pPr indent="-228600" lvl="0" marL="228600" rtl="0" algn="l">
              <a:lnSpc>
                <a:spcPct val="110000"/>
              </a:lnSpc>
              <a:spcBef>
                <a:spcPts val="600"/>
              </a:spcBef>
              <a:spcAft>
                <a:spcPts val="0"/>
              </a:spcAft>
              <a:buSzPts val="2000"/>
              <a:buChar char="•"/>
            </a:pPr>
            <a:r>
              <a:rPr lang="en-AU" sz="2000"/>
              <a:t>Hamersmitova neurološka procena novorođenčeta (HINE) - 90% moći predviđanja</a:t>
            </a:r>
            <a:endParaRPr/>
          </a:p>
          <a:p>
            <a:pPr indent="0" lvl="0" marL="0" rtl="0" algn="r">
              <a:lnSpc>
                <a:spcPct val="90000"/>
              </a:lnSpc>
              <a:spcBef>
                <a:spcPts val="1600"/>
              </a:spcBef>
              <a:spcAft>
                <a:spcPts val="0"/>
              </a:spcAft>
              <a:buSzPts val="1600"/>
              <a:buNone/>
            </a:pPr>
            <a:r>
              <a:t/>
            </a:r>
            <a:endParaRPr sz="1600"/>
          </a:p>
          <a:p>
            <a:pPr indent="0" lvl="0" marL="0" rtl="0" algn="r">
              <a:lnSpc>
                <a:spcPct val="90000"/>
              </a:lnSpc>
              <a:spcBef>
                <a:spcPts val="1000"/>
              </a:spcBef>
              <a:spcAft>
                <a:spcPts val="0"/>
              </a:spcAft>
              <a:buSzPts val="1600"/>
              <a:buNone/>
            </a:pPr>
            <a:br>
              <a:rPr lang="en-AU" sz="1600"/>
            </a:br>
            <a:endParaRPr sz="1600"/>
          </a:p>
          <a:p>
            <a:pPr indent="0" lvl="0" marL="0" rtl="0" algn="l">
              <a:lnSpc>
                <a:spcPct val="90000"/>
              </a:lnSpc>
              <a:spcBef>
                <a:spcPts val="1000"/>
              </a:spcBef>
              <a:spcAft>
                <a:spcPts val="0"/>
              </a:spcAft>
              <a:buSzPts val="1600"/>
              <a:buNone/>
            </a:pPr>
            <a:r>
              <a:rPr lang="en-AU" sz="1600"/>
              <a:t>Videti poster </a:t>
            </a:r>
            <a:r>
              <a:rPr i="1" lang="en-AU" sz="1600"/>
              <a:t>CP: dijagnoza i terapija</a:t>
            </a:r>
            <a:endParaRPr/>
          </a:p>
          <a:p>
            <a:pPr indent="-88900" lvl="0" marL="228600" rtl="0" algn="l">
              <a:lnSpc>
                <a:spcPct val="90000"/>
              </a:lnSpc>
              <a:spcBef>
                <a:spcPts val="1000"/>
              </a:spcBef>
              <a:spcAft>
                <a:spcPts val="0"/>
              </a:spcAft>
              <a:buClr>
                <a:srgbClr val="77A540"/>
              </a:buClr>
              <a:buSzPts val="2200"/>
              <a:buNone/>
            </a:pPr>
            <a:r>
              <a:t/>
            </a:r>
            <a:endParaRPr sz="2200"/>
          </a:p>
        </p:txBody>
      </p:sp>
      <p:sp>
        <p:nvSpPr>
          <p:cNvPr id="89" name="Google Shape;89;p7"/>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Dijagnoza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cxnSp>
        <p:nvCxnSpPr>
          <p:cNvPr id="95" name="Google Shape;95;ge5917adf84_0_28"/>
          <p:cNvCxnSpPr/>
          <p:nvPr/>
        </p:nvCxnSpPr>
        <p:spPr>
          <a:xfrm>
            <a:off x="9052308" y="3515164"/>
            <a:ext cx="6600" cy="362700"/>
          </a:xfrm>
          <a:prstGeom prst="straightConnector1">
            <a:avLst/>
          </a:prstGeom>
          <a:noFill/>
          <a:ln cap="flat" cmpd="sng" w="19050">
            <a:solidFill>
              <a:schemeClr val="dk2"/>
            </a:solidFill>
            <a:prstDash val="dot"/>
            <a:round/>
            <a:headEnd len="sm" w="sm" type="none"/>
            <a:tailEnd len="sm" w="sm" type="none"/>
          </a:ln>
        </p:spPr>
      </p:cxnSp>
      <p:sp>
        <p:nvSpPr>
          <p:cNvPr id="96" name="Google Shape;96;ge5917adf84_0_28"/>
          <p:cNvSpPr/>
          <p:nvPr/>
        </p:nvSpPr>
        <p:spPr>
          <a:xfrm>
            <a:off x="8500680" y="2926630"/>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e5917adf84_0_28"/>
          <p:cNvSpPr/>
          <p:nvPr/>
        </p:nvSpPr>
        <p:spPr>
          <a:xfrm>
            <a:off x="2159737" y="2830681"/>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e5917adf84_0_28"/>
          <p:cNvSpPr/>
          <p:nvPr/>
        </p:nvSpPr>
        <p:spPr>
          <a:xfrm>
            <a:off x="9671405" y="2694767"/>
            <a:ext cx="302700" cy="1405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e5917adf84_0_28"/>
          <p:cNvSpPr txBox="1"/>
          <p:nvPr>
            <p:ph type="title"/>
          </p:nvPr>
        </p:nvSpPr>
        <p:spPr>
          <a:xfrm>
            <a:off x="519728" y="459250"/>
            <a:ext cx="5005500" cy="71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Dijagnoza </a:t>
            </a:r>
            <a:r>
              <a:rPr b="0" lang="en-AU"/>
              <a:t>(nastavak)</a:t>
            </a:r>
            <a:endParaRPr/>
          </a:p>
        </p:txBody>
      </p:sp>
      <p:sp>
        <p:nvSpPr>
          <p:cNvPr id="100" name="Google Shape;100;ge5917adf84_0_28"/>
          <p:cNvSpPr/>
          <p:nvPr/>
        </p:nvSpPr>
        <p:spPr>
          <a:xfrm>
            <a:off x="525176" y="2683353"/>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Beba ima rizik od cerebralne paralize?</a:t>
            </a:r>
            <a:endParaRPr/>
          </a:p>
        </p:txBody>
      </p:sp>
      <p:sp>
        <p:nvSpPr>
          <p:cNvPr id="101" name="Google Shape;101;ge5917adf84_0_28"/>
          <p:cNvSpPr/>
          <p:nvPr/>
        </p:nvSpPr>
        <p:spPr>
          <a:xfrm>
            <a:off x="2487532" y="3650026"/>
            <a:ext cx="61560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Ne</a:t>
            </a:r>
            <a:endParaRPr/>
          </a:p>
        </p:txBody>
      </p:sp>
      <p:sp>
        <p:nvSpPr>
          <p:cNvPr id="102" name="Google Shape;102;ge5917adf84_0_28"/>
          <p:cNvSpPr/>
          <p:nvPr/>
        </p:nvSpPr>
        <p:spPr>
          <a:xfrm>
            <a:off x="2487532" y="252136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Da</a:t>
            </a:r>
            <a:endParaRPr/>
          </a:p>
        </p:txBody>
      </p:sp>
      <p:cxnSp>
        <p:nvCxnSpPr>
          <p:cNvPr id="103" name="Google Shape;103;ge5917adf84_0_28"/>
          <p:cNvCxnSpPr>
            <a:stCxn id="100" idx="3"/>
          </p:cNvCxnSpPr>
          <p:nvPr/>
        </p:nvCxnSpPr>
        <p:spPr>
          <a:xfrm>
            <a:off x="1846676" y="3391653"/>
            <a:ext cx="302700" cy="6000"/>
          </a:xfrm>
          <a:prstGeom prst="straightConnector1">
            <a:avLst/>
          </a:prstGeom>
          <a:noFill/>
          <a:ln cap="flat" cmpd="sng" w="9525">
            <a:solidFill>
              <a:schemeClr val="dk2"/>
            </a:solidFill>
            <a:prstDash val="solid"/>
            <a:round/>
            <a:headEnd len="sm" w="sm" type="none"/>
            <a:tailEnd len="sm" w="sm" type="none"/>
          </a:ln>
        </p:spPr>
      </p:cxnSp>
      <p:sp>
        <p:nvSpPr>
          <p:cNvPr id="104" name="Google Shape;104;ge5917adf84_0_28"/>
          <p:cNvSpPr/>
          <p:nvPr/>
        </p:nvSpPr>
        <p:spPr>
          <a:xfrm>
            <a:off x="3743785" y="2686235"/>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Beba ima poremećaj motornog razvoja?</a:t>
            </a:r>
            <a:endParaRPr/>
          </a:p>
        </p:txBody>
      </p:sp>
      <p:cxnSp>
        <p:nvCxnSpPr>
          <p:cNvPr id="105" name="Google Shape;105;ge5917adf84_0_28"/>
          <p:cNvCxnSpPr/>
          <p:nvPr/>
        </p:nvCxnSpPr>
        <p:spPr>
          <a:xfrm>
            <a:off x="3440977" y="3400172"/>
            <a:ext cx="302700" cy="6000"/>
          </a:xfrm>
          <a:prstGeom prst="straightConnector1">
            <a:avLst/>
          </a:prstGeom>
          <a:noFill/>
          <a:ln cap="flat" cmpd="sng" w="9525">
            <a:solidFill>
              <a:schemeClr val="dk2"/>
            </a:solidFill>
            <a:prstDash val="solid"/>
            <a:round/>
            <a:headEnd len="sm" w="sm" type="none"/>
            <a:tailEnd len="sm" w="sm" type="none"/>
          </a:ln>
        </p:spPr>
      </p:cxnSp>
      <p:sp>
        <p:nvSpPr>
          <p:cNvPr id="106" name="Google Shape;106;ge5917adf84_0_28"/>
          <p:cNvSpPr/>
          <p:nvPr/>
        </p:nvSpPr>
        <p:spPr>
          <a:xfrm>
            <a:off x="5337873" y="2830681"/>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7" name="Google Shape;107;ge5917adf84_0_28"/>
          <p:cNvCxnSpPr/>
          <p:nvPr/>
        </p:nvCxnSpPr>
        <p:spPr>
          <a:xfrm>
            <a:off x="5065499" y="3391652"/>
            <a:ext cx="302700" cy="6000"/>
          </a:xfrm>
          <a:prstGeom prst="straightConnector1">
            <a:avLst/>
          </a:prstGeom>
          <a:noFill/>
          <a:ln cap="flat" cmpd="sng" w="9525">
            <a:solidFill>
              <a:schemeClr val="dk2"/>
            </a:solidFill>
            <a:prstDash val="solid"/>
            <a:round/>
            <a:headEnd len="sm" w="sm" type="none"/>
            <a:tailEnd len="sm" w="sm" type="none"/>
          </a:ln>
        </p:spPr>
      </p:cxnSp>
      <p:sp>
        <p:nvSpPr>
          <p:cNvPr id="108" name="Google Shape;108;ge5917adf84_0_28"/>
          <p:cNvSpPr/>
          <p:nvPr/>
        </p:nvSpPr>
        <p:spPr>
          <a:xfrm>
            <a:off x="5625307" y="3650026"/>
            <a:ext cx="61560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Ne</a:t>
            </a:r>
            <a:endParaRPr/>
          </a:p>
        </p:txBody>
      </p:sp>
      <p:sp>
        <p:nvSpPr>
          <p:cNvPr id="109" name="Google Shape;109;ge5917adf84_0_28"/>
          <p:cNvSpPr/>
          <p:nvPr/>
        </p:nvSpPr>
        <p:spPr>
          <a:xfrm>
            <a:off x="5665668" y="252136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Da</a:t>
            </a:r>
            <a:endParaRPr/>
          </a:p>
        </p:txBody>
      </p:sp>
      <p:cxnSp>
        <p:nvCxnSpPr>
          <p:cNvPr id="110" name="Google Shape;110;ge5917adf84_0_28"/>
          <p:cNvCxnSpPr/>
          <p:nvPr/>
        </p:nvCxnSpPr>
        <p:spPr>
          <a:xfrm>
            <a:off x="6609074" y="3400172"/>
            <a:ext cx="302700" cy="6000"/>
          </a:xfrm>
          <a:prstGeom prst="straightConnector1">
            <a:avLst/>
          </a:prstGeom>
          <a:noFill/>
          <a:ln cap="flat" cmpd="sng" w="9525">
            <a:solidFill>
              <a:schemeClr val="dk2"/>
            </a:solidFill>
            <a:prstDash val="solid"/>
            <a:round/>
            <a:headEnd len="sm" w="sm" type="none"/>
            <a:tailEnd len="sm" w="sm" type="none"/>
          </a:ln>
        </p:spPr>
      </p:cxnSp>
      <p:sp>
        <p:nvSpPr>
          <p:cNvPr id="111" name="Google Shape;111;ge5917adf84_0_28"/>
          <p:cNvSpPr/>
          <p:nvPr/>
        </p:nvSpPr>
        <p:spPr>
          <a:xfrm>
            <a:off x="6881448" y="2694756"/>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Beba ima abnormalan nalaz pri snimanju nervnog sistema?</a:t>
            </a:r>
            <a:endParaRPr/>
          </a:p>
        </p:txBody>
      </p:sp>
      <p:sp>
        <p:nvSpPr>
          <p:cNvPr id="112" name="Google Shape;112;ge5917adf84_0_28"/>
          <p:cNvSpPr/>
          <p:nvPr/>
        </p:nvSpPr>
        <p:spPr>
          <a:xfrm>
            <a:off x="6243354" y="3406060"/>
            <a:ext cx="615600" cy="76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3" name="Google Shape;113;ge5917adf84_0_28"/>
          <p:cNvCxnSpPr/>
          <p:nvPr/>
        </p:nvCxnSpPr>
        <p:spPr>
          <a:xfrm>
            <a:off x="5965444" y="2030575"/>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4" name="Google Shape;114;ge5917adf84_0_28"/>
          <p:cNvCxnSpPr/>
          <p:nvPr/>
        </p:nvCxnSpPr>
        <p:spPr>
          <a:xfrm>
            <a:off x="5968614" y="2021564"/>
            <a:ext cx="4131000" cy="8700"/>
          </a:xfrm>
          <a:prstGeom prst="straightConnector1">
            <a:avLst/>
          </a:prstGeom>
          <a:noFill/>
          <a:ln cap="flat" cmpd="sng" w="9525">
            <a:solidFill>
              <a:schemeClr val="dk2"/>
            </a:solidFill>
            <a:prstDash val="solid"/>
            <a:round/>
            <a:headEnd len="sm" w="sm" type="none"/>
            <a:tailEnd len="sm" w="sm" type="none"/>
          </a:ln>
        </p:spPr>
      </p:cxnSp>
      <p:cxnSp>
        <p:nvCxnSpPr>
          <p:cNvPr id="115" name="Google Shape;115;ge5917adf84_0_28"/>
          <p:cNvCxnSpPr/>
          <p:nvPr/>
        </p:nvCxnSpPr>
        <p:spPr>
          <a:xfrm>
            <a:off x="10099614" y="2030575"/>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6" name="Google Shape;116;ge5917adf84_0_28"/>
          <p:cNvCxnSpPr/>
          <p:nvPr/>
        </p:nvCxnSpPr>
        <p:spPr>
          <a:xfrm rot="10800000">
            <a:off x="10137521" y="428465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7" name="Google Shape;117;ge5917adf84_0_28"/>
          <p:cNvCxnSpPr/>
          <p:nvPr/>
        </p:nvCxnSpPr>
        <p:spPr>
          <a:xfrm flipH="1">
            <a:off x="5928971" y="4778693"/>
            <a:ext cx="4210200" cy="9900"/>
          </a:xfrm>
          <a:prstGeom prst="straightConnector1">
            <a:avLst/>
          </a:prstGeom>
          <a:noFill/>
          <a:ln cap="flat" cmpd="sng" w="9525">
            <a:solidFill>
              <a:schemeClr val="dk2"/>
            </a:solidFill>
            <a:prstDash val="solid"/>
            <a:round/>
            <a:headEnd len="sm" w="sm" type="none"/>
            <a:tailEnd len="sm" w="sm" type="none"/>
          </a:ln>
        </p:spPr>
      </p:cxnSp>
      <p:cxnSp>
        <p:nvCxnSpPr>
          <p:cNvPr id="118" name="Google Shape;118;ge5917adf84_0_28"/>
          <p:cNvCxnSpPr/>
          <p:nvPr/>
        </p:nvCxnSpPr>
        <p:spPr>
          <a:xfrm>
            <a:off x="5931518" y="428465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9" name="Google Shape;119;ge5917adf84_0_28"/>
          <p:cNvCxnSpPr/>
          <p:nvPr/>
        </p:nvCxnSpPr>
        <p:spPr>
          <a:xfrm>
            <a:off x="8203027" y="3400115"/>
            <a:ext cx="302700" cy="6000"/>
          </a:xfrm>
          <a:prstGeom prst="straightConnector1">
            <a:avLst/>
          </a:prstGeom>
          <a:noFill/>
          <a:ln cap="flat" cmpd="sng" w="9525">
            <a:solidFill>
              <a:schemeClr val="dk2"/>
            </a:solidFill>
            <a:prstDash val="solid"/>
            <a:round/>
            <a:headEnd len="sm" w="sm" type="none"/>
            <a:tailEnd len="sm" w="sm" type="none"/>
          </a:ln>
        </p:spPr>
      </p:cxnSp>
      <p:sp>
        <p:nvSpPr>
          <p:cNvPr id="120" name="Google Shape;120;ge5917adf84_0_28"/>
          <p:cNvSpPr/>
          <p:nvPr/>
        </p:nvSpPr>
        <p:spPr>
          <a:xfrm>
            <a:off x="9655914" y="3527303"/>
            <a:ext cx="988456" cy="880200"/>
          </a:xfrm>
          <a:prstGeom prst="rect">
            <a:avLst/>
          </a:prstGeom>
          <a:solidFill>
            <a:srgbClr val="4FC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Nema cerebralne paralize</a:t>
            </a:r>
            <a:endParaRPr/>
          </a:p>
        </p:txBody>
      </p:sp>
      <p:sp>
        <p:nvSpPr>
          <p:cNvPr id="121" name="Google Shape;121;ge5917adf84_0_28"/>
          <p:cNvSpPr/>
          <p:nvPr/>
        </p:nvSpPr>
        <p:spPr>
          <a:xfrm>
            <a:off x="9655914" y="2504950"/>
            <a:ext cx="988456" cy="880200"/>
          </a:xfrm>
          <a:prstGeom prst="rect">
            <a:avLst/>
          </a:prstGeom>
          <a:solidFill>
            <a:srgbClr val="00C1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Cerebralna paraliza</a:t>
            </a:r>
            <a:endParaRPr/>
          </a:p>
        </p:txBody>
      </p:sp>
      <p:sp>
        <p:nvSpPr>
          <p:cNvPr id="122" name="Google Shape;122;ge5917adf84_0_28"/>
          <p:cNvSpPr/>
          <p:nvPr/>
        </p:nvSpPr>
        <p:spPr>
          <a:xfrm>
            <a:off x="8763099" y="3713256"/>
            <a:ext cx="61560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Ne</a:t>
            </a:r>
            <a:endParaRPr/>
          </a:p>
        </p:txBody>
      </p:sp>
      <p:sp>
        <p:nvSpPr>
          <p:cNvPr id="123" name="Google Shape;123;ge5917adf84_0_28"/>
          <p:cNvSpPr/>
          <p:nvPr/>
        </p:nvSpPr>
        <p:spPr>
          <a:xfrm>
            <a:off x="8803460" y="258459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Da</a:t>
            </a:r>
            <a:endParaRPr/>
          </a:p>
        </p:txBody>
      </p:sp>
      <p:sp>
        <p:nvSpPr>
          <p:cNvPr id="124" name="Google Shape;124;ge5917adf84_0_28"/>
          <p:cNvSpPr/>
          <p:nvPr/>
        </p:nvSpPr>
        <p:spPr>
          <a:xfrm>
            <a:off x="10717504" y="3570163"/>
            <a:ext cx="1082100" cy="7680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Ispitati druga stanja</a:t>
            </a:r>
            <a:endParaRPr/>
          </a:p>
        </p:txBody>
      </p:sp>
      <p:sp>
        <p:nvSpPr>
          <p:cNvPr id="125" name="Google Shape;125;ge5917adf84_0_28"/>
          <p:cNvSpPr/>
          <p:nvPr/>
        </p:nvSpPr>
        <p:spPr>
          <a:xfrm>
            <a:off x="10717504" y="2584590"/>
            <a:ext cx="1082100" cy="7680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Lečiti rano</a:t>
            </a:r>
            <a:endParaRPr/>
          </a:p>
        </p:txBody>
      </p:sp>
      <p:cxnSp>
        <p:nvCxnSpPr>
          <p:cNvPr id="126" name="Google Shape;126;ge5917adf84_0_28"/>
          <p:cNvCxnSpPr/>
          <p:nvPr/>
        </p:nvCxnSpPr>
        <p:spPr>
          <a:xfrm>
            <a:off x="9378671" y="3276691"/>
            <a:ext cx="302700" cy="6000"/>
          </a:xfrm>
          <a:prstGeom prst="straightConnector1">
            <a:avLst/>
          </a:prstGeom>
          <a:noFill/>
          <a:ln cap="flat" cmpd="sng" w="19050">
            <a:solidFill>
              <a:schemeClr val="dk2"/>
            </a:solidFill>
            <a:prstDash val="dot"/>
            <a:round/>
            <a:headEnd len="sm" w="sm" type="none"/>
            <a:tailEnd len="sm" w="sm" type="none"/>
          </a:ln>
        </p:spPr>
      </p:cxnSp>
      <p:cxnSp>
        <p:nvCxnSpPr>
          <p:cNvPr id="127" name="Google Shape;127;ge5917adf84_0_28"/>
          <p:cNvCxnSpPr/>
          <p:nvPr/>
        </p:nvCxnSpPr>
        <p:spPr>
          <a:xfrm flipH="1">
            <a:off x="9387804" y="3276687"/>
            <a:ext cx="5400" cy="211500"/>
          </a:xfrm>
          <a:prstGeom prst="straightConnector1">
            <a:avLst/>
          </a:prstGeom>
          <a:noFill/>
          <a:ln cap="flat" cmpd="sng" w="19050">
            <a:solidFill>
              <a:schemeClr val="dk2"/>
            </a:solidFill>
            <a:prstDash val="dot"/>
            <a:round/>
            <a:headEnd len="sm" w="sm" type="none"/>
            <a:tailEnd len="sm" w="sm" type="none"/>
          </a:ln>
        </p:spPr>
      </p:cxnSp>
      <p:cxnSp>
        <p:nvCxnSpPr>
          <p:cNvPr id="128" name="Google Shape;128;ge5917adf84_0_28"/>
          <p:cNvCxnSpPr/>
          <p:nvPr/>
        </p:nvCxnSpPr>
        <p:spPr>
          <a:xfrm flipH="1" rot="10800000">
            <a:off x="9067896" y="3495847"/>
            <a:ext cx="331800" cy="6300"/>
          </a:xfrm>
          <a:prstGeom prst="straightConnector1">
            <a:avLst/>
          </a:prstGeom>
          <a:noFill/>
          <a:ln cap="flat" cmpd="sng" w="19050">
            <a:solidFill>
              <a:schemeClr val="dk2"/>
            </a:solidFill>
            <a:prstDash val="dot"/>
            <a:round/>
            <a:headEnd len="sm" w="sm" type="none"/>
            <a:tailEnd len="sm" w="sm" type="none"/>
          </a:ln>
        </p:spPr>
      </p:cxnSp>
      <p:sp>
        <p:nvSpPr>
          <p:cNvPr id="129" name="Google Shape;129;ge5917adf84_0_28"/>
          <p:cNvSpPr/>
          <p:nvPr/>
        </p:nvSpPr>
        <p:spPr>
          <a:xfrm>
            <a:off x="9030094" y="3488169"/>
            <a:ext cx="833700" cy="211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Arial"/>
                <a:ea typeface="Arial"/>
                <a:cs typeface="Arial"/>
                <a:sym typeface="Arial"/>
              </a:rPr>
              <a:t>10-20%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8"/>
          <p:cNvSpPr txBox="1"/>
          <p:nvPr>
            <p:ph type="title"/>
          </p:nvPr>
        </p:nvSpPr>
        <p:spPr>
          <a:xfrm>
            <a:off x="519728" y="459250"/>
            <a:ext cx="5005500" cy="71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Dijagnoza </a:t>
            </a:r>
            <a:r>
              <a:rPr b="0" lang="en-AU"/>
              <a:t>(nastavak)</a:t>
            </a:r>
            <a:endParaRPr/>
          </a:p>
        </p:txBody>
      </p:sp>
      <p:sp>
        <p:nvSpPr>
          <p:cNvPr id="136" name="Google Shape;136;p8"/>
          <p:cNvSpPr txBox="1"/>
          <p:nvPr/>
        </p:nvSpPr>
        <p:spPr>
          <a:xfrm>
            <a:off x="550295" y="1919750"/>
            <a:ext cx="364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chemeClr val="dk1"/>
                </a:solidFill>
                <a:latin typeface="Arial"/>
                <a:ea typeface="Arial"/>
                <a:cs typeface="Arial"/>
                <a:sym typeface="Arial"/>
              </a:rPr>
              <a:t>Rizik od cerebralne paralize</a:t>
            </a:r>
            <a:endParaRPr/>
          </a:p>
        </p:txBody>
      </p:sp>
      <p:sp>
        <p:nvSpPr>
          <p:cNvPr id="137" name="Google Shape;137;p8"/>
          <p:cNvSpPr txBox="1"/>
          <p:nvPr/>
        </p:nvSpPr>
        <p:spPr>
          <a:xfrm>
            <a:off x="9062374" y="1919750"/>
            <a:ext cx="2803325"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rgbClr val="000000"/>
                </a:solidFill>
                <a:latin typeface="Arial"/>
                <a:ea typeface="Arial"/>
                <a:cs typeface="Arial"/>
                <a:sym typeface="Arial"/>
              </a:rPr>
              <a:t>Snimanje nervnog sistema</a:t>
            </a:r>
            <a:endParaRPr/>
          </a:p>
        </p:txBody>
      </p:sp>
      <p:graphicFrame>
        <p:nvGraphicFramePr>
          <p:cNvPr id="138" name="Google Shape;138;p8"/>
          <p:cNvGraphicFramePr/>
          <p:nvPr/>
        </p:nvGraphicFramePr>
        <p:xfrm>
          <a:off x="9062375" y="2382995"/>
          <a:ext cx="3000000" cy="3000000"/>
        </p:xfrm>
        <a:graphic>
          <a:graphicData uri="http://schemas.openxmlformats.org/drawingml/2006/table">
            <a:tbl>
              <a:tblPr>
                <a:noFill/>
                <a:tableStyleId>{7F45E429-3F5F-43A6-9BAD-C9306B5ED1F3}</a:tableStyleId>
              </a:tblPr>
              <a:tblGrid>
                <a:gridCol w="2083775"/>
                <a:gridCol w="719550"/>
              </a:tblGrid>
              <a:tr h="396200">
                <a:tc gridSpan="2">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Abnormalan nalaz pri snimanju nervnog sistema</a:t>
                      </a:r>
                      <a:endParaRPr/>
                    </a:p>
                  </a:txBody>
                  <a:tcPr marT="91425" marB="91425" marR="91425" marL="91425">
                    <a:solidFill>
                      <a:schemeClr val="dk1"/>
                    </a:solidFill>
                  </a:tcPr>
                </a:tc>
                <a:tc hMerge="1"/>
              </a:tr>
              <a:tr h="30655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Oštećenje periventrikularne bele mase</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19%</a:t>
                      </a:r>
                      <a:endParaRPr/>
                    </a:p>
                  </a:txBody>
                  <a:tcPr marT="91425" marB="91425" marR="91425" marL="91425"/>
                </a:tc>
              </a:tr>
              <a:tr h="26800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Malformacija mozga</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11%</a:t>
                      </a:r>
                      <a:endParaRPr/>
                    </a:p>
                  </a:txBody>
                  <a:tcPr marT="91425" marB="91425" marR="91425" marL="91425"/>
                </a:tc>
              </a:tr>
              <a:tr h="31777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Cerebrovaskularni akcident (CVA) </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11%</a:t>
                      </a:r>
                      <a:endParaRPr/>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Oštećenje sive mase</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22%</a:t>
                      </a:r>
                      <a:endParaRPr/>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Intrakranijalno krvarenje</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3%</a:t>
                      </a:r>
                      <a:endParaRPr/>
                    </a:p>
                  </a:txBody>
                  <a:tcPr marT="91425" marB="91425" marR="91425" marL="91425"/>
                </a:tc>
              </a:tr>
              <a:tr h="2393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Infekcija</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2%</a:t>
                      </a:r>
                      <a:endParaRPr/>
                    </a:p>
                  </a:txBody>
                  <a:tcPr marT="91425" marB="91425" marR="91425" marL="91425"/>
                </a:tc>
              </a:tr>
              <a:tr h="2456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Nespecifični</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19%</a:t>
                      </a:r>
                      <a:endParaRPr/>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Normalan nalaz</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13%</a:t>
                      </a:r>
                      <a:endParaRPr/>
                    </a:p>
                  </a:txBody>
                  <a:tcPr marT="91425" marB="91425" marR="91425" marL="91425"/>
                </a:tc>
              </a:tr>
            </a:tbl>
          </a:graphicData>
        </a:graphic>
      </p:graphicFrame>
      <p:sp>
        <p:nvSpPr>
          <p:cNvPr id="139" name="Google Shape;139;p8"/>
          <p:cNvSpPr txBox="1"/>
          <p:nvPr/>
        </p:nvSpPr>
        <p:spPr>
          <a:xfrm>
            <a:off x="4675107" y="1919750"/>
            <a:ext cx="331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chemeClr val="dk1"/>
                </a:solidFill>
                <a:latin typeface="Arial"/>
                <a:ea typeface="Arial"/>
                <a:cs typeface="Arial"/>
                <a:sym typeface="Arial"/>
              </a:rPr>
              <a:t>Procena motornog razvoja</a:t>
            </a:r>
            <a:endParaRPr/>
          </a:p>
        </p:txBody>
      </p:sp>
      <p:graphicFrame>
        <p:nvGraphicFramePr>
          <p:cNvPr id="140" name="Google Shape;140;p8"/>
          <p:cNvGraphicFramePr/>
          <p:nvPr/>
        </p:nvGraphicFramePr>
        <p:xfrm>
          <a:off x="550295" y="2382995"/>
          <a:ext cx="3000000" cy="3000000"/>
        </p:xfrm>
        <a:graphic>
          <a:graphicData uri="http://schemas.openxmlformats.org/drawingml/2006/table">
            <a:tbl>
              <a:tblPr>
                <a:noFill/>
                <a:tableStyleId>{7F45E429-3F5F-43A6-9BAD-C9306B5ED1F3}</a:tableStyleId>
              </a:tblPr>
              <a:tblGrid>
                <a:gridCol w="2874275"/>
                <a:gridCol w="834875"/>
              </a:tblGrid>
              <a:tr h="396200">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Faktor rizika</a:t>
                      </a:r>
                      <a:endParaRPr/>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Rizik od CP</a:t>
                      </a:r>
                      <a:endParaRPr/>
                    </a:p>
                  </a:txBody>
                  <a:tcPr marT="91425" marB="91425" marR="91425" marL="91425">
                    <a:solidFill>
                      <a:schemeClr val="dk1"/>
                    </a:solidFill>
                  </a:tcPr>
                </a:tc>
              </a:tr>
              <a:tr h="306550">
                <a:tc gridSpan="2">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Rizici poreklom od majke (štitasta žlezda, preeklampsija, krvarenja, infekcija, ograničenje intrauterinog rasta (IUGR), poremećaji posteljice, blizanačka trudnoća)+/-</a:t>
                      </a:r>
                      <a:endParaRPr/>
                    </a:p>
                  </a:txBody>
                  <a:tcPr marT="91425" marB="91425" marR="91425" marL="91425"/>
                </a:tc>
                <a:tc hMerge="1"/>
              </a:tr>
              <a:tr h="26800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Prevremeno rođenje</a:t>
                      </a:r>
                      <a:endParaRPr/>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&lt;28 nedelja</a:t>
                      </a:r>
                      <a:endParaRPr/>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28-31 nedelja</a:t>
                      </a:r>
                      <a:endParaRPr/>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31-37 nedelja</a:t>
                      </a: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r">
                        <a:lnSpc>
                          <a:spcPct val="100000"/>
                        </a:lnSpc>
                        <a:spcBef>
                          <a:spcPts val="0"/>
                        </a:spcBef>
                        <a:spcAft>
                          <a:spcPts val="0"/>
                        </a:spcAft>
                        <a:buClr>
                          <a:srgbClr val="000000"/>
                        </a:buClr>
                        <a:buSzPts val="1000"/>
                        <a:buFont typeface="Arial"/>
                        <a:buNone/>
                      </a:pPr>
                      <a:r>
                        <a:rPr lang="en-AU" sz="1000" u="none" cap="none" strike="noStrike"/>
                        <a:t>10,0%</a:t>
                      </a:r>
                      <a:endParaRPr/>
                    </a:p>
                    <a:p>
                      <a:pPr indent="0" lvl="0" marL="0" marR="0" rtl="0" algn="r">
                        <a:lnSpc>
                          <a:spcPct val="100000"/>
                        </a:lnSpc>
                        <a:spcBef>
                          <a:spcPts val="0"/>
                        </a:spcBef>
                        <a:spcAft>
                          <a:spcPts val="0"/>
                        </a:spcAft>
                        <a:buClr>
                          <a:srgbClr val="000000"/>
                        </a:buClr>
                        <a:buSzPts val="1000"/>
                        <a:buFont typeface="Arial"/>
                        <a:buNone/>
                      </a:pPr>
                      <a:r>
                        <a:rPr lang="en-AU" sz="1000" u="none" cap="none" strike="noStrike"/>
                        <a:t>5,0%</a:t>
                      </a:r>
                      <a:endParaRPr/>
                    </a:p>
                    <a:p>
                      <a:pPr indent="0" lvl="0" marL="0" marR="0" rtl="0" algn="r">
                        <a:lnSpc>
                          <a:spcPct val="100000"/>
                        </a:lnSpc>
                        <a:spcBef>
                          <a:spcPts val="0"/>
                        </a:spcBef>
                        <a:spcAft>
                          <a:spcPts val="0"/>
                        </a:spcAft>
                        <a:buClr>
                          <a:srgbClr val="000000"/>
                        </a:buClr>
                        <a:buSzPts val="1000"/>
                        <a:buFont typeface="Arial"/>
                        <a:buNone/>
                      </a:pPr>
                      <a:r>
                        <a:rPr lang="en-AU" sz="1000" u="none" cap="none" strike="noStrike"/>
                        <a:t>0,7%</a:t>
                      </a:r>
                      <a:endParaRPr/>
                    </a:p>
                  </a:txBody>
                  <a:tcPr marT="91425" marB="91425" marR="91425" marL="91425"/>
                </a:tc>
              </a:tr>
              <a:tr h="31777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Rođenje u terminu</a:t>
                      </a:r>
                      <a:endParaRPr/>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Encefalopatija</a:t>
                      </a:r>
                      <a:endParaRPr/>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Zdravo, bez poznatih rizika</a:t>
                      </a: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endParaRPr>
                    </a:p>
                    <a:p>
                      <a:pPr indent="0" lvl="0" marL="0" marR="0" rtl="0" algn="r">
                        <a:lnSpc>
                          <a:spcPct val="100000"/>
                        </a:lnSpc>
                        <a:spcBef>
                          <a:spcPts val="0"/>
                        </a:spcBef>
                        <a:spcAft>
                          <a:spcPts val="0"/>
                        </a:spcAft>
                        <a:buClr>
                          <a:srgbClr val="000000"/>
                        </a:buClr>
                        <a:buSzPts val="1000"/>
                        <a:buFont typeface="Arial"/>
                        <a:buNone/>
                      </a:pPr>
                      <a:r>
                        <a:rPr lang="en-AU" sz="1000" u="none" cap="none" strike="noStrike">
                          <a:solidFill>
                            <a:schemeClr val="dk1"/>
                          </a:solidFill>
                        </a:rPr>
                        <a:t>12,0%</a:t>
                      </a:r>
                      <a:endParaRPr/>
                    </a:p>
                    <a:p>
                      <a:pPr indent="0" lvl="0" marL="0" marR="0" rtl="0" algn="r">
                        <a:lnSpc>
                          <a:spcPct val="100000"/>
                        </a:lnSpc>
                        <a:spcBef>
                          <a:spcPts val="0"/>
                        </a:spcBef>
                        <a:spcAft>
                          <a:spcPts val="0"/>
                        </a:spcAft>
                        <a:buClr>
                          <a:srgbClr val="000000"/>
                        </a:buClr>
                        <a:buSzPts val="1000"/>
                        <a:buFont typeface="Arial"/>
                        <a:buNone/>
                      </a:pPr>
                      <a:r>
                        <a:rPr lang="en-AU" sz="1000" u="none" cap="none" strike="noStrike">
                          <a:solidFill>
                            <a:schemeClr val="dk1"/>
                          </a:solidFill>
                        </a:rPr>
                        <a:t>0,1%</a:t>
                      </a:r>
                      <a:endParaRPr/>
                    </a:p>
                  </a:txBody>
                  <a:tcPr marT="91425" marB="91425" marR="91425" marL="91425"/>
                </a:tc>
              </a:tr>
            </a:tbl>
          </a:graphicData>
        </a:graphic>
      </p:graphicFrame>
      <p:graphicFrame>
        <p:nvGraphicFramePr>
          <p:cNvPr id="141" name="Google Shape;141;p8"/>
          <p:cNvGraphicFramePr/>
          <p:nvPr/>
        </p:nvGraphicFramePr>
        <p:xfrm>
          <a:off x="4643225" y="2382995"/>
          <a:ext cx="3000000" cy="3000000"/>
        </p:xfrm>
        <a:graphic>
          <a:graphicData uri="http://schemas.openxmlformats.org/drawingml/2006/table">
            <a:tbl>
              <a:tblPr>
                <a:noFill/>
                <a:tableStyleId>{7F45E429-3F5F-43A6-9BAD-C9306B5ED1F3}</a:tableStyleId>
              </a:tblPr>
              <a:tblGrid>
                <a:gridCol w="1997275"/>
                <a:gridCol w="2007525"/>
              </a:tblGrid>
              <a:tr h="329425">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Uzrast: &lt;20 nedelja (korigovano)</a:t>
                      </a:r>
                      <a:endParaRPr/>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Uzrast 6-12 meseci</a:t>
                      </a:r>
                      <a:endParaRPr/>
                    </a:p>
                  </a:txBody>
                  <a:tcPr marT="91425" marB="91425" marR="91425" marL="91425">
                    <a:solidFill>
                      <a:schemeClr val="dk1"/>
                    </a:solidFill>
                  </a:tcPr>
                </a:tc>
              </a:tr>
              <a:tr h="30655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Opšta procena pokreta. 95% moći predviđanja.</a:t>
                      </a: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Procena razvoja za malu decu (DAYC). 83% moći predviđanja</a:t>
                      </a:r>
                      <a:endParaRPr/>
                    </a:p>
                  </a:txBody>
                  <a:tcPr marT="91425" marB="91425" marR="91425" marL="91425"/>
                </a:tc>
              </a:tr>
              <a:tr h="79245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Hamersmitova neurološka procena novorođenčeta (HINE). Pomaže kod predviđanja težine.</a:t>
                      </a: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solidFill>
                            <a:srgbClr val="00B050"/>
                          </a:solidFill>
                        </a:rPr>
                        <a:t>Hamersmitova neurološka procena novorođenčeta (HINE). </a:t>
                      </a:r>
                      <a:r>
                        <a:rPr lang="en-AU" sz="1000" u="none" cap="none" strike="noStrike"/>
                        <a:t>90% moći predviđanja.</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2016-08-15T04:07:23Z</dcterms:created>
  <dc:creator>Robyn Cummins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0x010100CE04D6ADF19D77449B0D24BFB9C09635</vt:lpwstr>
  </property>
</Properties>
</file>