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g07meUeo5Abe8IJly9n4KbpO6E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7A6E6B-9CED-46B5-A2E9-0535DB45EDD0}">
  <a:tblStyle styleId="{BF7A6E6B-9CED-46B5-A2E9-0535DB45EDD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3D526EB-00F6-4C84-A94A-28E51DE506D0}"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pic>
        <p:nvPicPr>
          <p:cNvPr id="11" name="Google Shape;11;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2" name="Shape 12"/>
        <p:cNvGrpSpPr/>
        <p:nvPr/>
      </p:nvGrpSpPr>
      <p:grpSpPr>
        <a:xfrm>
          <a:off x="0" y="0"/>
          <a:ext cx="0" cy="0"/>
          <a:chOff x="0" y="0"/>
          <a:chExt cx="0" cy="0"/>
        </a:xfrm>
      </p:grpSpPr>
      <p:sp>
        <p:nvSpPr>
          <p:cNvPr id="13" name="Google Shape;13;p2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 name="Google Shape;14;p21"/>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grpSp>
        <p:nvGrpSpPr>
          <p:cNvPr id="15" name="Google Shape;15;p21"/>
          <p:cNvGrpSpPr/>
          <p:nvPr/>
        </p:nvGrpSpPr>
        <p:grpSpPr>
          <a:xfrm>
            <a:off x="0" y="6345565"/>
            <a:ext cx="12192000" cy="512400"/>
            <a:chOff x="0" y="6345565"/>
            <a:chExt cx="12192000" cy="512400"/>
          </a:xfrm>
        </p:grpSpPr>
        <p:sp>
          <p:nvSpPr>
            <p:cNvPr id="16" name="Google Shape;16;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8" name="Shape 18"/>
        <p:cNvGrpSpPr/>
        <p:nvPr/>
      </p:nvGrpSpPr>
      <p:grpSpPr>
        <a:xfrm>
          <a:off x="0" y="0"/>
          <a:ext cx="0" cy="0"/>
          <a:chOff x="0" y="0"/>
          <a:chExt cx="0" cy="0"/>
        </a:xfrm>
      </p:grpSpPr>
      <p:sp>
        <p:nvSpPr>
          <p:cNvPr id="19" name="Google Shape;19;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2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1" name="Google Shape;21;p22"/>
          <p:cNvGrpSpPr/>
          <p:nvPr/>
        </p:nvGrpSpPr>
        <p:grpSpPr>
          <a:xfrm>
            <a:off x="0" y="6345565"/>
            <a:ext cx="12192000" cy="512400"/>
            <a:chOff x="0" y="6345565"/>
            <a:chExt cx="12192000" cy="512400"/>
          </a:xfrm>
        </p:grpSpPr>
        <p:sp>
          <p:nvSpPr>
            <p:cNvPr id="22" name="Google Shape;22;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pic>
        <p:nvPicPr>
          <p:cNvPr id="24" name="Google Shape;24;p22"/>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5" name="Shape 25"/>
        <p:cNvGrpSpPr/>
        <p:nvPr/>
      </p:nvGrpSpPr>
      <p:grpSpPr>
        <a:xfrm>
          <a:off x="0" y="0"/>
          <a:ext cx="0" cy="0"/>
          <a:chOff x="0" y="0"/>
          <a:chExt cx="0" cy="0"/>
        </a:xfrm>
      </p:grpSpPr>
      <p:sp>
        <p:nvSpPr>
          <p:cNvPr id="26" name="Google Shape;26;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 name="Google Shape;27;p23"/>
          <p:cNvSpPr/>
          <p:nvPr>
            <p:ph idx="2" type="pic"/>
          </p:nvPr>
        </p:nvSpPr>
        <p:spPr>
          <a:xfrm>
            <a:off x="6690784" y="1774085"/>
            <a:ext cx="4907902" cy="3950907"/>
          </a:xfrm>
          <a:prstGeom prst="rect">
            <a:avLst/>
          </a:prstGeom>
          <a:noFill/>
          <a:ln>
            <a:noFill/>
          </a:ln>
        </p:spPr>
      </p:sp>
      <p:sp>
        <p:nvSpPr>
          <p:cNvPr id="28" name="Google Shape;28;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2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 name="Google Shape;30;p23"/>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1" name="Shape 31"/>
        <p:cNvGrpSpPr/>
        <p:nvPr/>
      </p:nvGrpSpPr>
      <p:grpSpPr>
        <a:xfrm>
          <a:off x="0" y="0"/>
          <a:ext cx="0" cy="0"/>
          <a:chOff x="0" y="0"/>
          <a:chExt cx="0" cy="0"/>
        </a:xfrm>
      </p:grpSpPr>
      <p:sp>
        <p:nvSpPr>
          <p:cNvPr id="32" name="Google Shape;32;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24"/>
          <p:cNvSpPr/>
          <p:nvPr>
            <p:ph idx="2" type="pic"/>
          </p:nvPr>
        </p:nvSpPr>
        <p:spPr>
          <a:xfrm>
            <a:off x="635217" y="1774085"/>
            <a:ext cx="4907902" cy="3950907"/>
          </a:xfrm>
          <a:prstGeom prst="rect">
            <a:avLst/>
          </a:prstGeom>
          <a:noFill/>
          <a:ln>
            <a:noFill/>
          </a:ln>
        </p:spPr>
      </p:sp>
      <p:sp>
        <p:nvSpPr>
          <p:cNvPr id="34" name="Google Shape;34;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2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6" name="Google Shape;36;p24"/>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31.jpg"/><Relationship Id="rId5"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6.jpg"/><Relationship Id="rId5" Type="http://schemas.openxmlformats.org/officeDocument/2006/relationships/image" Target="../media/image12.jpg"/><Relationship Id="rId6" Type="http://schemas.openxmlformats.org/officeDocument/2006/relationships/image" Target="../media/image21.jpg"/><Relationship Id="rId7"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8.jpg"/><Relationship Id="rId6"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3.jpg"/><Relationship Id="rId11" Type="http://schemas.openxmlformats.org/officeDocument/2006/relationships/image" Target="../media/image20.jpg"/><Relationship Id="rId10" Type="http://schemas.openxmlformats.org/officeDocument/2006/relationships/image" Target="../media/image18.jpg"/><Relationship Id="rId12" Type="http://schemas.openxmlformats.org/officeDocument/2006/relationships/image" Target="../media/image44.jpg"/><Relationship Id="rId9" Type="http://schemas.openxmlformats.org/officeDocument/2006/relationships/image" Target="../media/image19.jpg"/><Relationship Id="rId5" Type="http://schemas.openxmlformats.org/officeDocument/2006/relationships/image" Target="../media/image37.jpg"/><Relationship Id="rId6" Type="http://schemas.openxmlformats.org/officeDocument/2006/relationships/image" Target="../media/image26.jpg"/><Relationship Id="rId7" Type="http://schemas.openxmlformats.org/officeDocument/2006/relationships/image" Target="../media/image16.jpg"/><Relationship Id="rId8"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23.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33.png"/><Relationship Id="rId8"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24.jpg"/><Relationship Id="rId5" Type="http://schemas.openxmlformats.org/officeDocument/2006/relationships/image" Target="../media/image30.jpg"/><Relationship Id="rId6" Type="http://schemas.openxmlformats.org/officeDocument/2006/relationships/image" Target="../media/image35.jpg"/><Relationship Id="rId7" Type="http://schemas.openxmlformats.org/officeDocument/2006/relationships/image" Target="../media/image36.jpg"/><Relationship Id="rId8" Type="http://schemas.openxmlformats.org/officeDocument/2006/relationships/image" Target="../media/image4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0.jpg"/><Relationship Id="rId4" Type="http://schemas.openxmlformats.org/officeDocument/2006/relationships/image" Target="../media/image39.jpg"/><Relationship Id="rId5" Type="http://schemas.openxmlformats.org/officeDocument/2006/relationships/image" Target="../media/image41.jpg"/><Relationship Id="rId6" Type="http://schemas.openxmlformats.org/officeDocument/2006/relationships/image" Target="../media/image38.jpg"/><Relationship Id="rId7" Type="http://schemas.openxmlformats.org/officeDocument/2006/relationships/image" Target="../media/image43.jpg"/><Relationship Id="rId8" Type="http://schemas.openxmlformats.org/officeDocument/2006/relationships/image" Target="../media/image4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nvSpPr>
        <p:spPr>
          <a:xfrm>
            <a:off x="590914" y="2965620"/>
            <a:ext cx="10699800" cy="1662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800"/>
              <a:buFont typeface="Arial"/>
              <a:buNone/>
            </a:pPr>
            <a:r>
              <a:rPr b="1" i="0" lang="en-AU" sz="4800" u="none" cap="none" strike="noStrike">
                <a:solidFill>
                  <a:srgbClr val="00C165"/>
                </a:solidFill>
                <a:latin typeface="Arial"/>
                <a:ea typeface="Arial"/>
                <a:cs typeface="Arial"/>
                <a:sym typeface="Arial"/>
              </a:rPr>
              <a:t>¿QUÉ ES LA PARÁLISIS CEREBRAL?</a:t>
            </a:r>
            <a:endParaRPr b="1" i="0" sz="4800" u="none" cap="none" strike="noStrike">
              <a:solidFill>
                <a:srgbClr val="00C16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sz="4000"/>
              <a:t>Tipos que afectan la función motora</a:t>
            </a:r>
            <a:endParaRPr/>
          </a:p>
        </p:txBody>
      </p:sp>
      <p:pic>
        <p:nvPicPr>
          <p:cNvPr id="147" name="Google Shape;147;p9"/>
          <p:cNvPicPr preferRelativeResize="0"/>
          <p:nvPr/>
        </p:nvPicPr>
        <p:blipFill rotWithShape="1">
          <a:blip r:embed="rId3">
            <a:alphaModFix/>
          </a:blip>
          <a:srcRect b="0" l="0" r="0" t="0"/>
          <a:stretch/>
        </p:blipFill>
        <p:spPr>
          <a:xfrm>
            <a:off x="4304059" y="2140147"/>
            <a:ext cx="2825154" cy="3112154"/>
          </a:xfrm>
          <a:prstGeom prst="rect">
            <a:avLst/>
          </a:prstGeom>
          <a:noFill/>
          <a:ln>
            <a:noFill/>
          </a:ln>
        </p:spPr>
      </p:pic>
      <p:sp>
        <p:nvSpPr>
          <p:cNvPr id="148" name="Google Shape;148;p9"/>
          <p:cNvSpPr/>
          <p:nvPr/>
        </p:nvSpPr>
        <p:spPr>
          <a:xfrm>
            <a:off x="581574" y="1535154"/>
            <a:ext cx="3635597" cy="1754326"/>
          </a:xfrm>
          <a:prstGeom prst="rect">
            <a:avLst/>
          </a:prstGeom>
          <a:noFill/>
          <a:ln>
            <a:noFill/>
          </a:ln>
        </p:spPr>
        <p:txBody>
          <a:bodyPr anchorCtr="0" anchor="t" bIns="45700" lIns="91425" spcFirstLastPara="1" rIns="91425" wrap="square" tIns="45700">
            <a:spAutoFit/>
          </a:bodyPr>
          <a:lstStyle/>
          <a:p>
            <a:pPr indent="0" lvl="0" marL="0" marR="40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ESPÁSTICA:</a:t>
            </a:r>
            <a:r>
              <a:rPr b="0" i="0" lang="en-AU" sz="24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80-90 % </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La forma de PC más frecuente. Los músculos están rígidos y tensos. Se origina en un daño en la corteza motora. </a:t>
            </a:r>
            <a:endParaRPr b="0" i="0" sz="1400" u="none" cap="none" strike="noStrike">
              <a:solidFill>
                <a:srgbClr val="000000"/>
              </a:solidFill>
              <a:latin typeface="Arial"/>
              <a:ea typeface="Arial"/>
              <a:cs typeface="Arial"/>
              <a:sym typeface="Arial"/>
            </a:endParaRPr>
          </a:p>
        </p:txBody>
      </p:sp>
      <p:cxnSp>
        <p:nvCxnSpPr>
          <p:cNvPr id="149" name="Google Shape;149;p9"/>
          <p:cNvCxnSpPr/>
          <p:nvPr/>
        </p:nvCxnSpPr>
        <p:spPr>
          <a:xfrm>
            <a:off x="3369835" y="1810016"/>
            <a:ext cx="2182553" cy="556112"/>
          </a:xfrm>
          <a:prstGeom prst="straightConnector1">
            <a:avLst/>
          </a:prstGeom>
          <a:noFill/>
          <a:ln cap="flat" cmpd="sng" w="28575">
            <a:solidFill>
              <a:srgbClr val="595959"/>
            </a:solidFill>
            <a:prstDash val="dash"/>
            <a:miter lim="800000"/>
            <a:headEnd len="sm" w="sm" type="none"/>
            <a:tailEnd len="med" w="med" type="triangle"/>
          </a:ln>
        </p:spPr>
      </p:cxnSp>
      <p:sp>
        <p:nvSpPr>
          <p:cNvPr id="150" name="Google Shape;150;p9"/>
          <p:cNvSpPr/>
          <p:nvPr/>
        </p:nvSpPr>
        <p:spPr>
          <a:xfrm>
            <a:off x="7459581" y="1535153"/>
            <a:ext cx="426680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DISCINÉTICA:</a:t>
            </a:r>
            <a:r>
              <a:rPr b="0" i="0" lang="en-AU" sz="24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6 %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Se caracteriza por movimientos involuntarios, como distonía, atetosis o corea. Se origina en un daño en los ganglios basales.</a:t>
            </a:r>
            <a:endParaRPr b="0" i="0" sz="1400" u="none" cap="none" strike="noStrike">
              <a:solidFill>
                <a:srgbClr val="000000"/>
              </a:solidFill>
              <a:latin typeface="Arial"/>
              <a:ea typeface="Arial"/>
              <a:cs typeface="Arial"/>
              <a:sym typeface="Arial"/>
            </a:endParaRPr>
          </a:p>
        </p:txBody>
      </p:sp>
      <p:cxnSp>
        <p:nvCxnSpPr>
          <p:cNvPr id="151" name="Google Shape;151;p9"/>
          <p:cNvCxnSpPr/>
          <p:nvPr/>
        </p:nvCxnSpPr>
        <p:spPr>
          <a:xfrm flipH="1">
            <a:off x="5904408"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2" name="Google Shape;152;p9"/>
          <p:cNvSpPr/>
          <p:nvPr/>
        </p:nvSpPr>
        <p:spPr>
          <a:xfrm>
            <a:off x="7459581" y="3926944"/>
            <a:ext cx="426680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TIPOS MIXTOS: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Numerosos niños con PC presentan dos tipos motores, p. ej., espasticidad y distonía.</a:t>
            </a:r>
            <a:endParaRPr b="0" i="0" sz="1400" u="none" cap="none" strike="noStrike">
              <a:solidFill>
                <a:srgbClr val="000000"/>
              </a:solidFill>
              <a:latin typeface="Arial"/>
              <a:ea typeface="Arial"/>
              <a:cs typeface="Arial"/>
              <a:sym typeface="Arial"/>
            </a:endParaRPr>
          </a:p>
        </p:txBody>
      </p:sp>
      <p:sp>
        <p:nvSpPr>
          <p:cNvPr id="153" name="Google Shape;153;p9"/>
          <p:cNvSpPr/>
          <p:nvPr/>
        </p:nvSpPr>
        <p:spPr>
          <a:xfrm>
            <a:off x="581574" y="3926944"/>
            <a:ext cx="3302270"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ATÁXICA:</a:t>
            </a:r>
            <a:r>
              <a:rPr b="0" i="0" lang="en-AU" sz="2000" u="none" cap="none" strike="noStrike">
                <a:solidFill>
                  <a:srgbClr val="3F3F3F"/>
                </a:solidFill>
                <a:latin typeface="Arial"/>
                <a:ea typeface="Arial"/>
                <a:cs typeface="Arial"/>
                <a:sym typeface="Arial"/>
              </a:rPr>
              <a:t> </a:t>
            </a:r>
            <a:r>
              <a:rPr b="0" i="0" lang="en-AU" sz="2000" u="none" cap="none" strike="noStrike">
                <a:solidFill>
                  <a:schemeClr val="dk1"/>
                </a:solidFill>
                <a:latin typeface="Arial"/>
                <a:ea typeface="Arial"/>
                <a:cs typeface="Arial"/>
                <a:sym typeface="Arial"/>
              </a:rPr>
              <a:t>5 % </a:t>
            </a:r>
            <a:br>
              <a:rPr b="0" i="0" lang="en-AU" sz="20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Se caracteriza por movimientos temblorosos. Afecta al equilibrio y al sentido de orientación espacial. Se origina en un daño en el cerebelo.</a:t>
            </a:r>
            <a:endParaRPr b="0" i="0" sz="1400" u="none" cap="none" strike="noStrike">
              <a:solidFill>
                <a:srgbClr val="000000"/>
              </a:solidFill>
              <a:latin typeface="Arial"/>
              <a:ea typeface="Arial"/>
              <a:cs typeface="Arial"/>
              <a:sym typeface="Arial"/>
            </a:endParaRPr>
          </a:p>
        </p:txBody>
      </p:sp>
      <p:cxnSp>
        <p:nvCxnSpPr>
          <p:cNvPr id="154" name="Google Shape;154;p9"/>
          <p:cNvCxnSpPr/>
          <p:nvPr/>
        </p:nvCxnSpPr>
        <p:spPr>
          <a:xfrm flipH="1" rot="10800000">
            <a:off x="2646947" y="3790458"/>
            <a:ext cx="2259932" cy="381643"/>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Partes del cuerpo</a:t>
            </a:r>
            <a:endParaRPr/>
          </a:p>
        </p:txBody>
      </p:sp>
      <p:sp>
        <p:nvSpPr>
          <p:cNvPr id="161" name="Google Shape;161;p10"/>
          <p:cNvSpPr/>
          <p:nvPr/>
        </p:nvSpPr>
        <p:spPr>
          <a:xfrm>
            <a:off x="596225" y="1153500"/>
            <a:ext cx="6257100"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AU" sz="2200" u="none" cap="none" strike="noStrike">
                <a:solidFill>
                  <a:schemeClr val="dk1"/>
                </a:solidFill>
                <a:latin typeface="Arial"/>
                <a:ea typeface="Arial"/>
                <a:cs typeface="Arial"/>
                <a:sym typeface="Arial"/>
              </a:rPr>
              <a:t>La parálisis cerebral puede afectar a diferentes partes del cuerpo. </a:t>
            </a:r>
            <a:br>
              <a:rPr b="0" i="0" lang="en-AU" sz="2200" u="none" cap="none" strike="noStrike">
                <a:solidFill>
                  <a:schemeClr val="dk1"/>
                </a:solidFill>
                <a:latin typeface="Arial"/>
                <a:ea typeface="Arial"/>
                <a:cs typeface="Arial"/>
                <a:sym typeface="Arial"/>
              </a:rPr>
            </a:br>
            <a:r>
              <a:rPr b="0" i="0" lang="en-AU" sz="2200" u="none" cap="none" strike="noStrike">
                <a:solidFill>
                  <a:schemeClr val="dk1"/>
                </a:solidFill>
                <a:latin typeface="Arial"/>
                <a:ea typeface="Arial"/>
                <a:cs typeface="Arial"/>
                <a:sym typeface="Arial"/>
              </a:rPr>
              <a:t>Por ejemplo, en las personas con </a:t>
            </a:r>
            <a:r>
              <a:rPr b="1" i="0" lang="en-AU" sz="2200" u="none" cap="none" strike="noStrike">
                <a:solidFill>
                  <a:schemeClr val="dk1"/>
                </a:solidFill>
                <a:latin typeface="Arial"/>
                <a:ea typeface="Arial"/>
                <a:cs typeface="Arial"/>
                <a:sym typeface="Arial"/>
              </a:rPr>
              <a:t>espasticidad</a:t>
            </a:r>
            <a:r>
              <a:rPr b="0" i="0" lang="en-AU" sz="22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162" name="Google Shape;162;p10"/>
          <p:cNvPicPr preferRelativeResize="0"/>
          <p:nvPr/>
        </p:nvPicPr>
        <p:blipFill rotWithShape="1">
          <a:blip r:embed="rId3">
            <a:alphaModFix/>
          </a:blip>
          <a:srcRect b="0" l="0" r="0" t="0"/>
          <a:stretch/>
        </p:blipFill>
        <p:spPr>
          <a:xfrm>
            <a:off x="1370685" y="3776652"/>
            <a:ext cx="2217627" cy="2474350"/>
          </a:xfrm>
          <a:prstGeom prst="rect">
            <a:avLst/>
          </a:prstGeom>
          <a:noFill/>
          <a:ln>
            <a:noFill/>
          </a:ln>
        </p:spPr>
      </p:pic>
      <p:pic>
        <p:nvPicPr>
          <p:cNvPr id="163" name="Google Shape;163;p10"/>
          <p:cNvPicPr preferRelativeResize="0"/>
          <p:nvPr/>
        </p:nvPicPr>
        <p:blipFill rotWithShape="1">
          <a:blip r:embed="rId4">
            <a:alphaModFix/>
          </a:blip>
          <a:srcRect b="0" l="0" r="0" t="0"/>
          <a:stretch/>
        </p:blipFill>
        <p:spPr>
          <a:xfrm>
            <a:off x="5074246" y="3721102"/>
            <a:ext cx="2257607" cy="2585450"/>
          </a:xfrm>
          <a:prstGeom prst="rect">
            <a:avLst/>
          </a:prstGeom>
          <a:noFill/>
          <a:ln>
            <a:noFill/>
          </a:ln>
        </p:spPr>
      </p:pic>
      <p:sp>
        <p:nvSpPr>
          <p:cNvPr id="164" name="Google Shape;164;p10"/>
          <p:cNvSpPr txBox="1"/>
          <p:nvPr/>
        </p:nvSpPr>
        <p:spPr>
          <a:xfrm>
            <a:off x="662999" y="2160789"/>
            <a:ext cx="34389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Tetraplejia/ espasticidad bilateral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Afecta a ambos brazos y piernas.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También suele afectar a los músculos del tronco, rostro y boca.</a:t>
            </a:r>
            <a:endParaRPr b="0" i="0" sz="1400" u="none" cap="none" strike="noStrike">
              <a:solidFill>
                <a:srgbClr val="000000"/>
              </a:solidFill>
              <a:latin typeface="Arial"/>
              <a:ea typeface="Arial"/>
              <a:cs typeface="Arial"/>
              <a:sym typeface="Arial"/>
            </a:endParaRPr>
          </a:p>
        </p:txBody>
      </p:sp>
      <p:sp>
        <p:nvSpPr>
          <p:cNvPr id="165" name="Google Shape;165;p10"/>
          <p:cNvSpPr txBox="1"/>
          <p:nvPr/>
        </p:nvSpPr>
        <p:spPr>
          <a:xfrm>
            <a:off x="4483600" y="2172738"/>
            <a:ext cx="3438900" cy="144650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Diplejia/ espasticidad bilateral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Afecta a ambas piernas. Los brazos pueden estar afectados en un grado menor.</a:t>
            </a:r>
            <a:endParaRPr b="0" i="0" sz="1400" u="none" cap="none" strike="noStrike">
              <a:solidFill>
                <a:srgbClr val="000000"/>
              </a:solidFill>
              <a:latin typeface="Arial"/>
              <a:ea typeface="Arial"/>
              <a:cs typeface="Arial"/>
              <a:sym typeface="Arial"/>
            </a:endParaRPr>
          </a:p>
        </p:txBody>
      </p:sp>
      <p:sp>
        <p:nvSpPr>
          <p:cNvPr id="166" name="Google Shape;166;p10"/>
          <p:cNvSpPr txBox="1"/>
          <p:nvPr/>
        </p:nvSpPr>
        <p:spPr>
          <a:xfrm>
            <a:off x="8151003" y="2160789"/>
            <a:ext cx="3438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Hemiplejia/ espasticidad unilateral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Afecta a un lado del cuerpo (un brazo y una pierna).</a:t>
            </a:r>
            <a:endParaRPr b="0" i="0" sz="1400" u="none" cap="none" strike="noStrike">
              <a:solidFill>
                <a:srgbClr val="000000"/>
              </a:solidFill>
              <a:latin typeface="Arial"/>
              <a:ea typeface="Arial"/>
              <a:cs typeface="Arial"/>
              <a:sym typeface="Arial"/>
            </a:endParaRPr>
          </a:p>
        </p:txBody>
      </p:sp>
      <p:pic>
        <p:nvPicPr>
          <p:cNvPr id="167" name="Google Shape;167;p10"/>
          <p:cNvPicPr preferRelativeResize="0"/>
          <p:nvPr/>
        </p:nvPicPr>
        <p:blipFill rotWithShape="1">
          <a:blip r:embed="rId5">
            <a:alphaModFix/>
          </a:blip>
          <a:srcRect b="0" l="0" r="0" t="0"/>
          <a:stretch/>
        </p:blipFill>
        <p:spPr>
          <a:xfrm>
            <a:off x="8979929" y="3842863"/>
            <a:ext cx="2005626" cy="2408139"/>
          </a:xfrm>
          <a:prstGeom prst="rect">
            <a:avLst/>
          </a:prstGeom>
          <a:noFill/>
          <a:ln>
            <a:noFill/>
          </a:ln>
        </p:spPr>
      </p:pic>
      <p:sp>
        <p:nvSpPr>
          <p:cNvPr id="168" name="Google Shape;168;p10"/>
          <p:cNvSpPr txBox="1"/>
          <p:nvPr/>
        </p:nvSpPr>
        <p:spPr>
          <a:xfrm>
            <a:off x="1503785" y="3607689"/>
            <a:ext cx="21462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EXTREMIDADES AFECTADAS</a:t>
            </a:r>
            <a:endParaRPr b="0" i="0" sz="1400" u="none" cap="none" strike="noStrike">
              <a:solidFill>
                <a:srgbClr val="000000"/>
              </a:solidFill>
              <a:latin typeface="Arial"/>
              <a:ea typeface="Arial"/>
              <a:cs typeface="Arial"/>
              <a:sym typeface="Arial"/>
            </a:endParaRPr>
          </a:p>
        </p:txBody>
      </p:sp>
      <p:sp>
        <p:nvSpPr>
          <p:cNvPr id="169" name="Google Shape;169;p10"/>
          <p:cNvSpPr txBox="1"/>
          <p:nvPr/>
        </p:nvSpPr>
        <p:spPr>
          <a:xfrm>
            <a:off x="5353603" y="3530431"/>
            <a:ext cx="21462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EXTREMIDADES AFECTADAS</a:t>
            </a:r>
            <a:endParaRPr b="0" i="0" sz="1400" u="none" cap="none" strike="noStrike">
              <a:solidFill>
                <a:srgbClr val="000000"/>
              </a:solidFill>
              <a:latin typeface="Arial"/>
              <a:ea typeface="Arial"/>
              <a:cs typeface="Arial"/>
              <a:sym typeface="Arial"/>
            </a:endParaRPr>
          </a:p>
        </p:txBody>
      </p:sp>
      <p:sp>
        <p:nvSpPr>
          <p:cNvPr id="170" name="Google Shape;170;p10"/>
          <p:cNvSpPr txBox="1"/>
          <p:nvPr/>
        </p:nvSpPr>
        <p:spPr>
          <a:xfrm>
            <a:off x="8839259" y="3528042"/>
            <a:ext cx="21462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EXTREMIDADES AFECTADAS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Habilidades motoras gruesas</a:t>
            </a:r>
            <a:endParaRPr/>
          </a:p>
        </p:txBody>
      </p:sp>
      <p:sp>
        <p:nvSpPr>
          <p:cNvPr id="177" name="Google Shape;177;p11"/>
          <p:cNvSpPr/>
          <p:nvPr/>
        </p:nvSpPr>
        <p:spPr>
          <a:xfrm>
            <a:off x="513350" y="1146600"/>
            <a:ext cx="8787000" cy="8771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700" u="none" cap="none" strike="noStrike">
                <a:solidFill>
                  <a:schemeClr val="dk1"/>
                </a:solidFill>
                <a:latin typeface="Arial"/>
                <a:ea typeface="Arial"/>
                <a:cs typeface="Arial"/>
                <a:sym typeface="Arial"/>
              </a:rPr>
              <a:t>Las habilidades motoras gruesas de niños y jóvenes con parálisis cerebral pueden clasificarse en 5 niveles diferentes mediante una herramienta llamada Sistema de Clasificación de la Función Motora Gruesa (SCFMG) elaborada por CanChild de Canadá.</a:t>
            </a:r>
            <a:endParaRPr b="0" i="0" sz="1400" u="none" cap="none" strike="noStrike">
              <a:solidFill>
                <a:srgbClr val="000000"/>
              </a:solidFill>
              <a:latin typeface="Arial"/>
              <a:ea typeface="Arial"/>
              <a:cs typeface="Arial"/>
              <a:sym typeface="Arial"/>
            </a:endParaRPr>
          </a:p>
        </p:txBody>
      </p:sp>
      <p:pic>
        <p:nvPicPr>
          <p:cNvPr id="178" name="Google Shape;178;p11"/>
          <p:cNvPicPr preferRelativeResize="0"/>
          <p:nvPr/>
        </p:nvPicPr>
        <p:blipFill rotWithShape="1">
          <a:blip r:embed="rId3">
            <a:alphaModFix/>
          </a:blip>
          <a:srcRect b="0" l="0" r="0" t="0"/>
          <a:stretch/>
        </p:blipFill>
        <p:spPr>
          <a:xfrm>
            <a:off x="1046481" y="2224451"/>
            <a:ext cx="2081528" cy="1826012"/>
          </a:xfrm>
          <a:prstGeom prst="rect">
            <a:avLst/>
          </a:prstGeom>
          <a:noFill/>
          <a:ln>
            <a:noFill/>
          </a:ln>
        </p:spPr>
      </p:pic>
      <p:pic>
        <p:nvPicPr>
          <p:cNvPr id="179" name="Google Shape;179;p11"/>
          <p:cNvPicPr preferRelativeResize="0"/>
          <p:nvPr/>
        </p:nvPicPr>
        <p:blipFill rotWithShape="1">
          <a:blip r:embed="rId4">
            <a:alphaModFix/>
          </a:blip>
          <a:srcRect b="0" l="0" r="0" t="0"/>
          <a:stretch/>
        </p:blipFill>
        <p:spPr>
          <a:xfrm>
            <a:off x="4227228" y="2250815"/>
            <a:ext cx="1950051" cy="1799648"/>
          </a:xfrm>
          <a:prstGeom prst="rect">
            <a:avLst/>
          </a:prstGeom>
          <a:noFill/>
          <a:ln>
            <a:noFill/>
          </a:ln>
        </p:spPr>
      </p:pic>
      <p:pic>
        <p:nvPicPr>
          <p:cNvPr id="180" name="Google Shape;180;p11"/>
          <p:cNvPicPr preferRelativeResize="0"/>
          <p:nvPr/>
        </p:nvPicPr>
        <p:blipFill rotWithShape="1">
          <a:blip r:embed="rId5">
            <a:alphaModFix/>
          </a:blip>
          <a:srcRect b="0" l="0" r="0" t="0"/>
          <a:stretch/>
        </p:blipFill>
        <p:spPr>
          <a:xfrm>
            <a:off x="7588320" y="2265553"/>
            <a:ext cx="2206705" cy="1784910"/>
          </a:xfrm>
          <a:prstGeom prst="rect">
            <a:avLst/>
          </a:prstGeom>
          <a:noFill/>
          <a:ln>
            <a:noFill/>
          </a:ln>
        </p:spPr>
      </p:pic>
      <p:pic>
        <p:nvPicPr>
          <p:cNvPr id="181" name="Google Shape;181;p11"/>
          <p:cNvPicPr preferRelativeResize="0"/>
          <p:nvPr/>
        </p:nvPicPr>
        <p:blipFill rotWithShape="1">
          <a:blip r:embed="rId6">
            <a:alphaModFix/>
          </a:blip>
          <a:srcRect b="0" l="0" r="0" t="0"/>
          <a:stretch/>
        </p:blipFill>
        <p:spPr>
          <a:xfrm>
            <a:off x="5809624" y="4230825"/>
            <a:ext cx="3935296" cy="1691058"/>
          </a:xfrm>
          <a:prstGeom prst="rect">
            <a:avLst/>
          </a:prstGeom>
          <a:noFill/>
          <a:ln>
            <a:noFill/>
          </a:ln>
        </p:spPr>
      </p:pic>
      <p:pic>
        <p:nvPicPr>
          <p:cNvPr id="182" name="Google Shape;182;p11"/>
          <p:cNvPicPr preferRelativeResize="0"/>
          <p:nvPr/>
        </p:nvPicPr>
        <p:blipFill rotWithShape="1">
          <a:blip r:embed="rId7">
            <a:alphaModFix/>
          </a:blip>
          <a:srcRect b="0" l="0" r="0" t="0"/>
          <a:stretch/>
        </p:blipFill>
        <p:spPr>
          <a:xfrm>
            <a:off x="1021080" y="4180857"/>
            <a:ext cx="3837846" cy="1790995"/>
          </a:xfrm>
          <a:prstGeom prst="rect">
            <a:avLst/>
          </a:prstGeom>
          <a:noFill/>
          <a:ln>
            <a:noFill/>
          </a:ln>
        </p:spPr>
      </p:pic>
      <p:sp>
        <p:nvSpPr>
          <p:cNvPr id="183" name="Google Shape;183;p11"/>
          <p:cNvSpPr txBox="1"/>
          <p:nvPr/>
        </p:nvSpPr>
        <p:spPr>
          <a:xfrm>
            <a:off x="1249679" y="3756379"/>
            <a:ext cx="1757463"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SCFMG nivel I</a:t>
            </a:r>
            <a:endParaRPr b="0" i="0" sz="1400" u="none" cap="none" strike="noStrike">
              <a:solidFill>
                <a:srgbClr val="000000"/>
              </a:solidFill>
              <a:latin typeface="Arial"/>
              <a:ea typeface="Arial"/>
              <a:cs typeface="Arial"/>
              <a:sym typeface="Arial"/>
            </a:endParaRPr>
          </a:p>
        </p:txBody>
      </p:sp>
      <p:sp>
        <p:nvSpPr>
          <p:cNvPr id="184" name="Google Shape;184;p11"/>
          <p:cNvSpPr txBox="1"/>
          <p:nvPr/>
        </p:nvSpPr>
        <p:spPr>
          <a:xfrm>
            <a:off x="4338536" y="3756379"/>
            <a:ext cx="1757463"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SCFMG nivel II</a:t>
            </a:r>
            <a:endParaRPr b="0" i="0" sz="1400" u="none" cap="none" strike="noStrike">
              <a:solidFill>
                <a:srgbClr val="000000"/>
              </a:solidFill>
              <a:latin typeface="Arial"/>
              <a:ea typeface="Arial"/>
              <a:cs typeface="Arial"/>
              <a:sym typeface="Arial"/>
            </a:endParaRPr>
          </a:p>
        </p:txBody>
      </p:sp>
      <p:sp>
        <p:nvSpPr>
          <p:cNvPr id="185" name="Google Shape;185;p11"/>
          <p:cNvSpPr txBox="1"/>
          <p:nvPr/>
        </p:nvSpPr>
        <p:spPr>
          <a:xfrm>
            <a:off x="7616046" y="3756379"/>
            <a:ext cx="18519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SCFMG nivel III</a:t>
            </a:r>
            <a:endParaRPr b="0" i="0" sz="1400" u="none" cap="none" strike="noStrike">
              <a:solidFill>
                <a:srgbClr val="000000"/>
              </a:solidFill>
              <a:latin typeface="Arial"/>
              <a:ea typeface="Arial"/>
              <a:cs typeface="Arial"/>
              <a:sym typeface="Arial"/>
            </a:endParaRPr>
          </a:p>
        </p:txBody>
      </p:sp>
      <p:sp>
        <p:nvSpPr>
          <p:cNvPr id="186" name="Google Shape;186;p11"/>
          <p:cNvSpPr txBox="1"/>
          <p:nvPr/>
        </p:nvSpPr>
        <p:spPr>
          <a:xfrm>
            <a:off x="1998128" y="5936458"/>
            <a:ext cx="199994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SCFMG nivel IV</a:t>
            </a:r>
            <a:endParaRPr b="0" i="0" sz="1400" u="none" cap="none" strike="noStrike">
              <a:solidFill>
                <a:srgbClr val="000000"/>
              </a:solidFill>
              <a:latin typeface="Arial"/>
              <a:ea typeface="Arial"/>
              <a:cs typeface="Arial"/>
              <a:sym typeface="Arial"/>
            </a:endParaRPr>
          </a:p>
        </p:txBody>
      </p:sp>
      <p:sp>
        <p:nvSpPr>
          <p:cNvPr id="187" name="Google Shape;187;p11"/>
          <p:cNvSpPr txBox="1"/>
          <p:nvPr/>
        </p:nvSpPr>
        <p:spPr>
          <a:xfrm>
            <a:off x="6979060" y="5936458"/>
            <a:ext cx="1892565"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SCFMG nivel V</a:t>
            </a:r>
            <a:endParaRPr b="0" i="0" sz="1400" u="none" cap="none" strike="noStrike">
              <a:solidFill>
                <a:srgbClr val="000000"/>
              </a:solidFill>
              <a:latin typeface="Arial"/>
              <a:ea typeface="Arial"/>
              <a:cs typeface="Arial"/>
              <a:sym typeface="Arial"/>
            </a:endParaRPr>
          </a:p>
        </p:txBody>
      </p:sp>
      <p:sp>
        <p:nvSpPr>
          <p:cNvPr id="188" name="Google Shape;188;p11"/>
          <p:cNvSpPr/>
          <p:nvPr/>
        </p:nvSpPr>
        <p:spPr>
          <a:xfrm>
            <a:off x="9991942" y="5068554"/>
            <a:ext cx="2150528" cy="11079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latin typeface="Arial"/>
                <a:ea typeface="Arial"/>
                <a:cs typeface="Arial"/>
                <a:sym typeface="Arial"/>
              </a:rPr>
              <a:t>Ilustraciones 6-12 de SCFMG © Bill Reid, Kate Willoughby, Adrienne Harvey and Kerr Graham, Hospital Infantil Real de Melbourne (The Royal Children’s Hospital Melbourne).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Aptitud manual</a:t>
            </a:r>
            <a:endParaRPr/>
          </a:p>
        </p:txBody>
      </p:sp>
      <p:pic>
        <p:nvPicPr>
          <p:cNvPr id="195" name="Google Shape;195;p12"/>
          <p:cNvPicPr preferRelativeResize="0"/>
          <p:nvPr/>
        </p:nvPicPr>
        <p:blipFill rotWithShape="1">
          <a:blip r:embed="rId3">
            <a:alphaModFix/>
          </a:blip>
          <a:srcRect b="0" l="0" r="0" t="0"/>
          <a:stretch/>
        </p:blipFill>
        <p:spPr>
          <a:xfrm>
            <a:off x="9287698" y="2348297"/>
            <a:ext cx="2323990" cy="2233863"/>
          </a:xfrm>
          <a:prstGeom prst="rect">
            <a:avLst/>
          </a:prstGeom>
          <a:noFill/>
          <a:ln>
            <a:noFill/>
          </a:ln>
        </p:spPr>
      </p:pic>
      <p:pic>
        <p:nvPicPr>
          <p:cNvPr id="196" name="Google Shape;196;p12"/>
          <p:cNvPicPr preferRelativeResize="0"/>
          <p:nvPr/>
        </p:nvPicPr>
        <p:blipFill rotWithShape="1">
          <a:blip r:embed="rId4">
            <a:alphaModFix/>
          </a:blip>
          <a:srcRect b="0" l="0" r="0" t="0"/>
          <a:stretch/>
        </p:blipFill>
        <p:spPr>
          <a:xfrm>
            <a:off x="662166" y="2348297"/>
            <a:ext cx="2323990" cy="2233863"/>
          </a:xfrm>
          <a:prstGeom prst="rect">
            <a:avLst/>
          </a:prstGeom>
          <a:noFill/>
          <a:ln>
            <a:noFill/>
          </a:ln>
        </p:spPr>
      </p:pic>
      <p:pic>
        <p:nvPicPr>
          <p:cNvPr id="197" name="Google Shape;197;p12"/>
          <p:cNvPicPr preferRelativeResize="0"/>
          <p:nvPr/>
        </p:nvPicPr>
        <p:blipFill rotWithShape="1">
          <a:blip r:embed="rId5">
            <a:alphaModFix/>
          </a:blip>
          <a:srcRect b="0" l="0" r="0" t="0"/>
          <a:stretch/>
        </p:blipFill>
        <p:spPr>
          <a:xfrm>
            <a:off x="6388164" y="2348297"/>
            <a:ext cx="2330269" cy="2239899"/>
          </a:xfrm>
          <a:prstGeom prst="rect">
            <a:avLst/>
          </a:prstGeom>
          <a:noFill/>
          <a:ln>
            <a:noFill/>
          </a:ln>
        </p:spPr>
      </p:pic>
      <p:pic>
        <p:nvPicPr>
          <p:cNvPr id="198" name="Google Shape;198;p12"/>
          <p:cNvPicPr preferRelativeResize="0"/>
          <p:nvPr/>
        </p:nvPicPr>
        <p:blipFill rotWithShape="1">
          <a:blip r:embed="rId6">
            <a:alphaModFix/>
          </a:blip>
          <a:srcRect b="0" l="0" r="0" t="0"/>
          <a:stretch/>
        </p:blipFill>
        <p:spPr>
          <a:xfrm>
            <a:off x="3488218" y="2348297"/>
            <a:ext cx="2324532" cy="2234384"/>
          </a:xfrm>
          <a:prstGeom prst="rect">
            <a:avLst/>
          </a:prstGeom>
          <a:noFill/>
          <a:ln>
            <a:noFill/>
          </a:ln>
        </p:spPr>
      </p:pic>
      <p:sp>
        <p:nvSpPr>
          <p:cNvPr id="199" name="Google Shape;199;p12"/>
          <p:cNvSpPr/>
          <p:nvPr/>
        </p:nvSpPr>
        <p:spPr>
          <a:xfrm>
            <a:off x="513347" y="1298999"/>
            <a:ext cx="89355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Al menos dos tercios de los niños con parálisis cerebral tendrán dificultades motoras que afectan a un brazo o a ambos. Esto puede tener un impacto en casi toda actividad diaria.</a:t>
            </a:r>
            <a:endParaRPr b="0" i="0" sz="1400" u="none" cap="none" strike="noStrike">
              <a:solidFill>
                <a:srgbClr val="000000"/>
              </a:solidFill>
              <a:latin typeface="Arial"/>
              <a:ea typeface="Arial"/>
              <a:cs typeface="Arial"/>
              <a:sym typeface="Arial"/>
            </a:endParaRPr>
          </a:p>
        </p:txBody>
      </p:sp>
      <p:sp>
        <p:nvSpPr>
          <p:cNvPr id="200" name="Google Shape;200;p12"/>
          <p:cNvSpPr txBox="1"/>
          <p:nvPr/>
        </p:nvSpPr>
        <p:spPr>
          <a:xfrm>
            <a:off x="10335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Comer</a:t>
            </a:r>
            <a:endParaRPr b="0" i="0" sz="1400" u="none" cap="none" strike="noStrike">
              <a:solidFill>
                <a:srgbClr val="000000"/>
              </a:solidFill>
              <a:latin typeface="Arial"/>
              <a:ea typeface="Arial"/>
              <a:cs typeface="Arial"/>
              <a:sym typeface="Arial"/>
            </a:endParaRPr>
          </a:p>
        </p:txBody>
      </p:sp>
      <p:sp>
        <p:nvSpPr>
          <p:cNvPr id="201" name="Google Shape;201;p12"/>
          <p:cNvSpPr txBox="1"/>
          <p:nvPr/>
        </p:nvSpPr>
        <p:spPr>
          <a:xfrm>
            <a:off x="38630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Vestirse</a:t>
            </a:r>
            <a:endParaRPr b="0" i="0" sz="1400" u="none" cap="none" strike="noStrike">
              <a:solidFill>
                <a:srgbClr val="000000"/>
              </a:solidFill>
              <a:latin typeface="Arial"/>
              <a:ea typeface="Arial"/>
              <a:cs typeface="Arial"/>
              <a:sym typeface="Arial"/>
            </a:endParaRPr>
          </a:p>
        </p:txBody>
      </p:sp>
      <p:sp>
        <p:nvSpPr>
          <p:cNvPr id="202" name="Google Shape;202;p12"/>
          <p:cNvSpPr txBox="1"/>
          <p:nvPr/>
        </p:nvSpPr>
        <p:spPr>
          <a:xfrm>
            <a:off x="6760798"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Escribir</a:t>
            </a:r>
            <a:endParaRPr b="0" i="0" sz="1400" u="none" cap="none" strike="noStrike">
              <a:solidFill>
                <a:srgbClr val="000000"/>
              </a:solidFill>
              <a:latin typeface="Arial"/>
              <a:ea typeface="Arial"/>
              <a:cs typeface="Arial"/>
              <a:sym typeface="Arial"/>
            </a:endParaRPr>
          </a:p>
        </p:txBody>
      </p:sp>
      <p:sp>
        <p:nvSpPr>
          <p:cNvPr id="203" name="Google Shape;203;p12"/>
          <p:cNvSpPr txBox="1"/>
          <p:nvPr/>
        </p:nvSpPr>
        <p:spPr>
          <a:xfrm>
            <a:off x="9668672"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Atrapar una pelota</a:t>
            </a:r>
            <a:endParaRPr b="0" i="0" sz="1400" u="none" cap="none" strike="noStrike">
              <a:solidFill>
                <a:srgbClr val="000000"/>
              </a:solidFill>
              <a:latin typeface="Arial"/>
              <a:ea typeface="Arial"/>
              <a:cs typeface="Arial"/>
              <a:sym typeface="Arial"/>
            </a:endParaRPr>
          </a:p>
        </p:txBody>
      </p:sp>
      <p:sp>
        <p:nvSpPr>
          <p:cNvPr id="204" name="Google Shape;204;p12"/>
          <p:cNvSpPr/>
          <p:nvPr/>
        </p:nvSpPr>
        <p:spPr>
          <a:xfrm>
            <a:off x="589547" y="5108999"/>
            <a:ext cx="8437500" cy="12618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1900" u="none" cap="none" strike="noStrike">
                <a:solidFill>
                  <a:schemeClr val="dk1"/>
                </a:solidFill>
                <a:latin typeface="Arial"/>
                <a:ea typeface="Arial"/>
                <a:cs typeface="Arial"/>
                <a:sym typeface="Arial"/>
              </a:rPr>
              <a:t>La capacidad de manipular objetos en las actividades cotidianas en los niños de 4 a 18 años con parálisis cerebral puede clasificarse en 5 niveles mediante el Sistema de Clasificación de las Habilidades Manuales (MACS). Más información en www.macs.nu/index.php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Limitaciones asociadas</a:t>
            </a:r>
            <a:endParaRPr/>
          </a:p>
        </p:txBody>
      </p:sp>
      <p:sp>
        <p:nvSpPr>
          <p:cNvPr id="211" name="Google Shape;211;p13"/>
          <p:cNvSpPr/>
          <p:nvPr/>
        </p:nvSpPr>
        <p:spPr>
          <a:xfrm>
            <a:off x="513347" y="1123616"/>
            <a:ext cx="9922125"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Los niños con PC también pueden tener una serie de limitaciones físicas y cognitivas</a:t>
            </a:r>
            <a:endParaRPr b="0" i="0" sz="1400" u="none" cap="none" strike="noStrike">
              <a:solidFill>
                <a:srgbClr val="000000"/>
              </a:solidFill>
              <a:latin typeface="Arial"/>
              <a:ea typeface="Arial"/>
              <a:cs typeface="Arial"/>
              <a:sym typeface="Arial"/>
            </a:endParaRPr>
          </a:p>
        </p:txBody>
      </p:sp>
      <p:graphicFrame>
        <p:nvGraphicFramePr>
          <p:cNvPr id="212" name="Google Shape;212;p13"/>
          <p:cNvGraphicFramePr/>
          <p:nvPr/>
        </p:nvGraphicFramePr>
        <p:xfrm>
          <a:off x="449343" y="1868038"/>
          <a:ext cx="3000000" cy="3000000"/>
        </p:xfrm>
        <a:graphic>
          <a:graphicData uri="http://schemas.openxmlformats.org/drawingml/2006/table">
            <a:tbl>
              <a:tblPr bandRow="1" firstRow="1">
                <a:noFill/>
                <a:tableStyleId>{03D526EB-00F6-4C84-A94A-28E51DE506D0}</a:tableStyleId>
              </a:tblPr>
              <a:tblGrid>
                <a:gridCol w="2188150"/>
                <a:gridCol w="2188150"/>
                <a:gridCol w="2188150"/>
                <a:gridCol w="2188150"/>
                <a:gridCol w="2464875"/>
              </a:tblGrid>
              <a:tr h="11475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lang="en-AU" sz="2400" u="none" cap="none" strike="noStrike">
                          <a:latin typeface="Arial"/>
                          <a:ea typeface="Arial"/>
                          <a:cs typeface="Arial"/>
                          <a:sym typeface="Arial"/>
                        </a:rPr>
                        <a:t>1 de cada </a:t>
                      </a:r>
                      <a:r>
                        <a:rPr lang="en-AU" sz="2400">
                          <a:latin typeface="Arial"/>
                          <a:ea typeface="Arial"/>
                          <a:cs typeface="Arial"/>
                          <a:sym typeface="Arial"/>
                        </a:rPr>
                        <a:t>3</a:t>
                      </a:r>
                      <a:r>
                        <a:rPr lang="en-AU" sz="1400" u="none" cap="none" strike="noStrike"/>
                        <a:t> </a:t>
                      </a:r>
                      <a:br>
                        <a:rPr lang="en-AU" sz="1400" u="none" cap="none" strike="noStrike"/>
                      </a:br>
                      <a:r>
                        <a:rPr lang="en-AU" sz="1600" u="none" cap="none" strike="noStrike"/>
                        <a:t>no puede caminar</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de cada 4</a:t>
                      </a:r>
                      <a:r>
                        <a:rPr lang="en-AU" sz="1400" u="none" cap="none" strike="noStrike"/>
                        <a:t> </a:t>
                      </a:r>
                      <a:br>
                        <a:rPr lang="en-AU" sz="1400" u="none" cap="none" strike="noStrike"/>
                      </a:br>
                      <a:r>
                        <a:rPr lang="en-AU" sz="1600" u="none" cap="none" strike="noStrike"/>
                        <a:t>no puede hablar</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3 de cada 4</a:t>
                      </a:r>
                      <a:r>
                        <a:rPr lang="en-AU" sz="1400" u="none" cap="none" strike="noStrike"/>
                        <a:t> </a:t>
                      </a:r>
                      <a:br>
                        <a:rPr lang="en-AU" sz="1400" u="none" cap="none" strike="noStrike"/>
                      </a:br>
                      <a:r>
                        <a:rPr lang="en-AU" sz="1600" u="none" cap="none" strike="noStrike"/>
                        <a:t>tienen dolor</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de cada 4</a:t>
                      </a:r>
                      <a:r>
                        <a:rPr lang="en-AU" sz="1400" u="none" cap="none" strike="noStrike"/>
                        <a:t> </a:t>
                      </a:r>
                      <a:br>
                        <a:rPr lang="en-AU" sz="1400" u="none" cap="none" strike="noStrike"/>
                      </a:br>
                      <a:r>
                        <a:rPr lang="en-AU" sz="1600" u="none" cap="none" strike="noStrike"/>
                        <a:t>tiene epilepsia</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de cada 4</a:t>
                      </a:r>
                      <a:r>
                        <a:rPr lang="en-AU" sz="1400" u="none" cap="none" strike="noStrike"/>
                        <a:t> </a:t>
                      </a:r>
                      <a:br>
                        <a:rPr lang="en-AU" sz="1400" u="none" cap="none" strike="noStrike"/>
                      </a:br>
                      <a:r>
                        <a:rPr lang="en-AU" sz="1600" u="none" cap="none" strike="noStrike"/>
                        <a:t>tiene un trastorno de la conducta</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0000">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11484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lang="en-AU" sz="2400" u="none" cap="none" strike="noStrike">
                          <a:latin typeface="Arial"/>
                          <a:ea typeface="Arial"/>
                          <a:cs typeface="Arial"/>
                          <a:sym typeface="Arial"/>
                        </a:rPr>
                        <a:t>1 de cada 2</a:t>
                      </a:r>
                      <a:r>
                        <a:rPr lang="en-AU" sz="1400" u="none" cap="none" strike="noStrike"/>
                        <a:t> </a:t>
                      </a:r>
                      <a:br>
                        <a:rPr lang="en-AU" sz="1400" u="none" cap="none" strike="noStrike"/>
                      </a:br>
                      <a:r>
                        <a:rPr lang="en-AU" sz="1600" u="none" cap="none" strike="noStrike"/>
                        <a:t>tiene discapacidad intelectual</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lang="en-AU" sz="2400" u="none" cap="none" strike="noStrike">
                          <a:latin typeface="Arial"/>
                          <a:ea typeface="Arial"/>
                          <a:cs typeface="Arial"/>
                          <a:sym typeface="Arial"/>
                        </a:rPr>
                        <a:t>1 de cada 10</a:t>
                      </a:r>
                      <a:r>
                        <a:rPr lang="en-AU" sz="1400" u="none" cap="none" strike="noStrike"/>
                        <a:t> </a:t>
                      </a:r>
                      <a:br>
                        <a:rPr lang="en-AU" sz="1400" u="none" cap="none" strike="noStrike"/>
                      </a:br>
                      <a:r>
                        <a:rPr lang="en-AU" sz="1600" u="none" cap="none" strike="noStrike"/>
                        <a:t>tiene discapacidad visual grave</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de cada 4</a:t>
                      </a:r>
                      <a:r>
                        <a:rPr lang="en-AU" sz="1400" u="none" cap="none" strike="noStrike"/>
                        <a:t> </a:t>
                      </a:r>
                      <a:br>
                        <a:rPr lang="en-AU" sz="1400" u="none" cap="none" strike="noStrike"/>
                      </a:br>
                      <a:r>
                        <a:rPr lang="en-AU" sz="1400" u="none" cap="none" strike="noStrike"/>
                        <a:t>tiene </a:t>
                      </a:r>
                      <a:r>
                        <a:rPr lang="en-AU" sz="1600" u="none" cap="none" strike="noStrike"/>
                        <a:t>problemas de control</a:t>
                      </a:r>
                      <a:r>
                        <a:rPr lang="en-AU" sz="1400" u="none" cap="none" strike="noStrike"/>
                        <a:t> de vejiga</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de cada 5</a:t>
                      </a:r>
                      <a:r>
                        <a:rPr lang="en-AU" sz="1400" u="none" cap="none" strike="noStrike"/>
                        <a:t> </a:t>
                      </a:r>
                      <a:br>
                        <a:rPr lang="en-AU" sz="1400" u="none" cap="none" strike="noStrike"/>
                      </a:br>
                      <a:r>
                        <a:rPr lang="en-AU" sz="1600" u="none" cap="none" strike="noStrike"/>
                        <a:t>tiene un trastorno del sueño</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de cada 5</a:t>
                      </a:r>
                      <a:r>
                        <a:rPr lang="en-AU" sz="1400" u="none" cap="none" strike="noStrike"/>
                        <a:t> </a:t>
                      </a:r>
                      <a:br>
                        <a:rPr lang="en-AU" sz="1400" u="none" cap="none" strike="noStrike"/>
                      </a:br>
                      <a:r>
                        <a:rPr lang="en-AU" sz="1400" u="none" cap="none" strike="noStrike"/>
                        <a:t>tiene </a:t>
                      </a:r>
                      <a:r>
                        <a:rPr lang="en-AU" sz="1600" u="none" cap="none" strike="noStrike"/>
                        <a:t>problemas de control de la saliva</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3" name="Google Shape;213;p13"/>
          <p:cNvPicPr preferRelativeResize="0"/>
          <p:nvPr/>
        </p:nvPicPr>
        <p:blipFill rotWithShape="1">
          <a:blip r:embed="rId3">
            <a:alphaModFix/>
          </a:blip>
          <a:srcRect b="0" l="0" r="0" t="0"/>
          <a:stretch/>
        </p:blipFill>
        <p:spPr>
          <a:xfrm>
            <a:off x="982744" y="1889458"/>
            <a:ext cx="1179094" cy="1088153"/>
          </a:xfrm>
          <a:prstGeom prst="rect">
            <a:avLst/>
          </a:prstGeom>
          <a:noFill/>
          <a:ln>
            <a:noFill/>
          </a:ln>
        </p:spPr>
      </p:pic>
      <p:pic>
        <p:nvPicPr>
          <p:cNvPr id="214" name="Google Shape;214;p13"/>
          <p:cNvPicPr preferRelativeResize="0"/>
          <p:nvPr/>
        </p:nvPicPr>
        <p:blipFill rotWithShape="1">
          <a:blip r:embed="rId4">
            <a:alphaModFix/>
          </a:blip>
          <a:srcRect b="0" l="0" r="0" t="0"/>
          <a:stretch/>
        </p:blipFill>
        <p:spPr>
          <a:xfrm>
            <a:off x="3148908" y="1889458"/>
            <a:ext cx="1212046" cy="1118564"/>
          </a:xfrm>
          <a:prstGeom prst="rect">
            <a:avLst/>
          </a:prstGeom>
          <a:noFill/>
          <a:ln>
            <a:noFill/>
          </a:ln>
        </p:spPr>
      </p:pic>
      <p:pic>
        <p:nvPicPr>
          <p:cNvPr id="215" name="Google Shape;215;p13"/>
          <p:cNvPicPr preferRelativeResize="0"/>
          <p:nvPr/>
        </p:nvPicPr>
        <p:blipFill rotWithShape="1">
          <a:blip r:embed="rId5">
            <a:alphaModFix/>
          </a:blip>
          <a:srcRect b="0" l="0" r="0" t="0"/>
          <a:stretch/>
        </p:blipFill>
        <p:spPr>
          <a:xfrm>
            <a:off x="5346676" y="1904706"/>
            <a:ext cx="1195524" cy="1103316"/>
          </a:xfrm>
          <a:prstGeom prst="rect">
            <a:avLst/>
          </a:prstGeom>
          <a:noFill/>
          <a:ln>
            <a:noFill/>
          </a:ln>
        </p:spPr>
      </p:pic>
      <p:pic>
        <p:nvPicPr>
          <p:cNvPr id="216" name="Google Shape;216;p13"/>
          <p:cNvPicPr preferRelativeResize="0"/>
          <p:nvPr/>
        </p:nvPicPr>
        <p:blipFill rotWithShape="1">
          <a:blip r:embed="rId6">
            <a:alphaModFix/>
          </a:blip>
          <a:srcRect b="0" l="0" r="0" t="0"/>
          <a:stretch/>
        </p:blipFill>
        <p:spPr>
          <a:xfrm>
            <a:off x="7479794" y="1889457"/>
            <a:ext cx="1179094" cy="1088153"/>
          </a:xfrm>
          <a:prstGeom prst="rect">
            <a:avLst/>
          </a:prstGeom>
          <a:noFill/>
          <a:ln>
            <a:noFill/>
          </a:ln>
        </p:spPr>
      </p:pic>
      <p:pic>
        <p:nvPicPr>
          <p:cNvPr id="217" name="Google Shape;217;p13"/>
          <p:cNvPicPr preferRelativeResize="0"/>
          <p:nvPr/>
        </p:nvPicPr>
        <p:blipFill rotWithShape="1">
          <a:blip r:embed="rId7">
            <a:alphaModFix/>
          </a:blip>
          <a:srcRect b="0" l="0" r="0" t="0"/>
          <a:stretch/>
        </p:blipFill>
        <p:spPr>
          <a:xfrm>
            <a:off x="949717" y="4233758"/>
            <a:ext cx="1179075" cy="1088136"/>
          </a:xfrm>
          <a:prstGeom prst="rect">
            <a:avLst/>
          </a:prstGeom>
          <a:noFill/>
          <a:ln>
            <a:noFill/>
          </a:ln>
        </p:spPr>
      </p:pic>
      <p:pic>
        <p:nvPicPr>
          <p:cNvPr id="218" name="Google Shape;218;p13"/>
          <p:cNvPicPr preferRelativeResize="0"/>
          <p:nvPr/>
        </p:nvPicPr>
        <p:blipFill rotWithShape="1">
          <a:blip r:embed="rId8">
            <a:alphaModFix/>
          </a:blip>
          <a:srcRect b="0" l="0" r="0" t="0"/>
          <a:stretch/>
        </p:blipFill>
        <p:spPr>
          <a:xfrm>
            <a:off x="3148908" y="4244468"/>
            <a:ext cx="1146048" cy="1057656"/>
          </a:xfrm>
          <a:prstGeom prst="rect">
            <a:avLst/>
          </a:prstGeom>
          <a:noFill/>
          <a:ln>
            <a:noFill/>
          </a:ln>
        </p:spPr>
      </p:pic>
      <p:pic>
        <p:nvPicPr>
          <p:cNvPr id="219" name="Google Shape;219;p13"/>
          <p:cNvPicPr preferRelativeResize="0"/>
          <p:nvPr/>
        </p:nvPicPr>
        <p:blipFill rotWithShape="1">
          <a:blip r:embed="rId9">
            <a:alphaModFix/>
          </a:blip>
          <a:srcRect b="0" l="0" r="0" t="0"/>
          <a:stretch/>
        </p:blipFill>
        <p:spPr>
          <a:xfrm>
            <a:off x="5315072" y="4244468"/>
            <a:ext cx="1167470" cy="1077426"/>
          </a:xfrm>
          <a:prstGeom prst="rect">
            <a:avLst/>
          </a:prstGeom>
          <a:noFill/>
          <a:ln>
            <a:noFill/>
          </a:ln>
        </p:spPr>
      </p:pic>
      <p:pic>
        <p:nvPicPr>
          <p:cNvPr id="220" name="Google Shape;220;p13"/>
          <p:cNvPicPr preferRelativeResize="0"/>
          <p:nvPr/>
        </p:nvPicPr>
        <p:blipFill rotWithShape="1">
          <a:blip r:embed="rId10">
            <a:alphaModFix/>
          </a:blip>
          <a:srcRect b="0" l="0" r="0" t="0"/>
          <a:stretch/>
        </p:blipFill>
        <p:spPr>
          <a:xfrm>
            <a:off x="7552899" y="4264238"/>
            <a:ext cx="1146048" cy="1057656"/>
          </a:xfrm>
          <a:prstGeom prst="rect">
            <a:avLst/>
          </a:prstGeom>
          <a:noFill/>
          <a:ln>
            <a:noFill/>
          </a:ln>
        </p:spPr>
      </p:pic>
      <p:pic>
        <p:nvPicPr>
          <p:cNvPr id="221" name="Google Shape;221;p13"/>
          <p:cNvPicPr preferRelativeResize="0"/>
          <p:nvPr/>
        </p:nvPicPr>
        <p:blipFill rotWithShape="1">
          <a:blip r:embed="rId11">
            <a:alphaModFix/>
          </a:blip>
          <a:srcRect b="0" l="0" r="0" t="0"/>
          <a:stretch/>
        </p:blipFill>
        <p:spPr>
          <a:xfrm>
            <a:off x="9840450" y="1875810"/>
            <a:ext cx="1208666" cy="1115445"/>
          </a:xfrm>
          <a:prstGeom prst="rect">
            <a:avLst/>
          </a:prstGeom>
          <a:noFill/>
          <a:ln>
            <a:noFill/>
          </a:ln>
        </p:spPr>
      </p:pic>
      <p:pic>
        <p:nvPicPr>
          <p:cNvPr id="222" name="Google Shape;222;p13"/>
          <p:cNvPicPr preferRelativeResize="0"/>
          <p:nvPr/>
        </p:nvPicPr>
        <p:blipFill rotWithShape="1">
          <a:blip r:embed="rId12">
            <a:alphaModFix/>
          </a:blip>
          <a:srcRect b="0" l="0" r="0" t="0"/>
          <a:stretch/>
        </p:blipFill>
        <p:spPr>
          <a:xfrm>
            <a:off x="9870041" y="42337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Foco en el desarrollo infantil</a:t>
            </a:r>
            <a:endParaRPr/>
          </a:p>
        </p:txBody>
      </p:sp>
      <p:sp>
        <p:nvSpPr>
          <p:cNvPr id="229" name="Google Shape;229;p14"/>
          <p:cNvSpPr/>
          <p:nvPr/>
        </p:nvSpPr>
        <p:spPr>
          <a:xfrm>
            <a:off x="513347" y="1123616"/>
            <a:ext cx="799905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Estas</a:t>
            </a:r>
            <a:r>
              <a:rPr b="0" i="0" lang="en-AU" sz="2000" u="none" cap="none" strike="noStrike">
                <a:solidFill>
                  <a:srgbClr val="FF0000"/>
                </a:solidFill>
                <a:latin typeface="Arial"/>
                <a:ea typeface="Arial"/>
                <a:cs typeface="Arial"/>
                <a:sym typeface="Arial"/>
              </a:rPr>
              <a:t> </a:t>
            </a:r>
            <a:r>
              <a:rPr b="0" i="0" lang="en-AU" sz="2000" u="none" cap="none" strike="noStrike">
                <a:solidFill>
                  <a:schemeClr val="dk1"/>
                </a:solidFill>
                <a:latin typeface="Arial"/>
                <a:ea typeface="Arial"/>
                <a:cs typeface="Arial"/>
                <a:sym typeface="Arial"/>
              </a:rPr>
              <a:t>son las seis áreas clave del desarrollo infantil que son esenciales para los niños con PC: </a:t>
            </a:r>
            <a:endParaRPr b="0" i="0" sz="2000" u="none" cap="none" strike="noStrike">
              <a:solidFill>
                <a:schemeClr val="dk1"/>
              </a:solidFill>
              <a:latin typeface="Arial"/>
              <a:ea typeface="Arial"/>
              <a:cs typeface="Arial"/>
              <a:sym typeface="Arial"/>
            </a:endParaRPr>
          </a:p>
        </p:txBody>
      </p:sp>
      <p:sp>
        <p:nvSpPr>
          <p:cNvPr id="230" name="Google Shape;230;p14"/>
          <p:cNvSpPr/>
          <p:nvPr/>
        </p:nvSpPr>
        <p:spPr>
          <a:xfrm>
            <a:off x="5077838" y="6021755"/>
            <a:ext cx="7022563" cy="27695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Más información en https://www.canchild.ca/en/research-in-practice/f-words-in-childhood-disability</a:t>
            </a:r>
            <a:endParaRPr b="0" i="0" sz="1400" u="none" cap="none" strike="noStrike">
              <a:solidFill>
                <a:srgbClr val="000000"/>
              </a:solidFill>
              <a:latin typeface="Arial"/>
              <a:ea typeface="Arial"/>
              <a:cs typeface="Arial"/>
              <a:sym typeface="Arial"/>
            </a:endParaRPr>
          </a:p>
        </p:txBody>
      </p:sp>
      <p:pic>
        <p:nvPicPr>
          <p:cNvPr id="231" name="Google Shape;231;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2" name="Google Shape;232;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3" name="Google Shape;233;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4" name="Google Shape;234;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5" name="Google Shape;235;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6" name="Google Shape;236;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Consideraciones terapéuticas</a:t>
            </a:r>
            <a:endParaRPr/>
          </a:p>
        </p:txBody>
      </p:sp>
      <p:graphicFrame>
        <p:nvGraphicFramePr>
          <p:cNvPr id="243" name="Google Shape;243;p15"/>
          <p:cNvGraphicFramePr/>
          <p:nvPr/>
        </p:nvGraphicFramePr>
        <p:xfrm>
          <a:off x="702817" y="1702150"/>
          <a:ext cx="3000000" cy="3000000"/>
        </p:xfrm>
        <a:graphic>
          <a:graphicData uri="http://schemas.openxmlformats.org/drawingml/2006/table">
            <a:tbl>
              <a:tblPr bandRow="1" firstRow="1">
                <a:noFill/>
                <a:tableStyleId>{03D526EB-00F6-4C84-A94A-28E51DE506D0}</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DOLOR</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3 de cada 4</a:t>
                      </a:r>
                      <a:r>
                        <a:rPr lang="en-AU" sz="1800" u="none" cap="none" strike="noStrike"/>
                        <a:t>: Tratar para evitar los trastornos del sueño y la conducta</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4" name="Google Shape;244;p15"/>
          <p:cNvPicPr preferRelativeResize="0"/>
          <p:nvPr/>
        </p:nvPicPr>
        <p:blipFill rotWithShape="1">
          <a:blip r:embed="rId3">
            <a:alphaModFix/>
          </a:blip>
          <a:srcRect b="0" l="0" r="0" t="0"/>
          <a:stretch/>
        </p:blipFill>
        <p:spPr>
          <a:xfrm>
            <a:off x="712244" y="1727830"/>
            <a:ext cx="1146048" cy="1057656"/>
          </a:xfrm>
          <a:prstGeom prst="rect">
            <a:avLst/>
          </a:prstGeom>
          <a:noFill/>
          <a:ln>
            <a:noFill/>
          </a:ln>
        </p:spPr>
      </p:pic>
      <p:graphicFrame>
        <p:nvGraphicFramePr>
          <p:cNvPr id="245" name="Google Shape;245;p15"/>
          <p:cNvGraphicFramePr/>
          <p:nvPr/>
        </p:nvGraphicFramePr>
        <p:xfrm>
          <a:off x="693390" y="3138962"/>
          <a:ext cx="3000000" cy="3000000"/>
        </p:xfrm>
        <a:graphic>
          <a:graphicData uri="http://schemas.openxmlformats.org/drawingml/2006/table">
            <a:tbl>
              <a:tblPr bandRow="1" firstRow="1">
                <a:noFill/>
                <a:tableStyleId>{03D526EB-00F6-4C84-A94A-28E51DE506D0}</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000" u="none" cap="none" strike="noStrike"/>
                        <a:t>DISCAPACIDAD INTELECTUAL</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2</a:t>
                      </a:r>
                      <a:r>
                        <a:rPr b="0" lang="en-AU" sz="1800" u="none" cap="none" strike="noStrike"/>
                        <a:t>: </a:t>
                      </a:r>
                      <a:r>
                        <a:rPr lang="en-AU" sz="1800" u="none" cap="none" strike="noStrike"/>
                        <a:t>Peor pronóstico para deambulación, continencia y logros intelectuales</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6" name="Google Shape;246;p15"/>
          <p:cNvGraphicFramePr/>
          <p:nvPr/>
        </p:nvGraphicFramePr>
        <p:xfrm>
          <a:off x="712244" y="4552934"/>
          <a:ext cx="3000000" cy="3000000"/>
        </p:xfrm>
        <a:graphic>
          <a:graphicData uri="http://schemas.openxmlformats.org/drawingml/2006/table">
            <a:tbl>
              <a:tblPr bandRow="1" firstRow="1">
                <a:noFill/>
                <a:tableStyleId>{03D526EB-00F6-4C84-A94A-28E51DE506D0}</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SIN DEAMBULACIÓN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4</a:t>
                      </a:r>
                      <a:r>
                        <a:rPr b="0" lang="en-AU" sz="1800" u="none" cap="none" strike="noStrike"/>
                        <a:t>: Sentarse de forma independiente a los 2 años predice la deambulación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7" name="Google Shape;247;p15"/>
          <p:cNvPicPr preferRelativeResize="0"/>
          <p:nvPr/>
        </p:nvPicPr>
        <p:blipFill rotWithShape="1">
          <a:blip r:embed="rId4">
            <a:alphaModFix/>
          </a:blip>
          <a:srcRect b="0" l="0" r="0" t="0"/>
          <a:stretch/>
        </p:blipFill>
        <p:spPr>
          <a:xfrm>
            <a:off x="785113" y="3151566"/>
            <a:ext cx="1063752" cy="1146341"/>
          </a:xfrm>
          <a:prstGeom prst="rect">
            <a:avLst/>
          </a:prstGeom>
          <a:noFill/>
          <a:ln>
            <a:noFill/>
          </a:ln>
        </p:spPr>
      </p:pic>
      <p:pic>
        <p:nvPicPr>
          <p:cNvPr id="248" name="Google Shape;248;p15"/>
          <p:cNvPicPr preferRelativeResize="0"/>
          <p:nvPr/>
        </p:nvPicPr>
        <p:blipFill rotWithShape="1">
          <a:blip r:embed="rId5">
            <a:alphaModFix/>
          </a:blip>
          <a:srcRect b="0" l="0" r="0" t="0"/>
          <a:stretch/>
        </p:blipFill>
        <p:spPr>
          <a:xfrm>
            <a:off x="782423" y="4568713"/>
            <a:ext cx="1034340" cy="1114646"/>
          </a:xfrm>
          <a:prstGeom prst="rect">
            <a:avLst/>
          </a:prstGeom>
          <a:noFill/>
          <a:ln>
            <a:noFill/>
          </a:ln>
        </p:spPr>
      </p:pic>
      <p:graphicFrame>
        <p:nvGraphicFramePr>
          <p:cNvPr id="249" name="Google Shape;249;p15"/>
          <p:cNvGraphicFramePr/>
          <p:nvPr/>
        </p:nvGraphicFramePr>
        <p:xfrm>
          <a:off x="6266206" y="1702150"/>
          <a:ext cx="3000000" cy="3000000"/>
        </p:xfrm>
        <a:graphic>
          <a:graphicData uri="http://schemas.openxmlformats.org/drawingml/2006/table">
            <a:tbl>
              <a:tblPr bandRow="1" firstRow="1">
                <a:noFill/>
                <a:tableStyleId>{03D526EB-00F6-4C84-A94A-28E51DE506D0}</a:tableStyleId>
              </a:tblPr>
              <a:tblGrid>
                <a:gridCol w="1276675"/>
                <a:gridCol w="393687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000" u="none" cap="none" strike="noStrike"/>
                        <a:t>DESPLAZAMIENTO DE CADERA</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3</a:t>
                      </a:r>
                      <a:r>
                        <a:rPr lang="en-AU" sz="1800" u="none" cap="none" strike="noStrike"/>
                        <a:t>: Vigilancia de la cadera mediante radiografía cada 6-12 meses</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0" name="Google Shape;250;p15"/>
          <p:cNvGraphicFramePr/>
          <p:nvPr/>
        </p:nvGraphicFramePr>
        <p:xfrm>
          <a:off x="6256779" y="3138962"/>
          <a:ext cx="3000000" cy="3000000"/>
        </p:xfrm>
        <a:graphic>
          <a:graphicData uri="http://schemas.openxmlformats.org/drawingml/2006/table">
            <a:tbl>
              <a:tblPr bandRow="1" firstRow="1">
                <a:noFill/>
                <a:tableStyleId>{03D526EB-00F6-4C84-A94A-28E51DE506D0}</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NO HABLA</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4</a:t>
                      </a:r>
                      <a:r>
                        <a:rPr lang="en-AU" sz="1800" u="none" cap="none" strike="noStrike"/>
                        <a:t>: Aumentar el habla de forma temprana</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1" name="Google Shape;251;p15"/>
          <p:cNvGraphicFramePr/>
          <p:nvPr/>
        </p:nvGraphicFramePr>
        <p:xfrm>
          <a:off x="6275633" y="4552934"/>
          <a:ext cx="3000000" cy="3000000"/>
        </p:xfrm>
        <a:graphic>
          <a:graphicData uri="http://schemas.openxmlformats.org/drawingml/2006/table">
            <a:tbl>
              <a:tblPr bandRow="1" firstRow="1">
                <a:noFill/>
                <a:tableStyleId>{03D526EB-00F6-4C84-A94A-28E51DE506D0}</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EPILEPSIA</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4</a:t>
                      </a:r>
                      <a:r>
                        <a:rPr lang="en-AU" sz="1800" u="none" cap="none" strike="noStrike"/>
                        <a:t>: Las crisis desaparecerán para el 10-20 % de los niños</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52" name="Google Shape;252;p15"/>
          <p:cNvPicPr preferRelativeResize="0"/>
          <p:nvPr/>
        </p:nvPicPr>
        <p:blipFill rotWithShape="1">
          <a:blip r:embed="rId6">
            <a:alphaModFix/>
          </a:blip>
          <a:srcRect b="0" l="0" r="0" t="0"/>
          <a:stretch/>
        </p:blipFill>
        <p:spPr>
          <a:xfrm>
            <a:off x="6353667" y="1724762"/>
            <a:ext cx="1034340" cy="1114646"/>
          </a:xfrm>
          <a:prstGeom prst="rect">
            <a:avLst/>
          </a:prstGeom>
          <a:noFill/>
          <a:ln>
            <a:noFill/>
          </a:ln>
        </p:spPr>
      </p:pic>
      <p:pic>
        <p:nvPicPr>
          <p:cNvPr id="253" name="Google Shape;253;p15"/>
          <p:cNvPicPr preferRelativeResize="0"/>
          <p:nvPr/>
        </p:nvPicPr>
        <p:blipFill rotWithShape="1">
          <a:blip r:embed="rId7">
            <a:alphaModFix/>
          </a:blip>
          <a:srcRect b="0" l="0" r="0" t="0"/>
          <a:stretch/>
        </p:blipFill>
        <p:spPr>
          <a:xfrm>
            <a:off x="6324255" y="3151566"/>
            <a:ext cx="1063752" cy="1146341"/>
          </a:xfrm>
          <a:prstGeom prst="rect">
            <a:avLst/>
          </a:prstGeom>
          <a:noFill/>
          <a:ln>
            <a:noFill/>
          </a:ln>
        </p:spPr>
      </p:pic>
      <p:pic>
        <p:nvPicPr>
          <p:cNvPr id="254" name="Google Shape;254;p15"/>
          <p:cNvPicPr preferRelativeResize="0"/>
          <p:nvPr/>
        </p:nvPicPr>
        <p:blipFill rotWithShape="1">
          <a:blip r:embed="rId8">
            <a:alphaModFix/>
          </a:blip>
          <a:srcRect b="0" l="0" r="0" t="0"/>
          <a:stretch/>
        </p:blipFill>
        <p:spPr>
          <a:xfrm>
            <a:off x="6297813" y="4607089"/>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Consideraciones terapéuticas </a:t>
            </a:r>
            <a:br>
              <a:rPr lang="en-AU"/>
            </a:br>
            <a:r>
              <a:rPr lang="en-AU"/>
              <a:t>(cont.)</a:t>
            </a:r>
            <a:endParaRPr/>
          </a:p>
        </p:txBody>
      </p:sp>
      <p:graphicFrame>
        <p:nvGraphicFramePr>
          <p:cNvPr id="261" name="Google Shape;261;p16"/>
          <p:cNvGraphicFramePr/>
          <p:nvPr/>
        </p:nvGraphicFramePr>
        <p:xfrm>
          <a:off x="702817" y="1702150"/>
          <a:ext cx="3000000" cy="3000000"/>
        </p:xfrm>
        <a:graphic>
          <a:graphicData uri="http://schemas.openxmlformats.org/drawingml/2006/table">
            <a:tbl>
              <a:tblPr bandRow="1" firstRow="1">
                <a:noFill/>
                <a:tableStyleId>{03D526EB-00F6-4C84-A94A-28E51DE506D0}</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TRASTORNO DE CONDUCTA</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4</a:t>
                      </a:r>
                      <a:r>
                        <a:rPr lang="en-AU" sz="1800" u="none" cap="none" strike="noStrike"/>
                        <a:t>: Tratar a tiempo y  garantizar el control del dolor</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2" name="Google Shape;262;p16"/>
          <p:cNvGraphicFramePr/>
          <p:nvPr/>
        </p:nvGraphicFramePr>
        <p:xfrm>
          <a:off x="693390" y="3138962"/>
          <a:ext cx="3000000" cy="3000000"/>
        </p:xfrm>
        <a:graphic>
          <a:graphicData uri="http://schemas.openxmlformats.org/drawingml/2006/table">
            <a:tbl>
              <a:tblPr bandRow="1" firstRow="1">
                <a:noFill/>
                <a:tableStyleId>{03D526EB-00F6-4C84-A94A-28E51DE506D0}</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INCONTINENCIA URINARIA</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4</a:t>
                      </a:r>
                      <a:r>
                        <a:rPr lang="en-AU" sz="1800" u="none" cap="none" strike="noStrike"/>
                        <a:t>: Hacer estudios y dar más tiempo</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712244" y="4552934"/>
          <a:ext cx="3000000" cy="3000000"/>
        </p:xfrm>
        <a:graphic>
          <a:graphicData uri="http://schemas.openxmlformats.org/drawingml/2006/table">
            <a:tbl>
              <a:tblPr bandRow="1" firstRow="1">
                <a:noFill/>
                <a:tableStyleId>{03D526EB-00F6-4C84-A94A-28E51DE506D0}</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TRASTORNO DEL SUEÑO</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5</a:t>
                      </a:r>
                      <a:r>
                        <a:rPr lang="en-AU" sz="1800" u="none" cap="none" strike="noStrike"/>
                        <a:t>: Hacer estudios y  garantizar el control del dolor</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6266206" y="1702150"/>
          <a:ext cx="3000000" cy="3000000"/>
        </p:xfrm>
        <a:graphic>
          <a:graphicData uri="http://schemas.openxmlformats.org/drawingml/2006/table">
            <a:tbl>
              <a:tblPr bandRow="1" firstRow="1">
                <a:noFill/>
                <a:tableStyleId>{03D526EB-00F6-4C84-A94A-28E51DE506D0}</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CEGUERA</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10</a:t>
                      </a:r>
                      <a:r>
                        <a:rPr lang="en-AU" sz="1800" u="none" cap="none" strike="noStrike"/>
                        <a:t>: Evaluar a tiempo y tomar medidas</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5" name="Google Shape;265;p16"/>
          <p:cNvGraphicFramePr/>
          <p:nvPr/>
        </p:nvGraphicFramePr>
        <p:xfrm>
          <a:off x="6256779" y="3138962"/>
          <a:ext cx="3000000" cy="3000000"/>
        </p:xfrm>
        <a:graphic>
          <a:graphicData uri="http://schemas.openxmlformats.org/drawingml/2006/table">
            <a:tbl>
              <a:tblPr bandRow="1" firstRow="1">
                <a:noFill/>
                <a:tableStyleId>{03D526EB-00F6-4C84-A94A-28E51DE506D0}</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SIN ALIMENTACIÓN ORAL</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15</a:t>
                      </a:r>
                      <a:r>
                        <a:rPr lang="en-AU" sz="1800" u="none" cap="none" strike="noStrike"/>
                        <a:t>: Evaluar la seguridad de la deglución y controlar el crecimiento</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6" name="Google Shape;266;p16"/>
          <p:cNvGraphicFramePr/>
          <p:nvPr/>
        </p:nvGraphicFramePr>
        <p:xfrm>
          <a:off x="6275633" y="4552934"/>
          <a:ext cx="3000000" cy="3000000"/>
        </p:xfrm>
        <a:graphic>
          <a:graphicData uri="http://schemas.openxmlformats.org/drawingml/2006/table">
            <a:tbl>
              <a:tblPr bandRow="1" firstRow="1">
                <a:noFill/>
                <a:tableStyleId>{03D526EB-00F6-4C84-A94A-28E51DE506D0}</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solidFill>
                            <a:schemeClr val="dk1"/>
                          </a:solidFill>
                        </a:rPr>
                        <a:t>SORDERA</a:t>
                      </a:r>
                      <a:endParaRPr b="1" sz="24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de cada 25</a:t>
                      </a:r>
                      <a:r>
                        <a:rPr lang="en-AU" sz="1800" u="none" cap="none" strike="noStrike"/>
                        <a:t>: Evaluar a tiempo y tomar medidas</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67" name="Google Shape;267;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68" name="Google Shape;268;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69" name="Google Shape;269;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70" name="Google Shape;270;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71" name="Google Shape;271;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2" name="Google Shape;272;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Futuro</a:t>
            </a:r>
            <a:endParaRPr/>
          </a:p>
        </p:txBody>
      </p:sp>
      <p:sp>
        <p:nvSpPr>
          <p:cNvPr id="279" name="Google Shape;279;p17"/>
          <p:cNvSpPr txBox="1"/>
          <p:nvPr/>
        </p:nvSpPr>
        <p:spPr>
          <a:xfrm>
            <a:off x="4313350" y="1300433"/>
            <a:ext cx="7376887" cy="466626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200"/>
              <a:buFont typeface="Arial"/>
              <a:buChar char="•"/>
            </a:pPr>
            <a:r>
              <a:rPr b="1" i="0" lang="en-AU" sz="2000" u="none" cap="none" strike="noStrike">
                <a:solidFill>
                  <a:schemeClr val="dk1"/>
                </a:solidFill>
                <a:latin typeface="Arial"/>
                <a:ea typeface="Arial"/>
                <a:cs typeface="Arial"/>
                <a:sym typeface="Arial"/>
              </a:rPr>
              <a:t>Con el apoyo de padres, familias, comunidades, gobiernos y profesionales de la salud</a:t>
            </a:r>
            <a:r>
              <a:rPr b="0" i="0" lang="en-AU" sz="2000" u="none" cap="none" strike="noStrike">
                <a:solidFill>
                  <a:schemeClr val="dk1"/>
                </a:solidFill>
                <a:latin typeface="Arial"/>
                <a:ea typeface="Arial"/>
                <a:cs typeface="Arial"/>
                <a:sym typeface="Arial"/>
              </a:rPr>
              <a:t>,</a:t>
            </a:r>
            <a:r>
              <a:rPr b="1" i="0" lang="en-AU" sz="2000" u="none" cap="none" strike="noStrike">
                <a:solidFill>
                  <a:schemeClr val="dk1"/>
                </a:solidFill>
                <a:latin typeface="Arial"/>
                <a:ea typeface="Arial"/>
                <a:cs typeface="Arial"/>
                <a:sym typeface="Arial"/>
              </a:rPr>
              <a:t> </a:t>
            </a:r>
            <a:r>
              <a:rPr b="0" i="0" lang="en-AU" sz="2000" u="none" cap="none" strike="noStrike">
                <a:solidFill>
                  <a:schemeClr val="dk1"/>
                </a:solidFill>
                <a:latin typeface="Arial"/>
                <a:ea typeface="Arial"/>
                <a:cs typeface="Arial"/>
                <a:sym typeface="Arial"/>
              </a:rPr>
              <a:t>los niños con parálisis cerebral llevarán una vida saludable y provechosa</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600"/>
              </a:spcBef>
              <a:spcAft>
                <a:spcPts val="0"/>
              </a:spcAft>
              <a:buClr>
                <a:schemeClr val="dk1"/>
              </a:buClr>
              <a:buSzPts val="2200"/>
              <a:buFont typeface="Arial"/>
              <a:buChar char="•"/>
            </a:pPr>
            <a:r>
              <a:rPr b="0" i="0" lang="en-AU" sz="2000" u="none" cap="none" strike="noStrike">
                <a:solidFill>
                  <a:schemeClr val="dk1"/>
                </a:solidFill>
                <a:latin typeface="Arial"/>
                <a:ea typeface="Arial"/>
                <a:cs typeface="Arial"/>
                <a:sym typeface="Arial"/>
              </a:rPr>
              <a:t>El </a:t>
            </a:r>
            <a:r>
              <a:rPr b="1" i="0" lang="en-AU" sz="2000" u="none" cap="none" strike="noStrike">
                <a:solidFill>
                  <a:schemeClr val="dk1"/>
                </a:solidFill>
                <a:latin typeface="Arial"/>
                <a:ea typeface="Arial"/>
                <a:cs typeface="Arial"/>
                <a:sym typeface="Arial"/>
              </a:rPr>
              <a:t>futuro es brillante</a:t>
            </a:r>
            <a:r>
              <a:rPr b="0" i="0" lang="en-AU" sz="2000" u="none" cap="none" strike="noStrike">
                <a:solidFill>
                  <a:schemeClr val="dk1"/>
                </a:solidFill>
                <a:latin typeface="Arial"/>
                <a:ea typeface="Arial"/>
                <a:cs typeface="Arial"/>
                <a:sym typeface="Arial"/>
              </a:rPr>
              <a:t>, con actividades internacionales para colaborar con la investigación, la práctica, la educación, la tecnología y la acción social por las personas con PC y para ellas</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600"/>
              </a:spcBef>
              <a:spcAft>
                <a:spcPts val="0"/>
              </a:spcAft>
              <a:buClr>
                <a:schemeClr val="dk1"/>
              </a:buClr>
              <a:buSzPts val="2200"/>
              <a:buFont typeface="Arial"/>
              <a:buChar char="•"/>
            </a:pPr>
            <a:r>
              <a:rPr b="0" i="0" lang="en-AU" sz="2000" u="none" cap="none" strike="noStrike">
                <a:solidFill>
                  <a:schemeClr val="dk1"/>
                </a:solidFill>
                <a:latin typeface="Arial"/>
                <a:ea typeface="Arial"/>
                <a:cs typeface="Arial"/>
                <a:sym typeface="Arial"/>
              </a:rPr>
              <a:t>Únete al </a:t>
            </a:r>
            <a:r>
              <a:rPr b="1" i="0" lang="en-AU" sz="2000" u="none" cap="none" strike="noStrike">
                <a:solidFill>
                  <a:schemeClr val="dk1"/>
                </a:solidFill>
                <a:latin typeface="Arial"/>
                <a:ea typeface="Arial"/>
                <a:cs typeface="Arial"/>
                <a:sym typeface="Arial"/>
              </a:rPr>
              <a:t>Día Mundial de la Parálisis Cerebral</a:t>
            </a:r>
            <a:r>
              <a:rPr b="0" i="0" lang="en-AU" sz="2000" u="none" cap="none" strike="noStrike">
                <a:solidFill>
                  <a:schemeClr val="dk1"/>
                </a:solidFill>
                <a:latin typeface="Arial"/>
                <a:ea typeface="Arial"/>
                <a:cs typeface="Arial"/>
                <a:sym typeface="Arial"/>
              </a:rPr>
              <a:t> y forma parte de esta comunidad mundial para mejorar la vida de las personas con PC en todo el mundo.</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1200"/>
              </a:spcBef>
              <a:spcAft>
                <a:spcPts val="0"/>
              </a:spcAft>
              <a:buClr>
                <a:srgbClr val="548135"/>
              </a:buClr>
              <a:buSzPts val="2000"/>
              <a:buFont typeface="Arial"/>
              <a:buNone/>
            </a:pPr>
            <a:r>
              <a:rPr b="1" i="0" lang="en-AU" sz="2000" u="none" cap="none" strike="noStrike">
                <a:solidFill>
                  <a:srgbClr val="00C165"/>
                </a:solidFill>
                <a:latin typeface="Arial"/>
                <a:ea typeface="Arial"/>
                <a:cs typeface="Arial"/>
                <a:sym typeface="Arial"/>
              </a:rPr>
              <a:t>DÍA MUNDIAL DE LA PARÁLISIS CEREBRAL 6 DE OCTUBRE</a:t>
            </a:r>
            <a:endParaRPr b="0" i="0" sz="1400" u="none" cap="none" strike="noStrike">
              <a:solidFill>
                <a:srgbClr val="000000"/>
              </a:solidFill>
              <a:latin typeface="Arial"/>
              <a:ea typeface="Arial"/>
              <a:cs typeface="Arial"/>
              <a:sym typeface="Arial"/>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p:txBody>
      </p:sp>
      <p:pic>
        <p:nvPicPr>
          <p:cNvPr id="280" name="Google Shape;280;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8"/>
          <p:cNvSpPr txBox="1"/>
          <p:nvPr>
            <p:ph idx="1" type="body"/>
          </p:nvPr>
        </p:nvSpPr>
        <p:spPr>
          <a:xfrm>
            <a:off x="513347" y="1686241"/>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i="1" lang="en-AU" sz="1600"/>
              <a:t>Australian Cerebral Palsy Register Report 2013</a:t>
            </a:r>
            <a:r>
              <a:rPr lang="en-AU" sz="1600"/>
              <a:t> www.cpregister.com</a:t>
            </a:r>
            <a:endParaRPr/>
          </a:p>
          <a:p>
            <a:pPr indent="-228600" lvl="0" marL="228600" rtl="0" algn="l">
              <a:lnSpc>
                <a:spcPct val="90000"/>
              </a:lnSpc>
              <a:spcBef>
                <a:spcPts val="1000"/>
              </a:spcBef>
              <a:spcAft>
                <a:spcPts val="0"/>
              </a:spcAft>
              <a:buSzPts val="1600"/>
              <a:buChar char="•"/>
            </a:pPr>
            <a:r>
              <a:rPr lang="en-AU" sz="1600"/>
              <a:t>Eliasson, A.-C., Krumlinde-Sundholm, L., Rösblad, B., Beckung, E., Arner, M., Öhrvall, A.-M., &amp; Rosenbaum, P. (2007). The manual ability classification system (MACS) for children with cerebral palsy: Scale development and evidence of validity and reliability. </a:t>
            </a:r>
            <a:r>
              <a:rPr i="1" lang="en-AU" sz="1600"/>
              <a:t>Developmental Medicine &amp; Child Neurology</a:t>
            </a:r>
            <a:r>
              <a:rPr lang="en-AU" sz="1600"/>
              <a:t>, </a:t>
            </a:r>
            <a:r>
              <a:rPr i="1" lang="en-AU" sz="1600"/>
              <a:t>48</a:t>
            </a:r>
            <a:r>
              <a:rPr lang="en-AU" sz="1600"/>
              <a:t>(7), 549–554. doi:10.1111/j.1469-8749.2006.tb01313.x</a:t>
            </a:r>
            <a:endParaRPr/>
          </a:p>
          <a:p>
            <a:pPr indent="-228600" lvl="0" marL="228600" rtl="0" algn="l">
              <a:lnSpc>
                <a:spcPct val="90000"/>
              </a:lnSpc>
              <a:spcBef>
                <a:spcPts val="1000"/>
              </a:spcBef>
              <a:spcAft>
                <a:spcPts val="0"/>
              </a:spcAft>
              <a:buSzPts val="1600"/>
              <a:buChar char="•"/>
            </a:pPr>
            <a:r>
              <a:rPr lang="en-AU" sz="1600"/>
              <a:t>Novak, I. (2014). Evidence-based diagnosis, health care, and rehabilitation for children with cerebral palsy. </a:t>
            </a:r>
            <a:r>
              <a:rPr i="1" lang="en-AU" sz="1600"/>
              <a:t>Journal of Child Neurology</a:t>
            </a:r>
            <a:r>
              <a:rPr lang="en-AU" sz="1600"/>
              <a:t>, </a:t>
            </a:r>
            <a:r>
              <a:rPr i="1" lang="en-AU" sz="1600"/>
              <a:t>29</a:t>
            </a:r>
            <a:r>
              <a:rPr lang="en-AU" sz="1600"/>
              <a:t>(8), 1141–1156. doi:10.1177/0883073814535503</a:t>
            </a:r>
            <a:endParaRPr/>
          </a:p>
          <a:p>
            <a:pPr indent="-228600" lvl="0" marL="228600" rtl="0" algn="l">
              <a:lnSpc>
                <a:spcPct val="90000"/>
              </a:lnSpc>
              <a:spcBef>
                <a:spcPts val="1000"/>
              </a:spcBef>
              <a:spcAft>
                <a:spcPts val="0"/>
              </a:spcAft>
              <a:buSzPts val="1600"/>
              <a:buChar char="•"/>
            </a:pPr>
            <a:r>
              <a:rPr lang="en-AU" sz="1600"/>
              <a:t>Novak, I., Hines, M., Goldsmith, S., &amp; Barclay, R. (2012). Clinical Prognostic messages from a systematic review on cerebral palsy. </a:t>
            </a:r>
            <a:r>
              <a:rPr i="1" lang="en-AU" sz="1600"/>
              <a:t>PEDIATRICS</a:t>
            </a:r>
            <a:r>
              <a:rPr lang="en-AU" sz="1600"/>
              <a:t>, </a:t>
            </a:r>
            <a:r>
              <a:rPr i="1" lang="en-AU" sz="1600"/>
              <a:t>130</a:t>
            </a:r>
            <a:r>
              <a:rPr lang="en-AU" sz="1600"/>
              <a:t>(5), e1285–e1312. doi:10.1542/peds.2012-0924</a:t>
            </a:r>
            <a:endParaRPr/>
          </a:p>
          <a:p>
            <a:pPr indent="-228600" lvl="0" marL="228600" rtl="0" algn="l">
              <a:lnSpc>
                <a:spcPct val="90000"/>
              </a:lnSpc>
              <a:spcBef>
                <a:spcPts val="1000"/>
              </a:spcBef>
              <a:spcAft>
                <a:spcPts val="0"/>
              </a:spcAft>
              <a:buSzPts val="1600"/>
              <a:buChar char="•"/>
            </a:pPr>
            <a:r>
              <a:rPr lang="en-AU" sz="1600"/>
              <a:t>McIntyre, S., Morgan, C., Walker, K., &amp; Novak, I. (2011). Cerebral palsy-don’t delay. </a:t>
            </a:r>
            <a:r>
              <a:rPr i="1" lang="en-AU" sz="1600"/>
              <a:t>Developmental Disabilities Research Reviews</a:t>
            </a:r>
            <a:r>
              <a:rPr lang="en-AU" sz="1600"/>
              <a:t>, </a:t>
            </a:r>
            <a:r>
              <a:rPr i="1" lang="en-AU" sz="1600"/>
              <a:t>17</a:t>
            </a:r>
            <a:r>
              <a:rPr lang="en-AU" sz="1600"/>
              <a:t>(2), 114–129. doi:10.1002/ddrr.1106</a:t>
            </a:r>
            <a:endParaRPr/>
          </a:p>
          <a:p>
            <a:pPr indent="-228600" lvl="0" marL="228600" rtl="0" algn="l">
              <a:lnSpc>
                <a:spcPct val="90000"/>
              </a:lnSpc>
              <a:spcBef>
                <a:spcPts val="1000"/>
              </a:spcBef>
              <a:spcAft>
                <a:spcPts val="0"/>
              </a:spcAft>
              <a:buSzPts val="1600"/>
              <a:buChar char="•"/>
            </a:pPr>
            <a:r>
              <a:rPr lang="en-AU" sz="1600"/>
              <a:t>Palisano, R., Rosenbaum, P., Walter, S., Russell, D., Wood, E., &amp; Galuppi, B. (2008). Development and reliability of a system to classify gross motor function in children with cerebral palsy. </a:t>
            </a:r>
            <a:r>
              <a:rPr i="1" lang="en-AU" sz="1600"/>
              <a:t>Developmental Medicine &amp; Child Neurology</a:t>
            </a:r>
            <a:r>
              <a:rPr lang="en-AU" sz="1600"/>
              <a:t>, </a:t>
            </a:r>
            <a:r>
              <a:rPr i="1" lang="en-AU" sz="1600"/>
              <a:t>39</a:t>
            </a:r>
            <a:r>
              <a:rPr lang="en-AU" sz="1600"/>
              <a:t>(4), 214–223. doi:10.1111/j.1469-8749.1997.tb07414.x  www.canchild.ca. </a:t>
            </a:r>
            <a:endParaRPr/>
          </a:p>
          <a:p>
            <a:pPr indent="-228600" lvl="0" marL="228600" rtl="0" algn="l">
              <a:lnSpc>
                <a:spcPct val="90000"/>
              </a:lnSpc>
              <a:spcBef>
                <a:spcPts val="1000"/>
              </a:spcBef>
              <a:spcAft>
                <a:spcPts val="0"/>
              </a:spcAft>
              <a:buSzPts val="1600"/>
              <a:buChar char="•"/>
            </a:pPr>
            <a:r>
              <a:rPr i="1" lang="en-AU" sz="1600"/>
              <a:t>Report of the Australian Cerebral Palsy Register, Birth Years 1993-2009</a:t>
            </a:r>
            <a:r>
              <a:rPr lang="en-AU" sz="1600"/>
              <a:t>, September 2016. </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7" name="Google Shape;287;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1" lang="en-AU"/>
              <a:t>Referencias: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Hoy...</a:t>
            </a:r>
            <a:endParaRPr/>
          </a:p>
        </p:txBody>
      </p:sp>
      <p:sp>
        <p:nvSpPr>
          <p:cNvPr id="49" name="Google Shape;49;p2"/>
          <p:cNvSpPr txBox="1"/>
          <p:nvPr/>
        </p:nvSpPr>
        <p:spPr>
          <a:xfrm>
            <a:off x="777300" y="1473047"/>
            <a:ext cx="5585793" cy="377768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Datos generales sobre la parálisis cerebral (PC)</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Definición</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Causas de la PC</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Factores de riesgo</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Diagnóstico</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Tipos que afectan la función motora</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Partes del cuerpo afectadas por la PC</a:t>
            </a:r>
            <a:endParaRPr b="0" i="0" sz="1400" u="none" cap="none" strike="noStrike">
              <a:solidFill>
                <a:srgbClr val="000000"/>
              </a:solidFill>
              <a:latin typeface="Arial"/>
              <a:ea typeface="Arial"/>
              <a:cs typeface="Arial"/>
              <a:sym typeface="Arial"/>
            </a:endParaRPr>
          </a:p>
        </p:txBody>
      </p:sp>
      <p:sp>
        <p:nvSpPr>
          <p:cNvPr id="50" name="Google Shape;50;p2"/>
          <p:cNvSpPr txBox="1"/>
          <p:nvPr/>
        </p:nvSpPr>
        <p:spPr>
          <a:xfrm>
            <a:off x="777299" y="5408050"/>
            <a:ext cx="10318049"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El contenido de esta presentación solo tiene el fin de proporcionar información general. No es la intención brindar consejo profesional y no debe reemplazar la consulta con profesionales calificados que pueden determinar sus necesidades personales. Todo el contenido es propiedad intelectual del Día Mundial de la Parálisis Cerebral. Usted puede utilizar cualquier parte del contenido de esta presentación solo para uso privado o no comercial. </a:t>
            </a:r>
            <a:endParaRPr b="0" i="0" sz="1400" u="none" cap="none" strike="noStrike">
              <a:solidFill>
                <a:srgbClr val="000000"/>
              </a:solidFill>
              <a:latin typeface="Arial"/>
              <a:ea typeface="Arial"/>
              <a:cs typeface="Arial"/>
              <a:sym typeface="Arial"/>
            </a:endParaRPr>
          </a:p>
        </p:txBody>
      </p:sp>
      <p:sp>
        <p:nvSpPr>
          <p:cNvPr id="51" name="Google Shape;51;p2"/>
          <p:cNvSpPr txBox="1"/>
          <p:nvPr/>
        </p:nvSpPr>
        <p:spPr>
          <a:xfrm>
            <a:off x="6363093" y="1310833"/>
            <a:ext cx="4563300" cy="3600955"/>
          </a:xfrm>
          <a:prstGeom prst="rect">
            <a:avLst/>
          </a:prstGeom>
          <a:noFill/>
          <a:ln>
            <a:noFill/>
          </a:ln>
        </p:spPr>
        <p:txBody>
          <a:bodyPr anchorCtr="0" anchor="t" bIns="91425" lIns="91425" spcFirstLastPara="1" rIns="91425" wrap="square" tIns="91425">
            <a:spAutoFit/>
          </a:bodyPr>
          <a:lstStyle/>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Habilidades motoras gruesas</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Aptitud manual</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Limitaciones asociadas</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Tratamientos basados en la evidencia</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Futuro</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Referencias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idx="1" type="body"/>
          </p:nvPr>
        </p:nvSpPr>
        <p:spPr>
          <a:xfrm>
            <a:off x="3813243" y="1456345"/>
            <a:ext cx="7828859" cy="458199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200"/>
              <a:buChar char="•"/>
            </a:pPr>
            <a:r>
              <a:rPr lang="en-AU" sz="2200"/>
              <a:t>La PC es la </a:t>
            </a:r>
            <a:r>
              <a:rPr b="1" lang="en-AU" sz="2200"/>
              <a:t>discapacidad física más frecuente</a:t>
            </a:r>
            <a:r>
              <a:rPr lang="en-AU" sz="2200"/>
              <a:t> de la niñez</a:t>
            </a:r>
            <a:endParaRPr/>
          </a:p>
          <a:p>
            <a:pPr indent="-228600" lvl="0" marL="228600" rtl="0" algn="l">
              <a:lnSpc>
                <a:spcPct val="100000"/>
              </a:lnSpc>
              <a:spcBef>
                <a:spcPts val="600"/>
              </a:spcBef>
              <a:spcAft>
                <a:spcPts val="0"/>
              </a:spcAft>
              <a:buSzPts val="2200"/>
              <a:buChar char="•"/>
            </a:pPr>
            <a:r>
              <a:rPr lang="en-AU" sz="2200"/>
              <a:t>Se presenta en aproximadamente </a:t>
            </a:r>
            <a:r>
              <a:rPr b="1" lang="en-AU" sz="2200"/>
              <a:t>1 de cada 700 nacimientos vivos</a:t>
            </a:r>
            <a:r>
              <a:rPr lang="en-AU" sz="2200"/>
              <a:t> en países de altos ingresos</a:t>
            </a:r>
            <a:endParaRPr/>
          </a:p>
          <a:p>
            <a:pPr indent="-228600" lvl="0" marL="228600" rtl="0" algn="l">
              <a:lnSpc>
                <a:spcPct val="100000"/>
              </a:lnSpc>
              <a:spcBef>
                <a:spcPts val="600"/>
              </a:spcBef>
              <a:spcAft>
                <a:spcPts val="0"/>
              </a:spcAft>
              <a:buSzPts val="2200"/>
              <a:buChar char="•"/>
            </a:pPr>
            <a:r>
              <a:rPr lang="en-AU" sz="2200"/>
              <a:t>La causa es una lesión en el cerebro en desarrollo, lo que sucede </a:t>
            </a:r>
            <a:r>
              <a:rPr b="1" lang="en-AU" sz="2200"/>
              <a:t>antes del nacimiento</a:t>
            </a:r>
            <a:r>
              <a:rPr lang="en-AU" sz="2200"/>
              <a:t> en la mayoría de los casos </a:t>
            </a:r>
            <a:endParaRPr/>
          </a:p>
          <a:p>
            <a:pPr indent="-228600" lvl="0" marL="228600" rtl="0" algn="l">
              <a:lnSpc>
                <a:spcPct val="100000"/>
              </a:lnSpc>
              <a:spcBef>
                <a:spcPts val="600"/>
              </a:spcBef>
              <a:spcAft>
                <a:spcPts val="0"/>
              </a:spcAft>
              <a:buSzPts val="2200"/>
              <a:buChar char="•"/>
            </a:pPr>
            <a:r>
              <a:rPr lang="en-AU" sz="2200"/>
              <a:t>No hay una causa única, pero los investigadores pueden identificar diversos factores que provocan la lesión cerebral</a:t>
            </a:r>
            <a:endParaRPr/>
          </a:p>
          <a:p>
            <a:pPr indent="-228600" lvl="0" marL="228600" rtl="0" algn="l">
              <a:lnSpc>
                <a:spcPct val="100000"/>
              </a:lnSpc>
              <a:spcBef>
                <a:spcPts val="600"/>
              </a:spcBef>
              <a:spcAft>
                <a:spcPts val="0"/>
              </a:spcAft>
              <a:buSzPts val="2200"/>
              <a:buChar char="•"/>
            </a:pPr>
            <a:r>
              <a:rPr lang="en-AU" sz="2200"/>
              <a:t>Ahora se puede diagnosticar "riesgo alto de PC" en bebés a los 3 meses</a:t>
            </a:r>
            <a:endParaRPr/>
          </a:p>
          <a:p>
            <a:pPr indent="-228600" lvl="0" marL="228600" rtl="0" algn="l">
              <a:lnSpc>
                <a:spcPct val="100000"/>
              </a:lnSpc>
              <a:spcBef>
                <a:spcPts val="600"/>
              </a:spcBef>
              <a:spcAft>
                <a:spcPts val="0"/>
              </a:spcAft>
              <a:buSzPts val="2200"/>
              <a:buChar char="•"/>
            </a:pPr>
            <a:r>
              <a:rPr lang="en-AU" sz="2200"/>
              <a:t>Hay muchas </a:t>
            </a:r>
            <a:r>
              <a:rPr b="1" lang="en-AU" sz="2200"/>
              <a:t>intervenciones basadas en la evidencia</a:t>
            </a:r>
            <a:r>
              <a:rPr lang="en-AU" sz="2200"/>
              <a:t> para la PC y pronto se contará con nuevas directrices clínicas internacionales.</a:t>
            </a:r>
            <a:endParaRPr/>
          </a:p>
        </p:txBody>
      </p:sp>
      <p:sp>
        <p:nvSpPr>
          <p:cNvPr id="58" name="Google Shape;58;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DATOS GENERALES</a:t>
            </a:r>
            <a:endParaRPr/>
          </a:p>
        </p:txBody>
      </p:sp>
      <p:pic>
        <p:nvPicPr>
          <p:cNvPr id="59" name="Google Shape;59;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idx="1" type="body"/>
          </p:nvPr>
        </p:nvSpPr>
        <p:spPr>
          <a:xfrm>
            <a:off x="598669" y="1414021"/>
            <a:ext cx="10788909" cy="422320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AU" sz="2000"/>
              <a:t>La parálisis cerebral (PC) es una discapacidad física que afecta al movimiento y la postura</a:t>
            </a:r>
            <a:endParaRPr/>
          </a:p>
          <a:p>
            <a:pPr indent="-228600" lvl="0" marL="228600" rtl="0" algn="l">
              <a:lnSpc>
                <a:spcPct val="90000"/>
              </a:lnSpc>
              <a:spcBef>
                <a:spcPts val="1600"/>
              </a:spcBef>
              <a:spcAft>
                <a:spcPts val="0"/>
              </a:spcAft>
              <a:buSzPts val="2200"/>
              <a:buChar char="•"/>
            </a:pPr>
            <a:r>
              <a:rPr lang="en-AU" sz="2000"/>
              <a:t>PC es un término que comprende un grupo de trastornos que afectan a la capacidad de movimiento de una persona</a:t>
            </a:r>
            <a:endParaRPr/>
          </a:p>
          <a:p>
            <a:pPr indent="-228600" lvl="0" marL="228600" rtl="0" algn="l">
              <a:lnSpc>
                <a:spcPct val="90000"/>
              </a:lnSpc>
              <a:spcBef>
                <a:spcPts val="1600"/>
              </a:spcBef>
              <a:spcAft>
                <a:spcPts val="0"/>
              </a:spcAft>
              <a:buSzPts val="2200"/>
              <a:buChar char="•"/>
            </a:pPr>
            <a:r>
              <a:rPr lang="en-AU" sz="2000"/>
              <a:t>Está causada por un daño en el cerebro en desarrollo antes, durante o después del nacimiento.</a:t>
            </a:r>
            <a:endParaRPr/>
          </a:p>
          <a:p>
            <a:pPr indent="-228600" lvl="0" marL="228600" rtl="0" algn="l">
              <a:lnSpc>
                <a:spcPct val="90000"/>
              </a:lnSpc>
              <a:spcBef>
                <a:spcPts val="1600"/>
              </a:spcBef>
              <a:spcAft>
                <a:spcPts val="0"/>
              </a:spcAft>
              <a:buSzPts val="2200"/>
              <a:buChar char="•"/>
            </a:pPr>
            <a:r>
              <a:rPr lang="en-AU" sz="2000"/>
              <a:t>Afecta a las personas de maneras diferentes. Puede afectar al movimiento del cuerpo, el control, la coordinación y el tono musculares, los reflejos, la postura y el equilibrio. </a:t>
            </a:r>
            <a:endParaRPr/>
          </a:p>
          <a:p>
            <a:pPr indent="-228600" lvl="0" marL="228600" rtl="0" algn="l">
              <a:lnSpc>
                <a:spcPct val="90000"/>
              </a:lnSpc>
              <a:spcBef>
                <a:spcPts val="1600"/>
              </a:spcBef>
              <a:spcAft>
                <a:spcPts val="0"/>
              </a:spcAft>
              <a:buSzPts val="2200"/>
              <a:buChar char="•"/>
            </a:pPr>
            <a:r>
              <a:rPr lang="en-AU" sz="2000"/>
              <a:t>Si bien la PC es una condición que dura toda la vida, algunos de estos signos pueden mejorar o empeorar con el tiempo.</a:t>
            </a:r>
            <a:endParaRPr sz="2000"/>
          </a:p>
          <a:p>
            <a:pPr indent="-228600" lvl="0" marL="228600" rtl="0" algn="l">
              <a:lnSpc>
                <a:spcPct val="90000"/>
              </a:lnSpc>
              <a:spcBef>
                <a:spcPts val="1600"/>
              </a:spcBef>
              <a:spcAft>
                <a:spcPts val="0"/>
              </a:spcAft>
              <a:buSzPts val="2200"/>
              <a:buChar char="•"/>
            </a:pPr>
            <a:r>
              <a:rPr lang="en-AU" sz="2000"/>
              <a:t>Las personas que tienen PC pueden presentar también limitaciones visuales, auditivas, intelectuales, de aprendizaje y del habla, y epilepsia.</a:t>
            </a:r>
            <a:endParaRPr/>
          </a:p>
        </p:txBody>
      </p:sp>
      <p:sp>
        <p:nvSpPr>
          <p:cNvPr id="66" name="Google Shape;66;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Parálisis cerebral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idx="1" type="body"/>
          </p:nvPr>
        </p:nvSpPr>
        <p:spPr>
          <a:xfrm>
            <a:off x="3747281" y="1528321"/>
            <a:ext cx="7875968" cy="4423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lang="en-AU" sz="2200"/>
              <a:t>La parálisis cerebral (PC) es el resultado de una combinación de acontecimientos antes, durante o después del nacimiento </a:t>
            </a:r>
            <a:r>
              <a:rPr lang="en-AU" sz="2200"/>
              <a:t>que pueden provocar una lesión en el cerebro en desarrollo del bebé</a:t>
            </a:r>
            <a:endParaRPr/>
          </a:p>
          <a:p>
            <a:pPr indent="-228600" lvl="0" marL="228600" rtl="0" algn="l">
              <a:lnSpc>
                <a:spcPct val="90000"/>
              </a:lnSpc>
              <a:spcBef>
                <a:spcPts val="600"/>
              </a:spcBef>
              <a:spcAft>
                <a:spcPts val="0"/>
              </a:spcAft>
              <a:buSzPts val="2200"/>
              <a:buChar char="•"/>
            </a:pPr>
            <a:r>
              <a:rPr lang="en-AU" sz="2200"/>
              <a:t>Son muchas las causas de la PC, una serie de </a:t>
            </a:r>
            <a:r>
              <a:rPr lang="en-AU" sz="2200">
                <a:solidFill>
                  <a:schemeClr val="dk1"/>
                </a:solidFill>
              </a:rPr>
              <a:t>“</a:t>
            </a:r>
            <a:r>
              <a:rPr lang="en-AU" sz="2200"/>
              <a:t>vías causales</a:t>
            </a:r>
            <a:r>
              <a:rPr lang="en-AU" sz="2200">
                <a:solidFill>
                  <a:schemeClr val="dk1"/>
                </a:solidFill>
              </a:rPr>
              <a:t>”</a:t>
            </a:r>
            <a:r>
              <a:rPr lang="en-AU" sz="2200"/>
              <a:t>, es decir, una secuencia de acontecimientos que se combinan para causar una lesión, o acelerarla, en el cerebro en desarrollo</a:t>
            </a:r>
            <a:endParaRPr/>
          </a:p>
          <a:p>
            <a:pPr indent="-228600" lvl="0" marL="228600" rtl="0" algn="l">
              <a:lnSpc>
                <a:spcPct val="90000"/>
              </a:lnSpc>
              <a:spcBef>
                <a:spcPts val="600"/>
              </a:spcBef>
              <a:spcAft>
                <a:spcPts val="0"/>
              </a:spcAft>
              <a:buSzPts val="2200"/>
              <a:buChar char="•"/>
            </a:pPr>
            <a:r>
              <a:rPr lang="en-AU" sz="2200"/>
              <a:t>Alrededor del 45 % de los niños diagnosticados con PC son prematuros</a:t>
            </a:r>
            <a:endParaRPr/>
          </a:p>
          <a:p>
            <a:pPr indent="-228600" lvl="0" marL="228600" rtl="0" algn="l">
              <a:lnSpc>
                <a:spcPct val="90000"/>
              </a:lnSpc>
              <a:spcBef>
                <a:spcPts val="600"/>
              </a:spcBef>
              <a:spcAft>
                <a:spcPts val="0"/>
              </a:spcAft>
              <a:buSzPts val="2200"/>
              <a:buChar char="•"/>
            </a:pPr>
            <a:r>
              <a:rPr lang="en-AU" sz="2200">
                <a:solidFill>
                  <a:schemeClr val="dk1"/>
                </a:solidFill>
              </a:rPr>
              <a:t>Para la mayoría de </a:t>
            </a:r>
            <a:r>
              <a:rPr lang="en-AU" sz="2200"/>
              <a:t>los bebés nacidos a término con PC, la causa sigue siendo desconocida</a:t>
            </a:r>
            <a:endParaRPr/>
          </a:p>
          <a:p>
            <a:pPr indent="-228600" lvl="0" marL="228600" rtl="0" algn="l">
              <a:lnSpc>
                <a:spcPct val="90000"/>
              </a:lnSpc>
              <a:spcBef>
                <a:spcPts val="600"/>
              </a:spcBef>
              <a:spcAft>
                <a:spcPts val="0"/>
              </a:spcAft>
              <a:buSzPts val="2200"/>
              <a:buChar char="•"/>
            </a:pPr>
            <a:r>
              <a:rPr lang="en-AU" sz="2200"/>
              <a:t>En solo un porcentaje bajo, la PC se debe a complicaciones en el nacimiento (p. ej., asfixia o falta de oxígeno).</a:t>
            </a:r>
            <a:endParaRPr/>
          </a:p>
          <a:p>
            <a:pPr indent="-88900" lvl="0" marL="228600" rtl="0" algn="l">
              <a:lnSpc>
                <a:spcPct val="90000"/>
              </a:lnSpc>
              <a:spcBef>
                <a:spcPts val="1600"/>
              </a:spcBef>
              <a:spcAft>
                <a:spcPts val="0"/>
              </a:spcAft>
              <a:buClr>
                <a:srgbClr val="77A540"/>
              </a:buClr>
              <a:buSzPts val="2200"/>
              <a:buNone/>
            </a:pPr>
            <a:r>
              <a:t/>
            </a:r>
            <a:endParaRPr sz="2200"/>
          </a:p>
        </p:txBody>
      </p:sp>
      <p:sp>
        <p:nvSpPr>
          <p:cNvPr id="73" name="Google Shape;73;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Causas de la parálisis cerebral</a:t>
            </a:r>
            <a:endParaRPr/>
          </a:p>
        </p:txBody>
      </p:sp>
      <p:pic>
        <p:nvPicPr>
          <p:cNvPr id="74" name="Google Shape;74;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AU" sz="2400"/>
              <a:t>Los factores de riesgo no causan PC. Sin embargo, la presencia de algunos de ellos puede provocar un aumento de probabilidades de que un niño nazca con PC.</a:t>
            </a:r>
            <a:endParaRPr/>
          </a:p>
          <a:p>
            <a:pPr indent="0" lvl="0" marL="0" rtl="0" algn="l">
              <a:lnSpc>
                <a:spcPct val="90000"/>
              </a:lnSpc>
              <a:spcBef>
                <a:spcPts val="1000"/>
              </a:spcBef>
              <a:spcAft>
                <a:spcPts val="0"/>
              </a:spcAft>
              <a:buSzPts val="2000"/>
              <a:buNone/>
            </a:pPr>
            <a:br>
              <a:rPr lang="en-AU" sz="2000"/>
            </a:br>
            <a:r>
              <a:rPr lang="en-AU" sz="2000"/>
              <a:t>Se identificaron algunos factores de riesgo de parálisis cerebral, a saber:</a:t>
            </a:r>
            <a:endParaRPr/>
          </a:p>
          <a:p>
            <a:pPr indent="-228600" lvl="0" marL="228600" rtl="0" algn="l">
              <a:lnSpc>
                <a:spcPct val="90000"/>
              </a:lnSpc>
              <a:spcBef>
                <a:spcPts val="1000"/>
              </a:spcBef>
              <a:spcAft>
                <a:spcPts val="0"/>
              </a:spcAft>
              <a:buSzPts val="1800"/>
              <a:buChar char="•"/>
            </a:pPr>
            <a:r>
              <a:rPr lang="en-AU" sz="1800"/>
              <a:t>nacimiento prematuro (menos de 37 semanas)</a:t>
            </a:r>
            <a:endParaRPr/>
          </a:p>
          <a:p>
            <a:pPr indent="-228600" lvl="0" marL="228600" rtl="0" algn="l">
              <a:lnSpc>
                <a:spcPct val="90000"/>
              </a:lnSpc>
              <a:spcBef>
                <a:spcPts val="1000"/>
              </a:spcBef>
              <a:spcAft>
                <a:spcPts val="0"/>
              </a:spcAft>
              <a:buSzPts val="1800"/>
              <a:buChar char="•"/>
            </a:pPr>
            <a:r>
              <a:rPr lang="en-AU" sz="1800"/>
              <a:t>bajo peso al nacer (tamaño pequeño para la edad gestacional)</a:t>
            </a:r>
            <a:endParaRPr/>
          </a:p>
          <a:p>
            <a:pPr indent="-228600" lvl="0" marL="228600" rtl="0" algn="l">
              <a:lnSpc>
                <a:spcPct val="90000"/>
              </a:lnSpc>
              <a:spcBef>
                <a:spcPts val="1000"/>
              </a:spcBef>
              <a:spcAft>
                <a:spcPts val="0"/>
              </a:spcAft>
              <a:buSzPts val="1800"/>
              <a:buChar char="•"/>
            </a:pPr>
            <a:r>
              <a:rPr lang="en-AU" sz="1800"/>
              <a:t>problemas de coagulación sanguínea (trombofilia)</a:t>
            </a:r>
            <a:endParaRPr/>
          </a:p>
          <a:p>
            <a:pPr indent="-228600" lvl="0" marL="228600" rtl="0" algn="l">
              <a:lnSpc>
                <a:spcPct val="90000"/>
              </a:lnSpc>
              <a:spcBef>
                <a:spcPts val="1000"/>
              </a:spcBef>
              <a:spcAft>
                <a:spcPts val="0"/>
              </a:spcAft>
              <a:buSzPts val="1800"/>
              <a:buChar char="•"/>
            </a:pPr>
            <a:r>
              <a:rPr lang="en-AU" sz="1800"/>
              <a:t>incapacidad de la placenta de suministrar oxígeno y nutrientes al feto en desarrollo</a:t>
            </a:r>
            <a:endParaRPr/>
          </a:p>
          <a:p>
            <a:pPr indent="-228600" lvl="0" marL="228600" rtl="0" algn="l">
              <a:lnSpc>
                <a:spcPct val="90000"/>
              </a:lnSpc>
              <a:spcBef>
                <a:spcPts val="1000"/>
              </a:spcBef>
              <a:spcAft>
                <a:spcPts val="0"/>
              </a:spcAft>
              <a:buSzPts val="1800"/>
              <a:buChar char="•"/>
            </a:pPr>
            <a:r>
              <a:rPr lang="en-AU" sz="1800"/>
              <a:t>infección bacteriana o </a:t>
            </a:r>
            <a:r>
              <a:rPr lang="en-AU" sz="1800">
                <a:solidFill>
                  <a:schemeClr val="dk1"/>
                </a:solidFill>
              </a:rPr>
              <a:t>viral </a:t>
            </a:r>
            <a:r>
              <a:rPr lang="en-AU" sz="1800"/>
              <a:t>de la madre, el feto o el bebé que directa o indirectamente ataca al sistema nervioso central del bebé</a:t>
            </a:r>
            <a:endParaRPr/>
          </a:p>
          <a:p>
            <a:pPr indent="-228600" lvl="0" marL="228600" rtl="0" algn="l">
              <a:lnSpc>
                <a:spcPct val="90000"/>
              </a:lnSpc>
              <a:spcBef>
                <a:spcPts val="1000"/>
              </a:spcBef>
              <a:spcAft>
                <a:spcPts val="0"/>
              </a:spcAft>
              <a:buSzPts val="1800"/>
              <a:buChar char="•"/>
            </a:pPr>
            <a:r>
              <a:rPr lang="en-AU" sz="1800"/>
              <a:t>pérdida de oxígeno prolongada durante el embarazo o el proceso de nacimiento, o ictericia intensa poco después del nacimiento.</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1" name="Google Shape;81;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Factores de riesgo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idx="1" type="body"/>
          </p:nvPr>
        </p:nvSpPr>
        <p:spPr>
          <a:xfrm>
            <a:off x="697584" y="1519699"/>
            <a:ext cx="11140189" cy="4741058"/>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400"/>
              <a:buNone/>
            </a:pPr>
            <a:r>
              <a:rPr b="1" lang="en-AU" sz="2400"/>
              <a:t>En ocasiones, puede diagnosticarse la PC a tiempo, por lo que las intervenciones pueden empezar lo antes posible</a:t>
            </a:r>
            <a:br>
              <a:rPr b="1" lang="en-AU" sz="2400"/>
            </a:br>
            <a:br>
              <a:rPr lang="en-AU"/>
            </a:br>
            <a:r>
              <a:rPr lang="en-AU" sz="2000"/>
              <a:t>Ahora se puede evaluar a los bebés como de "alto riesgo de parálisis cerebral" a partir de los 3 o 5 meses de edad.</a:t>
            </a:r>
            <a:endParaRPr/>
          </a:p>
          <a:p>
            <a:pPr indent="0" lvl="0" marL="0" rtl="0" algn="l">
              <a:lnSpc>
                <a:spcPct val="110000"/>
              </a:lnSpc>
              <a:spcBef>
                <a:spcPts val="1600"/>
              </a:spcBef>
              <a:spcAft>
                <a:spcPts val="0"/>
              </a:spcAft>
              <a:buSzPts val="2000"/>
              <a:buNone/>
            </a:pPr>
            <a:r>
              <a:rPr lang="en-AU" sz="2000"/>
              <a:t>Las herramientas más sensibles son:</a:t>
            </a:r>
            <a:endParaRPr/>
          </a:p>
          <a:p>
            <a:pPr indent="-228600" lvl="0" marL="228600" rtl="0" algn="l">
              <a:lnSpc>
                <a:spcPct val="110000"/>
              </a:lnSpc>
              <a:spcBef>
                <a:spcPts val="600"/>
              </a:spcBef>
              <a:spcAft>
                <a:spcPts val="0"/>
              </a:spcAft>
              <a:buSzPts val="2000"/>
              <a:buChar char="•"/>
            </a:pPr>
            <a:r>
              <a:rPr lang="en-AU" sz="2000"/>
              <a:t>Evaluación de movimientos generales en bebés &lt;20 semanas (corregida) - valor predictivo del 95 %</a:t>
            </a:r>
            <a:endParaRPr/>
          </a:p>
          <a:p>
            <a:pPr indent="-228600" lvl="0" marL="228600" rtl="0" algn="l">
              <a:lnSpc>
                <a:spcPct val="110000"/>
              </a:lnSpc>
              <a:spcBef>
                <a:spcPts val="600"/>
              </a:spcBef>
              <a:spcAft>
                <a:spcPts val="0"/>
              </a:spcAft>
              <a:buSzPts val="2000"/>
              <a:buChar char="•"/>
            </a:pPr>
            <a:r>
              <a:rPr lang="en-AU" sz="2000"/>
              <a:t>Neuroimagen</a:t>
            </a:r>
            <a:endParaRPr/>
          </a:p>
          <a:p>
            <a:pPr indent="-228600" lvl="0" marL="228600" rtl="0" algn="l">
              <a:lnSpc>
                <a:spcPct val="110000"/>
              </a:lnSpc>
              <a:spcBef>
                <a:spcPts val="600"/>
              </a:spcBef>
              <a:spcAft>
                <a:spcPts val="0"/>
              </a:spcAft>
              <a:buSzPts val="2000"/>
              <a:buChar char="•"/>
            </a:pPr>
            <a:r>
              <a:rPr lang="en-AU" sz="2000"/>
              <a:t>Examen neurológico infantil de Hammersmith (HINE)- valor predictivo del 90%</a:t>
            </a:r>
            <a:endParaRPr/>
          </a:p>
          <a:p>
            <a:pPr indent="0" lvl="0" marL="0" rtl="0" algn="l">
              <a:lnSpc>
                <a:spcPct val="90000"/>
              </a:lnSpc>
              <a:spcBef>
                <a:spcPts val="0"/>
              </a:spcBef>
              <a:spcAft>
                <a:spcPts val="0"/>
              </a:spcAft>
              <a:buSzPts val="1600"/>
              <a:buNone/>
            </a:pPr>
            <a:r>
              <a:t/>
            </a:r>
            <a:endParaRPr sz="800"/>
          </a:p>
          <a:p>
            <a:pPr indent="0" lvl="0" marL="0" rtl="0" algn="l">
              <a:lnSpc>
                <a:spcPct val="90000"/>
              </a:lnSpc>
              <a:spcBef>
                <a:spcPts val="1600"/>
              </a:spcBef>
              <a:spcAft>
                <a:spcPts val="0"/>
              </a:spcAft>
              <a:buSzPts val="1600"/>
              <a:buNone/>
            </a:pPr>
            <a:r>
              <a:rPr lang="en-AU" sz="1600"/>
              <a:t>Véase el póster </a:t>
            </a:r>
            <a:r>
              <a:rPr i="1" lang="en-AU" sz="1600"/>
              <a:t>PC: Diagnóstico y tratamiento</a:t>
            </a:r>
            <a:endParaRPr/>
          </a:p>
          <a:p>
            <a:pPr indent="0" lvl="0" marL="0" rtl="0" algn="r">
              <a:lnSpc>
                <a:spcPct val="90000"/>
              </a:lnSpc>
              <a:spcBef>
                <a:spcPts val="1600"/>
              </a:spcBef>
              <a:spcAft>
                <a:spcPts val="0"/>
              </a:spcAft>
              <a:buSzPts val="1600"/>
              <a:buNone/>
            </a:pPr>
            <a:r>
              <a:t/>
            </a:r>
            <a:endParaRPr sz="1600"/>
          </a:p>
          <a:p>
            <a:pPr indent="0" lvl="0" marL="0" rtl="0" algn="r">
              <a:lnSpc>
                <a:spcPct val="90000"/>
              </a:lnSpc>
              <a:spcBef>
                <a:spcPts val="1000"/>
              </a:spcBef>
              <a:spcAft>
                <a:spcPts val="0"/>
              </a:spcAft>
              <a:buSzPts val="1600"/>
              <a:buNone/>
            </a:pPr>
            <a:br>
              <a:rPr lang="en-AU" sz="1600"/>
            </a:br>
            <a:endParaRPr sz="1600"/>
          </a:p>
          <a:p>
            <a:pPr indent="-88900" lvl="0" marL="228600" rtl="0" algn="l">
              <a:lnSpc>
                <a:spcPct val="90000"/>
              </a:lnSpc>
              <a:spcBef>
                <a:spcPts val="1000"/>
              </a:spcBef>
              <a:spcAft>
                <a:spcPts val="0"/>
              </a:spcAft>
              <a:buClr>
                <a:srgbClr val="77A540"/>
              </a:buClr>
              <a:buSzPts val="2200"/>
              <a:buNone/>
            </a:pPr>
            <a:r>
              <a:t/>
            </a:r>
            <a:endParaRPr sz="2200"/>
          </a:p>
        </p:txBody>
      </p:sp>
      <p:sp>
        <p:nvSpPr>
          <p:cNvPr id="88" name="Google Shape;88;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Diagnóstico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cxnSp>
        <p:nvCxnSpPr>
          <p:cNvPr id="94" name="Google Shape;94;ge5917adf84_0_28"/>
          <p:cNvCxnSpPr/>
          <p:nvPr/>
        </p:nvCxnSpPr>
        <p:spPr>
          <a:xfrm>
            <a:off x="9052308"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5" name="Google Shape;95;ge5917adf84_0_28"/>
          <p:cNvSpPr/>
          <p:nvPr/>
        </p:nvSpPr>
        <p:spPr>
          <a:xfrm>
            <a:off x="8500680"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e5917adf84_0_28"/>
          <p:cNvSpPr/>
          <p:nvPr/>
        </p:nvSpPr>
        <p:spPr>
          <a:xfrm>
            <a:off x="2159737"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a:off x="9671405"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Diagnóstico (cont.)</a:t>
            </a:r>
            <a:endParaRPr/>
          </a:p>
        </p:txBody>
      </p:sp>
      <p:sp>
        <p:nvSpPr>
          <p:cNvPr id="99" name="Google Shape;99;ge5917adf84_0_28"/>
          <p:cNvSpPr/>
          <p:nvPr/>
        </p:nvSpPr>
        <p:spPr>
          <a:xfrm>
            <a:off x="525176"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¿El niño presenta riesgos de parálisis cerebral?</a:t>
            </a:r>
            <a:endParaRPr b="0" i="0" sz="1400" u="none" cap="none" strike="noStrike">
              <a:solidFill>
                <a:srgbClr val="000000"/>
              </a:solidFill>
              <a:latin typeface="Arial"/>
              <a:ea typeface="Arial"/>
              <a:cs typeface="Arial"/>
              <a:sym typeface="Arial"/>
            </a:endParaRPr>
          </a:p>
        </p:txBody>
      </p:sp>
      <p:sp>
        <p:nvSpPr>
          <p:cNvPr id="100" name="Google Shape;100;ge5917adf84_0_28"/>
          <p:cNvSpPr/>
          <p:nvPr/>
        </p:nvSpPr>
        <p:spPr>
          <a:xfrm>
            <a:off x="2487532"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sp>
        <p:nvSpPr>
          <p:cNvPr id="101" name="Google Shape;101;ge5917adf84_0_28"/>
          <p:cNvSpPr/>
          <p:nvPr/>
        </p:nvSpPr>
        <p:spPr>
          <a:xfrm>
            <a:off x="2487532"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Sí</a:t>
            </a:r>
            <a:endParaRPr b="0" i="0" sz="1400" u="none" cap="none" strike="noStrike">
              <a:solidFill>
                <a:srgbClr val="000000"/>
              </a:solidFill>
              <a:latin typeface="Arial"/>
              <a:ea typeface="Arial"/>
              <a:cs typeface="Arial"/>
              <a:sym typeface="Arial"/>
            </a:endParaRPr>
          </a:p>
        </p:txBody>
      </p:sp>
      <p:cxnSp>
        <p:nvCxnSpPr>
          <p:cNvPr id="102" name="Google Shape;102;ge5917adf84_0_28"/>
          <p:cNvCxnSpPr>
            <a:stCxn id="99" idx="3"/>
          </p:cNvCxnSpPr>
          <p:nvPr/>
        </p:nvCxnSpPr>
        <p:spPr>
          <a:xfrm>
            <a:off x="1846676"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3" name="Google Shape;103;ge5917adf84_0_28"/>
          <p:cNvSpPr/>
          <p:nvPr/>
        </p:nvSpPr>
        <p:spPr>
          <a:xfrm>
            <a:off x="3743785"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¿El niño presenta un desarrollo motor anormal?</a:t>
            </a:r>
            <a:endParaRPr b="0" i="0" sz="1400" u="none" cap="none" strike="noStrike">
              <a:solidFill>
                <a:srgbClr val="000000"/>
              </a:solidFill>
              <a:latin typeface="Arial"/>
              <a:ea typeface="Arial"/>
              <a:cs typeface="Arial"/>
              <a:sym typeface="Arial"/>
            </a:endParaRPr>
          </a:p>
        </p:txBody>
      </p:sp>
      <p:cxnSp>
        <p:nvCxnSpPr>
          <p:cNvPr id="104" name="Google Shape;104;ge5917adf84_0_28"/>
          <p:cNvCxnSpPr/>
          <p:nvPr/>
        </p:nvCxnSpPr>
        <p:spPr>
          <a:xfrm>
            <a:off x="3440977"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5" name="Google Shape;105;ge5917adf84_0_28"/>
          <p:cNvSpPr/>
          <p:nvPr/>
        </p:nvSpPr>
        <p:spPr>
          <a:xfrm>
            <a:off x="5337873"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 name="Google Shape;106;ge5917adf84_0_28"/>
          <p:cNvCxnSpPr/>
          <p:nvPr/>
        </p:nvCxnSpPr>
        <p:spPr>
          <a:xfrm>
            <a:off x="5065499"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7" name="Google Shape;107;ge5917adf84_0_28"/>
          <p:cNvSpPr/>
          <p:nvPr/>
        </p:nvSpPr>
        <p:spPr>
          <a:xfrm>
            <a:off x="5625307"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sp>
        <p:nvSpPr>
          <p:cNvPr id="108" name="Google Shape;108;ge5917adf84_0_28"/>
          <p:cNvSpPr/>
          <p:nvPr/>
        </p:nvSpPr>
        <p:spPr>
          <a:xfrm>
            <a:off x="5665668"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Sí</a:t>
            </a:r>
            <a:endParaRPr b="0" i="0" sz="1400" u="none" cap="none" strike="noStrike">
              <a:solidFill>
                <a:srgbClr val="000000"/>
              </a:solidFill>
              <a:latin typeface="Arial"/>
              <a:ea typeface="Arial"/>
              <a:cs typeface="Arial"/>
              <a:sym typeface="Arial"/>
            </a:endParaRPr>
          </a:p>
        </p:txBody>
      </p:sp>
      <p:cxnSp>
        <p:nvCxnSpPr>
          <p:cNvPr id="109" name="Google Shape;109;ge5917adf84_0_28"/>
          <p:cNvCxnSpPr/>
          <p:nvPr/>
        </p:nvCxnSpPr>
        <p:spPr>
          <a:xfrm>
            <a:off x="6609074"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0" name="Google Shape;110;ge5917adf84_0_28"/>
          <p:cNvSpPr/>
          <p:nvPr/>
        </p:nvSpPr>
        <p:spPr>
          <a:xfrm>
            <a:off x="6881448" y="2694756"/>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¿El niño presenta una neuroimagen anormal?</a:t>
            </a:r>
            <a:endParaRPr b="0" i="0" sz="1400" u="none" cap="none" strike="noStrike">
              <a:solidFill>
                <a:srgbClr val="000000"/>
              </a:solidFill>
              <a:latin typeface="Arial"/>
              <a:ea typeface="Arial"/>
              <a:cs typeface="Arial"/>
              <a:sym typeface="Arial"/>
            </a:endParaRPr>
          </a:p>
        </p:txBody>
      </p:sp>
      <p:sp>
        <p:nvSpPr>
          <p:cNvPr id="111" name="Google Shape;111;ge5917adf84_0_28"/>
          <p:cNvSpPr/>
          <p:nvPr/>
        </p:nvSpPr>
        <p:spPr>
          <a:xfrm>
            <a:off x="6243354" y="3406060"/>
            <a:ext cx="615600" cy="76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2" name="Google Shape;112;ge5917adf84_0_28"/>
          <p:cNvCxnSpPr/>
          <p:nvPr/>
        </p:nvCxnSpPr>
        <p:spPr>
          <a:xfrm>
            <a:off x="596544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3" name="Google Shape;113;ge5917adf84_0_28"/>
          <p:cNvCxnSpPr/>
          <p:nvPr/>
        </p:nvCxnSpPr>
        <p:spPr>
          <a:xfrm>
            <a:off x="5968614"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a:off x="10071109" y="201407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rot="10800000">
            <a:off x="10084385" y="428473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flipH="1">
            <a:off x="5928971"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a:off x="5931518"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ge5917adf84_0_28"/>
          <p:cNvCxnSpPr/>
          <p:nvPr/>
        </p:nvCxnSpPr>
        <p:spPr>
          <a:xfrm>
            <a:off x="8203027"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19" name="Google Shape;119;ge5917adf84_0_28"/>
          <p:cNvSpPr/>
          <p:nvPr/>
        </p:nvSpPr>
        <p:spPr>
          <a:xfrm>
            <a:off x="9655914" y="3527303"/>
            <a:ext cx="833700"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Sin parálisis cerebral</a:t>
            </a:r>
            <a:endParaRPr b="0" i="0" sz="1400" u="none" cap="none" strike="noStrike">
              <a:solidFill>
                <a:srgbClr val="000000"/>
              </a:solidFill>
              <a:latin typeface="Arial"/>
              <a:ea typeface="Arial"/>
              <a:cs typeface="Arial"/>
              <a:sym typeface="Arial"/>
            </a:endParaRPr>
          </a:p>
        </p:txBody>
      </p:sp>
      <p:sp>
        <p:nvSpPr>
          <p:cNvPr id="120" name="Google Shape;120;ge5917adf84_0_28"/>
          <p:cNvSpPr/>
          <p:nvPr/>
        </p:nvSpPr>
        <p:spPr>
          <a:xfrm>
            <a:off x="9655914" y="2504950"/>
            <a:ext cx="833700"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Parálisis cerebral</a:t>
            </a:r>
            <a:endParaRPr b="0" i="0" sz="1400" u="none" cap="none" strike="noStrike">
              <a:solidFill>
                <a:srgbClr val="000000"/>
              </a:solidFill>
              <a:latin typeface="Arial"/>
              <a:ea typeface="Arial"/>
              <a:cs typeface="Arial"/>
              <a:sym typeface="Arial"/>
            </a:endParaRPr>
          </a:p>
        </p:txBody>
      </p:sp>
      <p:sp>
        <p:nvSpPr>
          <p:cNvPr id="121" name="Google Shape;121;ge5917adf84_0_28"/>
          <p:cNvSpPr/>
          <p:nvPr/>
        </p:nvSpPr>
        <p:spPr>
          <a:xfrm>
            <a:off x="8763099" y="371325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sp>
        <p:nvSpPr>
          <p:cNvPr id="122" name="Google Shape;122;ge5917adf84_0_28"/>
          <p:cNvSpPr/>
          <p:nvPr/>
        </p:nvSpPr>
        <p:spPr>
          <a:xfrm>
            <a:off x="8803460" y="258459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Sí</a:t>
            </a:r>
            <a:endParaRPr b="0" i="0" sz="1400" u="none" cap="none" strike="noStrike">
              <a:solidFill>
                <a:srgbClr val="000000"/>
              </a:solidFill>
              <a:latin typeface="Arial"/>
              <a:ea typeface="Arial"/>
              <a:cs typeface="Arial"/>
              <a:sym typeface="Arial"/>
            </a:endParaRPr>
          </a:p>
        </p:txBody>
      </p:sp>
      <p:sp>
        <p:nvSpPr>
          <p:cNvPr id="123" name="Google Shape;123;ge5917adf84_0_28"/>
          <p:cNvSpPr/>
          <p:nvPr/>
        </p:nvSpPr>
        <p:spPr>
          <a:xfrm>
            <a:off x="10586551" y="358342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Investigar otras afecciones</a:t>
            </a:r>
            <a:endParaRPr b="0" i="0" sz="1400" u="none" cap="none" strike="noStrike">
              <a:solidFill>
                <a:srgbClr val="000000"/>
              </a:solidFill>
              <a:latin typeface="Arial"/>
              <a:ea typeface="Arial"/>
              <a:cs typeface="Arial"/>
              <a:sym typeface="Arial"/>
            </a:endParaRPr>
          </a:p>
        </p:txBody>
      </p:sp>
      <p:sp>
        <p:nvSpPr>
          <p:cNvPr id="124" name="Google Shape;124;ge5917adf84_0_28"/>
          <p:cNvSpPr/>
          <p:nvPr/>
        </p:nvSpPr>
        <p:spPr>
          <a:xfrm>
            <a:off x="10586551"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Tratar a tiempo</a:t>
            </a:r>
            <a:endParaRPr b="0" i="0" sz="1400" u="none" cap="none" strike="noStrike">
              <a:solidFill>
                <a:srgbClr val="000000"/>
              </a:solidFill>
              <a:latin typeface="Arial"/>
              <a:ea typeface="Arial"/>
              <a:cs typeface="Arial"/>
              <a:sym typeface="Arial"/>
            </a:endParaRPr>
          </a:p>
        </p:txBody>
      </p:sp>
      <p:cxnSp>
        <p:nvCxnSpPr>
          <p:cNvPr id="125" name="Google Shape;125;ge5917adf84_0_28"/>
          <p:cNvCxnSpPr/>
          <p:nvPr/>
        </p:nvCxnSpPr>
        <p:spPr>
          <a:xfrm>
            <a:off x="9378671"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6" name="Google Shape;126;ge5917adf84_0_28"/>
          <p:cNvCxnSpPr/>
          <p:nvPr/>
        </p:nvCxnSpPr>
        <p:spPr>
          <a:xfrm flipH="1">
            <a:off x="9387804"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7" name="Google Shape;127;ge5917adf84_0_28"/>
          <p:cNvCxnSpPr/>
          <p:nvPr/>
        </p:nvCxnSpPr>
        <p:spPr>
          <a:xfrm flipH="1" rot="10800000">
            <a:off x="9067896"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8" name="Google Shape;128;ge5917adf84_0_28"/>
          <p:cNvSpPr/>
          <p:nvPr/>
        </p:nvSpPr>
        <p:spPr>
          <a:xfrm>
            <a:off x="9030094" y="3488169"/>
            <a:ext cx="833700" cy="21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10-20 %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Diagnóstico (cont.)</a:t>
            </a:r>
            <a:endParaRPr/>
          </a:p>
        </p:txBody>
      </p:sp>
      <p:sp>
        <p:nvSpPr>
          <p:cNvPr id="135" name="Google Shape;135;p8"/>
          <p:cNvSpPr txBox="1"/>
          <p:nvPr/>
        </p:nvSpPr>
        <p:spPr>
          <a:xfrm>
            <a:off x="550295" y="1919750"/>
            <a:ext cx="36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Riesgos de parálisis cerebral</a:t>
            </a:r>
            <a:endParaRPr b="0" i="0" sz="1400" u="none" cap="none" strike="noStrike">
              <a:solidFill>
                <a:srgbClr val="000000"/>
              </a:solidFill>
              <a:latin typeface="Arial"/>
              <a:ea typeface="Arial"/>
              <a:cs typeface="Arial"/>
              <a:sym typeface="Arial"/>
            </a:endParaRPr>
          </a:p>
        </p:txBody>
      </p:sp>
      <p:sp>
        <p:nvSpPr>
          <p:cNvPr id="136" name="Google Shape;136;p8"/>
          <p:cNvSpPr txBox="1"/>
          <p:nvPr/>
        </p:nvSpPr>
        <p:spPr>
          <a:xfrm>
            <a:off x="9062380" y="1937967"/>
            <a:ext cx="2428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rgbClr val="000000"/>
                </a:solidFill>
                <a:latin typeface="Arial"/>
                <a:ea typeface="Arial"/>
                <a:cs typeface="Arial"/>
                <a:sym typeface="Arial"/>
              </a:rPr>
              <a:t>Neuroimagen</a:t>
            </a:r>
            <a:endParaRPr b="0" i="0" sz="1400" u="none" cap="none" strike="noStrike">
              <a:solidFill>
                <a:srgbClr val="000000"/>
              </a:solidFill>
              <a:latin typeface="Arial"/>
              <a:ea typeface="Arial"/>
              <a:cs typeface="Arial"/>
              <a:sym typeface="Arial"/>
            </a:endParaRPr>
          </a:p>
        </p:txBody>
      </p:sp>
      <p:graphicFrame>
        <p:nvGraphicFramePr>
          <p:cNvPr id="137" name="Google Shape;137;p8"/>
          <p:cNvGraphicFramePr/>
          <p:nvPr/>
        </p:nvGraphicFramePr>
        <p:xfrm>
          <a:off x="9062375" y="2362370"/>
          <a:ext cx="3000000" cy="3000000"/>
        </p:xfrm>
        <a:graphic>
          <a:graphicData uri="http://schemas.openxmlformats.org/drawingml/2006/table">
            <a:tbl>
              <a:tblPr>
                <a:noFill/>
                <a:tableStyleId>{BF7A6E6B-9CED-46B5-A2E9-0535DB45EDD0}</a:tableStyleId>
              </a:tblPr>
              <a:tblGrid>
                <a:gridCol w="2083775"/>
                <a:gridCol w="719550"/>
              </a:tblGrid>
              <a:tr h="396200">
                <a:tc gridSpan="2">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Neuroimagen anormal</a:t>
                      </a:r>
                      <a:endParaRPr sz="1400" u="none" cap="none" strike="noStrike"/>
                    </a:p>
                  </a:txBody>
                  <a:tcPr marT="91425" marB="91425" marR="91425" marL="91425">
                    <a:solidFill>
                      <a:schemeClr val="dk1"/>
                    </a:solidFill>
                  </a:tcPr>
                </a:tc>
                <a:tc hMerge="1"/>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Lesión periventricular en sustancia blanca</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19 %</a:t>
                      </a:r>
                      <a:endParaRPr sz="1400" u="none" cap="none" strike="noStrike"/>
                    </a:p>
                  </a:txBody>
                  <a:tcPr marT="91425" marB="91425" marR="91425" marL="91425"/>
                </a:tc>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Malformación cerebral</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11 %</a:t>
                      </a:r>
                      <a:endParaRPr sz="14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ACV</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11 %</a:t>
                      </a:r>
                      <a:endParaRPr sz="14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Lesión en sustancia gris</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22 %</a:t>
                      </a:r>
                      <a:endParaRPr sz="14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Hemorragia intracraneal</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3 %</a:t>
                      </a:r>
                      <a:endParaRPr sz="1400" u="none" cap="none" strike="noStrike"/>
                    </a:p>
                  </a:txBody>
                  <a:tcPr marT="91425" marB="91425" marR="91425" marL="91425"/>
                </a:tc>
              </a:tr>
              <a:tr h="2393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Infección</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2 %</a:t>
                      </a:r>
                      <a:endParaRPr sz="1400" u="none" cap="none" strike="noStrike"/>
                    </a:p>
                  </a:txBody>
                  <a:tcPr marT="91425" marB="91425" marR="91425" marL="91425"/>
                </a:tc>
              </a:tr>
              <a:tr h="2456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No específica</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19 %</a:t>
                      </a:r>
                      <a:endParaRPr sz="14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Normal</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13 %</a:t>
                      </a:r>
                      <a:endParaRPr sz="1400" u="none" cap="none" strike="noStrike"/>
                    </a:p>
                  </a:txBody>
                  <a:tcPr marT="91425" marB="91425" marR="91425" marL="91425"/>
                </a:tc>
              </a:tr>
            </a:tbl>
          </a:graphicData>
        </a:graphic>
      </p:graphicFrame>
      <p:sp>
        <p:nvSpPr>
          <p:cNvPr id="138" name="Google Shape;138;p8"/>
          <p:cNvSpPr txBox="1"/>
          <p:nvPr/>
        </p:nvSpPr>
        <p:spPr>
          <a:xfrm>
            <a:off x="4701727" y="2014182"/>
            <a:ext cx="331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Evaluación del desarrollo motor</a:t>
            </a:r>
            <a:endParaRPr b="0" i="0" sz="1400" u="none" cap="none" strike="noStrike">
              <a:solidFill>
                <a:srgbClr val="000000"/>
              </a:solidFill>
              <a:latin typeface="Arial"/>
              <a:ea typeface="Arial"/>
              <a:cs typeface="Arial"/>
              <a:sym typeface="Arial"/>
            </a:endParaRPr>
          </a:p>
        </p:txBody>
      </p:sp>
      <p:graphicFrame>
        <p:nvGraphicFramePr>
          <p:cNvPr id="139" name="Google Shape;139;p8"/>
          <p:cNvGraphicFramePr/>
          <p:nvPr/>
        </p:nvGraphicFramePr>
        <p:xfrm>
          <a:off x="519725" y="2258445"/>
          <a:ext cx="3000000" cy="3000000"/>
        </p:xfrm>
        <a:graphic>
          <a:graphicData uri="http://schemas.openxmlformats.org/drawingml/2006/table">
            <a:tbl>
              <a:tblPr>
                <a:noFill/>
                <a:tableStyleId>{BF7A6E6B-9CED-46B5-A2E9-0535DB45EDD0}</a:tableStyleId>
              </a:tblPr>
              <a:tblGrid>
                <a:gridCol w="2874275"/>
                <a:gridCol w="834875"/>
              </a:tblGrid>
              <a:tr h="396200">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Factor de riesgo</a:t>
                      </a:r>
                      <a:endParaRPr sz="1400" u="none" cap="none" strike="noStrike"/>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Riesgo de PC</a:t>
                      </a:r>
                      <a:endParaRPr sz="1400" u="none" cap="none" strike="noStrike"/>
                    </a:p>
                  </a:txBody>
                  <a:tcPr marT="91425" marB="91425" marR="91425" marL="91425">
                    <a:solidFill>
                      <a:schemeClr val="dk1"/>
                    </a:solidFill>
                  </a:tcPr>
                </a:tc>
              </a:tr>
              <a:tr h="306550">
                <a:tc gridSpan="2">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Riesgos maternos (tiroides, preeclampsia, hemorragia, infección, retraso del crecimiento intrauterino (RCIU), anomalías de la placenta, embarazos múltiples)+/-</a:t>
                      </a:r>
                      <a:endParaRPr sz="1400" u="none" cap="none" strike="noStrike"/>
                    </a:p>
                  </a:txBody>
                  <a:tcPr marT="91425" marB="91425" marR="91425" marL="91425"/>
                </a:tc>
                <a:tc hMerge="1"/>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Nacimiento prematuro</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&lt;28 semanas</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28- 31 semanas</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31- 37 semanas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10,0 %</a:t>
                      </a:r>
                      <a:endParaRPr sz="14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5,0 %</a:t>
                      </a:r>
                      <a:endParaRPr sz="14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0,7 %</a:t>
                      </a:r>
                      <a:endParaRPr sz="14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Nacimiento a término</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Encefalopatía</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Sano, no se conocen riesgos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12,0 %</a:t>
                      </a:r>
                      <a:endParaRPr sz="14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0,1 %</a:t>
                      </a:r>
                      <a:endParaRPr sz="1400" u="none" cap="none" strike="noStrike"/>
                    </a:p>
                  </a:txBody>
                  <a:tcPr marT="91425" marB="91425" marR="91425" marL="91425"/>
                </a:tc>
              </a:tr>
            </a:tbl>
          </a:graphicData>
        </a:graphic>
      </p:graphicFrame>
      <p:graphicFrame>
        <p:nvGraphicFramePr>
          <p:cNvPr id="140" name="Google Shape;140;p8"/>
          <p:cNvGraphicFramePr/>
          <p:nvPr/>
        </p:nvGraphicFramePr>
        <p:xfrm>
          <a:off x="4643225" y="2382995"/>
          <a:ext cx="3000000" cy="3000000"/>
        </p:xfrm>
        <a:graphic>
          <a:graphicData uri="http://schemas.openxmlformats.org/drawingml/2006/table">
            <a:tbl>
              <a:tblPr>
                <a:noFill/>
                <a:tableStyleId>{BF7A6E6B-9CED-46B5-A2E9-0535DB45EDD0}</a:tableStyleId>
              </a:tblPr>
              <a:tblGrid>
                <a:gridCol w="1997275"/>
                <a:gridCol w="2007525"/>
              </a:tblGrid>
              <a:tr h="329425">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Edad: &lt;20 semanas (corregida)</a:t>
                      </a:r>
                      <a:endParaRPr sz="1400" u="none" cap="none" strike="noStrike"/>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Edad 6-12 meses</a:t>
                      </a:r>
                      <a:endParaRPr sz="1400" u="none" cap="none" strike="noStrike"/>
                    </a:p>
                  </a:txBody>
                  <a:tcPr marT="91425" marB="91425" marR="91425" marL="91425">
                    <a:solidFill>
                      <a:schemeClr val="dk1"/>
                    </a:solidFill>
                  </a:tcPr>
                </a:tc>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Evaluación de movimientos generales. Valor predictivo del 95 %.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Evaluación del desarrollo de niños pequeños (DAYC). Valor predictivo del 83 %.</a:t>
                      </a:r>
                      <a:endParaRPr sz="1400" u="none" cap="none" strike="noStrike"/>
                    </a:p>
                  </a:txBody>
                  <a:tcPr marT="91425" marB="91425" marR="91425" marL="91425"/>
                </a:tc>
              </a:tr>
              <a:tr h="7924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Examen neurológico infantil de Hammersmith (HINE). Ayuda a predecir la gravedad.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Examen neurológico infantil de Hammersmith (HINE). Valor predictivo del 90 %.</a:t>
                      </a:r>
                      <a:endParaRPr sz="1400" u="none" cap="none" strike="noStrike"/>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