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wholeTbl>
    <a:band2H>
      <a:tcTxStyle b="def" i="def"/>
      <a:tcStyle>
        <a:tcBdr/>
        <a:fill>
          <a:solidFill>
            <a:srgbClr val="FFFFFF"/>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FFFFF">
              <a:alpha val="0"/>
            </a:srgbClr>
          </a:solidFill>
        </a:fill>
      </a:tcStyle>
    </a:firstRow>
  </a:tblStyle>
  <a:tblStyle styleId="{C7B018BB-80A7-4F77-B60F-C8B233D01FF8}"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b="def" i="def"/>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6" name="Shape 76"/>
          <p:cNvSpPr/>
          <p:nvPr>
            <p:ph type="sldImg"/>
          </p:nvPr>
        </p:nvSpPr>
        <p:spPr>
          <a:xfrm>
            <a:off x="1143000" y="685800"/>
            <a:ext cx="4572000" cy="3429000"/>
          </a:xfrm>
          <a:prstGeom prst="rect">
            <a:avLst/>
          </a:prstGeom>
        </p:spPr>
        <p:txBody>
          <a:bodyPr/>
          <a:lstStyle/>
          <a:p>
            <a:pPr/>
          </a:p>
        </p:txBody>
      </p:sp>
      <p:sp>
        <p:nvSpPr>
          <p:cNvPr id="77" name="Shape 7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Blank">
    <p:spTree>
      <p:nvGrpSpPr>
        <p:cNvPr id="1" name=""/>
        <p:cNvGrpSpPr/>
        <p:nvPr/>
      </p:nvGrpSpPr>
      <p:grpSpPr>
        <a:xfrm>
          <a:off x="0" y="0"/>
          <a:ext cx="0" cy="0"/>
          <a:chOff x="0" y="0"/>
          <a:chExt cx="0" cy="0"/>
        </a:xfrm>
      </p:grpSpPr>
      <p:pic>
        <p:nvPicPr>
          <p:cNvPr id="20" name="Google Shape;12;p20" descr="Google Shape;12;p20"/>
          <p:cNvPicPr>
            <a:picLocks noChangeAspect="1"/>
          </p:cNvPicPr>
          <p:nvPr/>
        </p:nvPicPr>
        <p:blipFill>
          <a:blip r:embed="rId2">
            <a:extLst/>
          </a:blip>
          <a:stretch>
            <a:fillRect/>
          </a:stretch>
        </p:blipFill>
        <p:spPr>
          <a:xfrm>
            <a:off x="-152400" y="76200"/>
            <a:ext cx="5357103" cy="1483150"/>
          </a:xfrm>
          <a:prstGeom prst="rect">
            <a:avLst/>
          </a:prstGeom>
          <a:ln w="12700">
            <a:miter lim="400000"/>
          </a:ln>
        </p:spPr>
      </p:pic>
      <p:sp>
        <p:nvSpPr>
          <p:cNvPr id="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Only">
    <p:spTree>
      <p:nvGrpSpPr>
        <p:cNvPr id="1" name=""/>
        <p:cNvGrpSpPr/>
        <p:nvPr/>
      </p:nvGrpSpPr>
      <p:grpSpPr>
        <a:xfrm>
          <a:off x="0" y="0"/>
          <a:ext cx="0" cy="0"/>
          <a:chOff x="0" y="0"/>
          <a:chExt cx="0" cy="0"/>
        </a:xfrm>
      </p:grpSpPr>
      <p:sp>
        <p:nvSpPr>
          <p:cNvPr id="28" name="Title Text"/>
          <p:cNvSpPr txBox="1"/>
          <p:nvPr>
            <p:ph type="title"/>
          </p:nvPr>
        </p:nvSpPr>
        <p:spPr>
          <a:xfrm>
            <a:off x="513347" y="435795"/>
            <a:ext cx="8787064" cy="717718"/>
          </a:xfrm>
          <a:prstGeom prst="rect">
            <a:avLst/>
          </a:prstGeom>
        </p:spPr>
        <p:txBody>
          <a:bodyPr lIns="45699" tIns="45699" rIns="45699" bIns="45699" anchor="t">
            <a:normAutofit fontScale="100000" lnSpcReduction="0"/>
          </a:bodyPr>
          <a:lstStyle>
            <a:lvl1pPr>
              <a:lnSpc>
                <a:spcPct val="90000"/>
              </a:lnSpc>
              <a:defRPr b="1" sz="4400">
                <a:solidFill>
                  <a:srgbClr val="00C165"/>
                </a:solidFill>
              </a:defRPr>
            </a:lvl1pPr>
          </a:lstStyle>
          <a:p>
            <a:pPr/>
            <a:r>
              <a:t>Title Text</a:t>
            </a:r>
          </a:p>
        </p:txBody>
      </p:sp>
      <p:pic>
        <p:nvPicPr>
          <p:cNvPr id="29" name="Google Shape;15;p21" descr="Google Shape;15;p21"/>
          <p:cNvPicPr>
            <a:picLocks noChangeAspect="1"/>
          </p:cNvPicPr>
          <p:nvPr/>
        </p:nvPicPr>
        <p:blipFill>
          <a:blip r:embed="rId2">
            <a:extLst/>
          </a:blip>
          <a:stretch>
            <a:fillRect/>
          </a:stretch>
        </p:blipFill>
        <p:spPr>
          <a:xfrm>
            <a:off x="8436726" y="186875"/>
            <a:ext cx="4024551" cy="1114225"/>
          </a:xfrm>
          <a:prstGeom prst="rect">
            <a:avLst/>
          </a:prstGeom>
          <a:ln w="12700">
            <a:miter lim="400000"/>
          </a:ln>
        </p:spPr>
      </p:pic>
      <p:grpSp>
        <p:nvGrpSpPr>
          <p:cNvPr id="32" name="Google Shape;16;p21"/>
          <p:cNvGrpSpPr/>
          <p:nvPr/>
        </p:nvGrpSpPr>
        <p:grpSpPr>
          <a:xfrm>
            <a:off x="0" y="6345564"/>
            <a:ext cx="12192000" cy="512402"/>
            <a:chOff x="0" y="0"/>
            <a:chExt cx="12192000" cy="512400"/>
          </a:xfrm>
        </p:grpSpPr>
        <p:sp>
          <p:nvSpPr>
            <p:cNvPr id="30" name="Google Shape;17;p21"/>
            <p:cNvSpPr/>
            <p:nvPr/>
          </p:nvSpPr>
          <p:spPr>
            <a:xfrm>
              <a:off x="0" y="-1"/>
              <a:ext cx="12192000" cy="512402"/>
            </a:xfrm>
            <a:prstGeom prst="rect">
              <a:avLst/>
            </a:prstGeom>
            <a:solidFill>
              <a:srgbClr val="00C165"/>
            </a:solidFill>
            <a:ln w="12700" cap="flat">
              <a:noFill/>
              <a:miter lim="400000"/>
            </a:ln>
            <a:effectLst/>
          </p:spPr>
          <p:txBody>
            <a:bodyPr wrap="square" lIns="45719" tIns="45719" rIns="45719" bIns="45719" numCol="1" anchor="ctr">
              <a:noAutofit/>
            </a:bodyPr>
            <a:lstStyle/>
            <a:p>
              <a:pPr algn="ctr">
                <a:defRPr sz="1800">
                  <a:solidFill>
                    <a:srgbClr val="FFFFFF"/>
                  </a:solidFill>
                </a:defRPr>
              </a:pPr>
            </a:p>
          </p:txBody>
        </p:sp>
        <p:sp>
          <p:nvSpPr>
            <p:cNvPr id="31" name="Google Shape;18;p21"/>
            <p:cNvSpPr/>
            <p:nvPr/>
          </p:nvSpPr>
          <p:spPr>
            <a:xfrm>
              <a:off x="374205" y="10785"/>
              <a:ext cx="6712501" cy="433501"/>
            </a:xfrm>
            <a:prstGeom prst="rect">
              <a:avLst/>
            </a:prstGeom>
            <a:solidFill>
              <a:srgbClr val="00C165"/>
            </a:solidFill>
            <a:ln w="12700" cap="flat">
              <a:noFill/>
              <a:miter lim="400000"/>
            </a:ln>
            <a:effectLst/>
          </p:spPr>
          <p:txBody>
            <a:bodyPr wrap="square" lIns="45719" tIns="45719" rIns="45719" bIns="45719" numCol="1" anchor="ctr">
              <a:noAutofit/>
            </a:bodyPr>
            <a:lstStyle/>
            <a:p>
              <a:pPr>
                <a:defRPr sz="1600">
                  <a:solidFill>
                    <a:srgbClr val="FFFFFF"/>
                  </a:solidFill>
                </a:defRPr>
              </a:pPr>
            </a:p>
          </p:txBody>
        </p:sp>
      </p:gr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eading_TextContent">
    <p:spTree>
      <p:nvGrpSpPr>
        <p:cNvPr id="1" name=""/>
        <p:cNvGrpSpPr/>
        <p:nvPr/>
      </p:nvGrpSpPr>
      <p:grpSpPr>
        <a:xfrm>
          <a:off x="0" y="0"/>
          <a:ext cx="0" cy="0"/>
          <a:chOff x="0" y="0"/>
          <a:chExt cx="0" cy="0"/>
        </a:xfrm>
      </p:grpSpPr>
      <p:sp>
        <p:nvSpPr>
          <p:cNvPr id="40" name="Body Level One…"/>
          <p:cNvSpPr txBox="1"/>
          <p:nvPr>
            <p:ph type="body" idx="1"/>
          </p:nvPr>
        </p:nvSpPr>
        <p:spPr>
          <a:xfrm>
            <a:off x="598669" y="1764796"/>
            <a:ext cx="10112874" cy="3950908"/>
          </a:xfrm>
          <a:prstGeom prst="rect">
            <a:avLst/>
          </a:prstGeom>
        </p:spPr>
        <p:txBody>
          <a:bodyPr lIns="45699" tIns="45699" rIns="45699" bIns="45699">
            <a:normAutofit fontScale="100000" lnSpcReduction="0"/>
          </a:bodyPr>
          <a:lstStyle>
            <a:lvl1pPr marL="457200" indent="-406400">
              <a:lnSpc>
                <a:spcPct val="90000"/>
              </a:lnSpc>
              <a:spcBef>
                <a:spcPts val="1000"/>
              </a:spcBef>
              <a:buClr>
                <a:srgbClr val="000000"/>
              </a:buClr>
              <a:buSzPts val="2800"/>
              <a:buFont typeface="Arial"/>
              <a:buChar char="•"/>
              <a:defRPr sz="2800"/>
            </a:lvl1pPr>
            <a:lvl2pPr marL="977900" indent="-444500">
              <a:lnSpc>
                <a:spcPct val="90000"/>
              </a:lnSpc>
              <a:spcBef>
                <a:spcPts val="1000"/>
              </a:spcBef>
              <a:buClr>
                <a:srgbClr val="000000"/>
              </a:buClr>
              <a:buSzPts val="2800"/>
              <a:buFont typeface="Arial"/>
              <a:buChar char="•"/>
              <a:defRPr sz="2800"/>
            </a:lvl2pPr>
            <a:lvl3pPr marL="1513839" indent="-497839">
              <a:lnSpc>
                <a:spcPct val="90000"/>
              </a:lnSpc>
              <a:spcBef>
                <a:spcPts val="1000"/>
              </a:spcBef>
              <a:buClr>
                <a:srgbClr val="000000"/>
              </a:buClr>
              <a:buSzPts val="2800"/>
              <a:buFont typeface="Arial"/>
              <a:buChar char="•"/>
              <a:defRPr sz="2800"/>
            </a:lvl3pPr>
            <a:lvl4pPr marL="2019300" indent="-533400">
              <a:lnSpc>
                <a:spcPct val="90000"/>
              </a:lnSpc>
              <a:spcBef>
                <a:spcPts val="1000"/>
              </a:spcBef>
              <a:buClr>
                <a:srgbClr val="000000"/>
              </a:buClr>
              <a:buSzPts val="2800"/>
              <a:buFont typeface="Arial"/>
              <a:buChar char="•"/>
              <a:defRPr sz="2800"/>
            </a:lvl4pPr>
            <a:lvl5pPr marL="2476500" indent="-533400">
              <a:lnSpc>
                <a:spcPct val="90000"/>
              </a:lnSpc>
              <a:spcBef>
                <a:spcPts val="1000"/>
              </a:spcBef>
              <a:buClr>
                <a:srgbClr val="000000"/>
              </a:buClr>
              <a:buSzPts val="2800"/>
              <a:buFont typeface="Arial"/>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41" name="Title Text"/>
          <p:cNvSpPr txBox="1"/>
          <p:nvPr>
            <p:ph type="title"/>
          </p:nvPr>
        </p:nvSpPr>
        <p:spPr>
          <a:xfrm>
            <a:off x="513347" y="435795"/>
            <a:ext cx="8787064" cy="717718"/>
          </a:xfrm>
          <a:prstGeom prst="rect">
            <a:avLst/>
          </a:prstGeom>
        </p:spPr>
        <p:txBody>
          <a:bodyPr lIns="45699" tIns="45699" rIns="45699" bIns="45699" anchor="t">
            <a:normAutofit fontScale="100000" lnSpcReduction="0"/>
          </a:bodyPr>
          <a:lstStyle>
            <a:lvl1pPr>
              <a:lnSpc>
                <a:spcPct val="90000"/>
              </a:lnSpc>
              <a:defRPr b="1" sz="4400">
                <a:solidFill>
                  <a:srgbClr val="00C165"/>
                </a:solidFill>
              </a:defRPr>
            </a:lvl1pPr>
          </a:lstStyle>
          <a:p>
            <a:pPr/>
            <a:r>
              <a:t>Title Text</a:t>
            </a:r>
          </a:p>
        </p:txBody>
      </p:sp>
      <p:grpSp>
        <p:nvGrpSpPr>
          <p:cNvPr id="44" name="Google Shape;22;p22"/>
          <p:cNvGrpSpPr/>
          <p:nvPr/>
        </p:nvGrpSpPr>
        <p:grpSpPr>
          <a:xfrm>
            <a:off x="0" y="6345564"/>
            <a:ext cx="12192000" cy="512402"/>
            <a:chOff x="0" y="0"/>
            <a:chExt cx="12192000" cy="512400"/>
          </a:xfrm>
        </p:grpSpPr>
        <p:sp>
          <p:nvSpPr>
            <p:cNvPr id="42" name="Google Shape;23;p22"/>
            <p:cNvSpPr/>
            <p:nvPr/>
          </p:nvSpPr>
          <p:spPr>
            <a:xfrm>
              <a:off x="0" y="-1"/>
              <a:ext cx="12192000" cy="512402"/>
            </a:xfrm>
            <a:prstGeom prst="rect">
              <a:avLst/>
            </a:prstGeom>
            <a:solidFill>
              <a:srgbClr val="00C165"/>
            </a:solidFill>
            <a:ln w="12700" cap="flat">
              <a:noFill/>
              <a:miter lim="400000"/>
            </a:ln>
            <a:effectLst/>
          </p:spPr>
          <p:txBody>
            <a:bodyPr wrap="square" lIns="45719" tIns="45719" rIns="45719" bIns="45719" numCol="1" anchor="ctr">
              <a:noAutofit/>
            </a:bodyPr>
            <a:lstStyle/>
            <a:p>
              <a:pPr algn="ctr">
                <a:defRPr sz="1800">
                  <a:solidFill>
                    <a:srgbClr val="FFFFFF"/>
                  </a:solidFill>
                </a:defRPr>
              </a:pPr>
            </a:p>
          </p:txBody>
        </p:sp>
        <p:sp>
          <p:nvSpPr>
            <p:cNvPr id="43" name="Google Shape;24;p22"/>
            <p:cNvSpPr/>
            <p:nvPr/>
          </p:nvSpPr>
          <p:spPr>
            <a:xfrm>
              <a:off x="374205" y="10785"/>
              <a:ext cx="6712501" cy="433501"/>
            </a:xfrm>
            <a:prstGeom prst="rect">
              <a:avLst/>
            </a:prstGeom>
            <a:solidFill>
              <a:srgbClr val="00C165"/>
            </a:solidFill>
            <a:ln w="12700" cap="flat">
              <a:noFill/>
              <a:miter lim="400000"/>
            </a:ln>
            <a:effectLst/>
          </p:spPr>
          <p:txBody>
            <a:bodyPr wrap="square" lIns="45719" tIns="45719" rIns="45719" bIns="45719" numCol="1" anchor="ctr">
              <a:noAutofit/>
            </a:bodyPr>
            <a:lstStyle/>
            <a:p>
              <a:pPr>
                <a:defRPr sz="1600">
                  <a:solidFill>
                    <a:srgbClr val="FFFFFF"/>
                  </a:solidFill>
                </a:defRPr>
              </a:pPr>
            </a:p>
          </p:txBody>
        </p:sp>
      </p:grpSp>
      <p:pic>
        <p:nvPicPr>
          <p:cNvPr id="45" name="Google Shape;25;p22" descr="Google Shape;25;p22"/>
          <p:cNvPicPr>
            <a:picLocks noChangeAspect="1"/>
          </p:cNvPicPr>
          <p:nvPr/>
        </p:nvPicPr>
        <p:blipFill>
          <a:blip r:embed="rId2">
            <a:extLst/>
          </a:blip>
          <a:stretch>
            <a:fillRect/>
          </a:stretch>
        </p:blipFill>
        <p:spPr>
          <a:xfrm>
            <a:off x="8436726" y="186875"/>
            <a:ext cx="4024551" cy="1114225"/>
          </a:xfrm>
          <a:prstGeom prst="rect">
            <a:avLst/>
          </a:prstGeom>
          <a:ln w="12700">
            <a:miter lim="400000"/>
          </a:ln>
        </p:spPr>
      </p:pic>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TextContent_Image">
    <p:spTree>
      <p:nvGrpSpPr>
        <p:cNvPr id="1" name=""/>
        <p:cNvGrpSpPr/>
        <p:nvPr/>
      </p:nvGrpSpPr>
      <p:grpSpPr>
        <a:xfrm>
          <a:off x="0" y="0"/>
          <a:ext cx="0" cy="0"/>
          <a:chOff x="0" y="0"/>
          <a:chExt cx="0" cy="0"/>
        </a:xfrm>
      </p:grpSpPr>
      <p:sp>
        <p:nvSpPr>
          <p:cNvPr id="53" name="Body Level One…"/>
          <p:cNvSpPr txBox="1"/>
          <p:nvPr>
            <p:ph type="body" sz="half" idx="1"/>
          </p:nvPr>
        </p:nvSpPr>
        <p:spPr>
          <a:xfrm>
            <a:off x="598669" y="1764796"/>
            <a:ext cx="5533301" cy="3950908"/>
          </a:xfrm>
          <a:prstGeom prst="rect">
            <a:avLst/>
          </a:prstGeom>
        </p:spPr>
        <p:txBody>
          <a:bodyPr lIns="45699" tIns="45699" rIns="45699" bIns="45699">
            <a:normAutofit fontScale="100000" lnSpcReduction="0"/>
          </a:bodyPr>
          <a:lstStyle>
            <a:lvl1pPr marL="457200" indent="-406400">
              <a:lnSpc>
                <a:spcPct val="90000"/>
              </a:lnSpc>
              <a:spcBef>
                <a:spcPts val="1000"/>
              </a:spcBef>
              <a:buClr>
                <a:srgbClr val="000000"/>
              </a:buClr>
              <a:buSzPts val="2800"/>
              <a:buFont typeface="Arial"/>
              <a:buChar char="•"/>
              <a:defRPr sz="2800"/>
            </a:lvl1pPr>
            <a:lvl2pPr marL="977900" indent="-444500">
              <a:lnSpc>
                <a:spcPct val="90000"/>
              </a:lnSpc>
              <a:spcBef>
                <a:spcPts val="1000"/>
              </a:spcBef>
              <a:buClr>
                <a:srgbClr val="000000"/>
              </a:buClr>
              <a:buSzPts val="2800"/>
              <a:buFont typeface="Arial"/>
              <a:buChar char="•"/>
              <a:defRPr sz="2800"/>
            </a:lvl2pPr>
            <a:lvl3pPr marL="1513839" indent="-497839">
              <a:lnSpc>
                <a:spcPct val="90000"/>
              </a:lnSpc>
              <a:spcBef>
                <a:spcPts val="1000"/>
              </a:spcBef>
              <a:buClr>
                <a:srgbClr val="000000"/>
              </a:buClr>
              <a:buSzPts val="2800"/>
              <a:buFont typeface="Arial"/>
              <a:buChar char="•"/>
              <a:defRPr sz="2800"/>
            </a:lvl3pPr>
            <a:lvl4pPr marL="2019300" indent="-533400">
              <a:lnSpc>
                <a:spcPct val="90000"/>
              </a:lnSpc>
              <a:spcBef>
                <a:spcPts val="1000"/>
              </a:spcBef>
              <a:buClr>
                <a:srgbClr val="000000"/>
              </a:buClr>
              <a:buSzPts val="2800"/>
              <a:buFont typeface="Arial"/>
              <a:buChar char="•"/>
              <a:defRPr sz="2800"/>
            </a:lvl4pPr>
            <a:lvl5pPr marL="2476500" indent="-533400">
              <a:lnSpc>
                <a:spcPct val="90000"/>
              </a:lnSpc>
              <a:spcBef>
                <a:spcPts val="1000"/>
              </a:spcBef>
              <a:buClr>
                <a:srgbClr val="000000"/>
              </a:buClr>
              <a:buSzPts val="2800"/>
              <a:buFont typeface="Arial"/>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54" name="Google Shape;28;p23"/>
          <p:cNvSpPr/>
          <p:nvPr>
            <p:ph type="pic" sz="half" idx="21"/>
          </p:nvPr>
        </p:nvSpPr>
        <p:spPr>
          <a:xfrm>
            <a:off x="6690783" y="1774084"/>
            <a:ext cx="4907903" cy="3950908"/>
          </a:xfrm>
          <a:prstGeom prst="rect">
            <a:avLst/>
          </a:prstGeom>
        </p:spPr>
        <p:txBody>
          <a:bodyPr lIns="91439" rIns="91439"/>
          <a:lstStyle/>
          <a:p>
            <a:pPr/>
          </a:p>
        </p:txBody>
      </p:sp>
      <p:sp>
        <p:nvSpPr>
          <p:cNvPr id="55" name="Google Shape;29;p23"/>
          <p:cNvSpPr/>
          <p:nvPr/>
        </p:nvSpPr>
        <p:spPr>
          <a:xfrm>
            <a:off x="0" y="6345564"/>
            <a:ext cx="12192000" cy="512436"/>
          </a:xfrm>
          <a:prstGeom prst="rect">
            <a:avLst/>
          </a:prstGeom>
          <a:solidFill>
            <a:srgbClr val="00C165"/>
          </a:solidFill>
          <a:ln w="12700">
            <a:miter lim="400000"/>
          </a:ln>
        </p:spPr>
        <p:txBody>
          <a:bodyPr lIns="45719" rIns="45719" anchor="ctr"/>
          <a:lstStyle/>
          <a:p>
            <a:pPr algn="ctr">
              <a:defRPr sz="1800">
                <a:solidFill>
                  <a:srgbClr val="FFFFFF"/>
                </a:solidFill>
              </a:defRPr>
            </a:pPr>
          </a:p>
        </p:txBody>
      </p:sp>
      <p:sp>
        <p:nvSpPr>
          <p:cNvPr id="56" name="Title Text"/>
          <p:cNvSpPr txBox="1"/>
          <p:nvPr>
            <p:ph type="title"/>
          </p:nvPr>
        </p:nvSpPr>
        <p:spPr>
          <a:xfrm>
            <a:off x="513347" y="435795"/>
            <a:ext cx="8787064" cy="717718"/>
          </a:xfrm>
          <a:prstGeom prst="rect">
            <a:avLst/>
          </a:prstGeom>
        </p:spPr>
        <p:txBody>
          <a:bodyPr lIns="45699" tIns="45699" rIns="45699" bIns="45699" anchor="t">
            <a:normAutofit fontScale="100000" lnSpcReduction="0"/>
          </a:bodyPr>
          <a:lstStyle>
            <a:lvl1pPr>
              <a:lnSpc>
                <a:spcPct val="90000"/>
              </a:lnSpc>
              <a:defRPr b="1" sz="4400">
                <a:solidFill>
                  <a:srgbClr val="00C165"/>
                </a:solidFill>
              </a:defRPr>
            </a:lvl1pPr>
          </a:lstStyle>
          <a:p>
            <a:pPr/>
            <a:r>
              <a:t>Title Text</a:t>
            </a:r>
          </a:p>
        </p:txBody>
      </p:sp>
      <p:pic>
        <p:nvPicPr>
          <p:cNvPr id="57" name="Google Shape;31;p23" descr="Google Shape;31;p23"/>
          <p:cNvPicPr>
            <a:picLocks noChangeAspect="1"/>
          </p:cNvPicPr>
          <p:nvPr/>
        </p:nvPicPr>
        <p:blipFill>
          <a:blip r:embed="rId2">
            <a:extLst/>
          </a:blip>
          <a:stretch>
            <a:fillRect/>
          </a:stretch>
        </p:blipFill>
        <p:spPr>
          <a:xfrm>
            <a:off x="8436726" y="186875"/>
            <a:ext cx="4024551" cy="1114225"/>
          </a:xfrm>
          <a:prstGeom prst="rect">
            <a:avLst/>
          </a:prstGeom>
          <a:ln w="12700">
            <a:miter lim="400000"/>
          </a:ln>
        </p:spPr>
      </p:pic>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_Image_TextContent">
    <p:spTree>
      <p:nvGrpSpPr>
        <p:cNvPr id="1" name=""/>
        <p:cNvGrpSpPr/>
        <p:nvPr/>
      </p:nvGrpSpPr>
      <p:grpSpPr>
        <a:xfrm>
          <a:off x="0" y="0"/>
          <a:ext cx="0" cy="0"/>
          <a:chOff x="0" y="0"/>
          <a:chExt cx="0" cy="0"/>
        </a:xfrm>
      </p:grpSpPr>
      <p:sp>
        <p:nvSpPr>
          <p:cNvPr id="65" name="Body Level One…"/>
          <p:cNvSpPr txBox="1"/>
          <p:nvPr>
            <p:ph type="body" sz="half" idx="1"/>
          </p:nvPr>
        </p:nvSpPr>
        <p:spPr>
          <a:xfrm>
            <a:off x="6065387" y="1760806"/>
            <a:ext cx="5533300" cy="3950907"/>
          </a:xfrm>
          <a:prstGeom prst="rect">
            <a:avLst/>
          </a:prstGeom>
        </p:spPr>
        <p:txBody>
          <a:bodyPr lIns="45699" tIns="45699" rIns="45699" bIns="45699">
            <a:normAutofit fontScale="100000" lnSpcReduction="0"/>
          </a:bodyPr>
          <a:lstStyle>
            <a:lvl1pPr marL="457200" indent="-406400">
              <a:lnSpc>
                <a:spcPct val="90000"/>
              </a:lnSpc>
              <a:spcBef>
                <a:spcPts val="1000"/>
              </a:spcBef>
              <a:buClr>
                <a:srgbClr val="000000"/>
              </a:buClr>
              <a:buSzPts val="2800"/>
              <a:buFont typeface="Arial"/>
              <a:buChar char="•"/>
              <a:defRPr sz="2800"/>
            </a:lvl1pPr>
            <a:lvl2pPr marL="977900" indent="-444500">
              <a:lnSpc>
                <a:spcPct val="90000"/>
              </a:lnSpc>
              <a:spcBef>
                <a:spcPts val="1000"/>
              </a:spcBef>
              <a:buClr>
                <a:srgbClr val="000000"/>
              </a:buClr>
              <a:buSzPts val="2800"/>
              <a:buFont typeface="Arial"/>
              <a:buChar char="•"/>
              <a:defRPr sz="2800"/>
            </a:lvl2pPr>
            <a:lvl3pPr marL="1513839" indent="-497839">
              <a:lnSpc>
                <a:spcPct val="90000"/>
              </a:lnSpc>
              <a:spcBef>
                <a:spcPts val="1000"/>
              </a:spcBef>
              <a:buClr>
                <a:srgbClr val="000000"/>
              </a:buClr>
              <a:buSzPts val="2800"/>
              <a:buFont typeface="Arial"/>
              <a:buChar char="•"/>
              <a:defRPr sz="2800"/>
            </a:lvl3pPr>
            <a:lvl4pPr marL="2019300" indent="-533400">
              <a:lnSpc>
                <a:spcPct val="90000"/>
              </a:lnSpc>
              <a:spcBef>
                <a:spcPts val="1000"/>
              </a:spcBef>
              <a:buClr>
                <a:srgbClr val="000000"/>
              </a:buClr>
              <a:buSzPts val="2800"/>
              <a:buFont typeface="Arial"/>
              <a:buChar char="•"/>
              <a:defRPr sz="2800"/>
            </a:lvl4pPr>
            <a:lvl5pPr marL="2476500" indent="-533400">
              <a:lnSpc>
                <a:spcPct val="90000"/>
              </a:lnSpc>
              <a:spcBef>
                <a:spcPts val="1000"/>
              </a:spcBef>
              <a:buClr>
                <a:srgbClr val="000000"/>
              </a:buClr>
              <a:buSzPts val="2800"/>
              <a:buFont typeface="Arial"/>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66" name="Google Shape;34;p24"/>
          <p:cNvSpPr/>
          <p:nvPr>
            <p:ph type="pic" sz="half" idx="21"/>
          </p:nvPr>
        </p:nvSpPr>
        <p:spPr>
          <a:xfrm>
            <a:off x="635216" y="1774084"/>
            <a:ext cx="4907903" cy="3950908"/>
          </a:xfrm>
          <a:prstGeom prst="rect">
            <a:avLst/>
          </a:prstGeom>
        </p:spPr>
        <p:txBody>
          <a:bodyPr lIns="91439" rIns="91439"/>
          <a:lstStyle/>
          <a:p>
            <a:pPr/>
          </a:p>
        </p:txBody>
      </p:sp>
      <p:sp>
        <p:nvSpPr>
          <p:cNvPr id="67" name="Google Shape;35;p24"/>
          <p:cNvSpPr/>
          <p:nvPr/>
        </p:nvSpPr>
        <p:spPr>
          <a:xfrm>
            <a:off x="0" y="6345564"/>
            <a:ext cx="12192000" cy="512436"/>
          </a:xfrm>
          <a:prstGeom prst="rect">
            <a:avLst/>
          </a:prstGeom>
          <a:solidFill>
            <a:srgbClr val="00C165"/>
          </a:solidFill>
          <a:ln w="12700">
            <a:miter lim="400000"/>
          </a:ln>
        </p:spPr>
        <p:txBody>
          <a:bodyPr lIns="45719" rIns="45719" anchor="ctr"/>
          <a:lstStyle/>
          <a:p>
            <a:pPr algn="ctr">
              <a:defRPr sz="1800">
                <a:solidFill>
                  <a:srgbClr val="FFFFFF"/>
                </a:solidFill>
              </a:defRPr>
            </a:pPr>
          </a:p>
        </p:txBody>
      </p:sp>
      <p:sp>
        <p:nvSpPr>
          <p:cNvPr id="68" name="Title Text"/>
          <p:cNvSpPr txBox="1"/>
          <p:nvPr>
            <p:ph type="title"/>
          </p:nvPr>
        </p:nvSpPr>
        <p:spPr>
          <a:xfrm>
            <a:off x="513347" y="435795"/>
            <a:ext cx="8787064" cy="717718"/>
          </a:xfrm>
          <a:prstGeom prst="rect">
            <a:avLst/>
          </a:prstGeom>
        </p:spPr>
        <p:txBody>
          <a:bodyPr lIns="45699" tIns="45699" rIns="45699" bIns="45699" anchor="t">
            <a:normAutofit fontScale="100000" lnSpcReduction="0"/>
          </a:bodyPr>
          <a:lstStyle>
            <a:lvl1pPr>
              <a:lnSpc>
                <a:spcPct val="90000"/>
              </a:lnSpc>
              <a:defRPr b="1" sz="4400">
                <a:solidFill>
                  <a:srgbClr val="00C165"/>
                </a:solidFill>
              </a:defRPr>
            </a:lvl1pPr>
          </a:lstStyle>
          <a:p>
            <a:pPr/>
            <a:r>
              <a:t>Title Text</a:t>
            </a:r>
          </a:p>
        </p:txBody>
      </p:sp>
      <p:pic>
        <p:nvPicPr>
          <p:cNvPr id="69" name="Google Shape;37;p24" descr="Google Shape;37;p24"/>
          <p:cNvPicPr>
            <a:picLocks noChangeAspect="1"/>
          </p:cNvPicPr>
          <p:nvPr/>
        </p:nvPicPr>
        <p:blipFill>
          <a:blip r:embed="rId2">
            <a:extLst/>
          </a:blip>
          <a:stretch>
            <a:fillRect/>
          </a:stretch>
        </p:blipFill>
        <p:spPr>
          <a:xfrm>
            <a:off x="8436726" y="186875"/>
            <a:ext cx="4024551" cy="1114225"/>
          </a:xfrm>
          <a:prstGeom prst="rect">
            <a:avLst/>
          </a:prstGeom>
          <a:ln w="12700">
            <a:miter lim="400000"/>
          </a:ln>
        </p:spPr>
      </p:pic>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Google Shape;11;p20"/>
          <p:cNvSpPr txBox="1"/>
          <p:nvPr/>
        </p:nvSpPr>
        <p:spPr>
          <a:xfrm>
            <a:off x="2478055" y="3196191"/>
            <a:ext cx="8691652" cy="164376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r">
              <a:defRPr b="1" sz="5400">
                <a:solidFill>
                  <a:srgbClr val="00C165"/>
                </a:solidFill>
              </a:defRPr>
            </a:lvl1pPr>
          </a:lstStyle>
          <a:p>
            <a:pPr/>
            <a:r>
              <a:t>WHAT IS CEREBRAL PALSY?</a:t>
            </a:r>
          </a:p>
        </p:txBody>
      </p:sp>
      <p:pic>
        <p:nvPicPr>
          <p:cNvPr id="3" name="Google Shape;12;p20" descr="Google Shape;12;p20"/>
          <p:cNvPicPr>
            <a:picLocks noChangeAspect="1"/>
          </p:cNvPicPr>
          <p:nvPr/>
        </p:nvPicPr>
        <p:blipFill>
          <a:blip r:embed="rId2">
            <a:extLst/>
          </a:blip>
          <a:stretch>
            <a:fillRect/>
          </a:stretch>
        </p:blipFill>
        <p:spPr>
          <a:xfrm>
            <a:off x="-152400" y="76200"/>
            <a:ext cx="5357103" cy="1483150"/>
          </a:xfrm>
          <a:prstGeom prst="rect">
            <a:avLst/>
          </a:prstGeom>
          <a:ln w="12700">
            <a:miter lim="400000"/>
          </a:ln>
        </p:spPr>
      </p:pic>
      <p:sp>
        <p:nvSpPr>
          <p:cNvPr id="4" name="Title Text"/>
          <p:cNvSpPr txBox="1"/>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5"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titleStyle>
    <p:bodyStyle>
      <a:lvl1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b="0" baseline="0" cap="none" i="0" spc="0" strike="noStrike" sz="1400" u="none">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2.jpeg"/><Relationship Id="rId9" Type="http://schemas.openxmlformats.org/officeDocument/2006/relationships/image" Target="../media/image23.jpeg"/><Relationship Id="rId10" Type="http://schemas.openxmlformats.org/officeDocument/2006/relationships/image" Target="../media/image24.jpeg"/><Relationship Id="rId11" Type="http://schemas.openxmlformats.org/officeDocument/2006/relationships/image" Target="../media/image2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jpeg"/><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Google Shape;43;p1"/>
          <p:cNvSpPr txBox="1"/>
          <p:nvPr/>
        </p:nvSpPr>
        <p:spPr>
          <a:xfrm>
            <a:off x="1318179" y="2955092"/>
            <a:ext cx="10200601" cy="947816"/>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r">
              <a:defRPr b="1" sz="5400">
                <a:solidFill>
                  <a:srgbClr val="00C165"/>
                </a:solidFill>
              </a:defRPr>
            </a:lvl1pPr>
          </a:lstStyle>
          <a:p>
            <a:pPr/>
            <a:r>
              <a:t>APA ITU CEREBRAL PALSY?</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Google Shape;147;p9"/>
          <p:cNvSpPr txBox="1"/>
          <p:nvPr>
            <p:ph type="title"/>
          </p:nvPr>
        </p:nvSpPr>
        <p:spPr>
          <a:xfrm>
            <a:off x="513347" y="435795"/>
            <a:ext cx="8787064" cy="717718"/>
          </a:xfrm>
          <a:prstGeom prst="rect">
            <a:avLst/>
          </a:prstGeom>
        </p:spPr>
        <p:txBody>
          <a:bodyPr/>
          <a:lstStyle/>
          <a:p>
            <a:pPr/>
            <a:r>
              <a:t>Jenis motorik</a:t>
            </a:r>
          </a:p>
        </p:txBody>
      </p:sp>
      <p:pic>
        <p:nvPicPr>
          <p:cNvPr id="174" name="Google Shape;148;p9" descr="Google Shape;148;p9"/>
          <p:cNvPicPr>
            <a:picLocks noChangeAspect="1"/>
          </p:cNvPicPr>
          <p:nvPr/>
        </p:nvPicPr>
        <p:blipFill>
          <a:blip r:embed="rId2">
            <a:extLst/>
          </a:blip>
          <a:stretch>
            <a:fillRect/>
          </a:stretch>
        </p:blipFill>
        <p:spPr>
          <a:xfrm>
            <a:off x="4304058" y="2140147"/>
            <a:ext cx="2825155" cy="3112155"/>
          </a:xfrm>
          <a:prstGeom prst="rect">
            <a:avLst/>
          </a:prstGeom>
          <a:ln w="12700">
            <a:miter lim="400000"/>
          </a:ln>
        </p:spPr>
      </p:pic>
      <p:sp>
        <p:nvSpPr>
          <p:cNvPr id="175" name="Google Shape;149;p9"/>
          <p:cNvSpPr txBox="1"/>
          <p:nvPr/>
        </p:nvSpPr>
        <p:spPr>
          <a:xfrm>
            <a:off x="627298" y="1535153"/>
            <a:ext cx="3544149" cy="189919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R="399">
              <a:defRPr b="1" sz="2400"/>
            </a:pPr>
            <a:r>
              <a:t>SPASTIK:</a:t>
            </a:r>
            <a:r>
              <a:rPr b="0">
                <a:solidFill>
                  <a:srgbClr val="3F3F3F"/>
                </a:solidFill>
              </a:rPr>
              <a:t> </a:t>
            </a:r>
            <a:r>
              <a:rPr b="0"/>
              <a:t>80-90% </a:t>
            </a:r>
            <a:br>
              <a:rPr b="0"/>
            </a:br>
            <a:r>
              <a:rPr b="0" sz="2000"/>
              <a:t>Bentuk paling umum dari CP. Otot tampak kaku dan kencang. Terjadi akibat kerusakan pada Korteks Motorik. </a:t>
            </a:r>
          </a:p>
        </p:txBody>
      </p:sp>
      <p:sp>
        <p:nvSpPr>
          <p:cNvPr id="176" name="Google Shape;150;p9"/>
          <p:cNvSpPr/>
          <p:nvPr/>
        </p:nvSpPr>
        <p:spPr>
          <a:xfrm>
            <a:off x="3369834" y="1810016"/>
            <a:ext cx="2182555" cy="556113"/>
          </a:xfrm>
          <a:prstGeom prst="line">
            <a:avLst/>
          </a:prstGeom>
          <a:ln w="28575">
            <a:solidFill>
              <a:srgbClr val="595959"/>
            </a:solidFill>
            <a:prstDash val="dash"/>
            <a:miter/>
            <a:tailEnd type="triangle"/>
          </a:ln>
        </p:spPr>
        <p:txBody>
          <a:bodyPr lIns="45719" rIns="45719"/>
          <a:lstStyle/>
          <a:p>
            <a:pPr/>
          </a:p>
        </p:txBody>
      </p:sp>
      <p:sp>
        <p:nvSpPr>
          <p:cNvPr id="177" name="Google Shape;151;p9"/>
          <p:cNvSpPr txBox="1"/>
          <p:nvPr/>
        </p:nvSpPr>
        <p:spPr>
          <a:xfrm>
            <a:off x="7505306" y="1535152"/>
            <a:ext cx="4175358" cy="160709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sz="2400"/>
            </a:pPr>
            <a:r>
              <a:t>DISKINETIK:</a:t>
            </a:r>
            <a:r>
              <a:rPr b="0">
                <a:solidFill>
                  <a:srgbClr val="3F3F3F"/>
                </a:solidFill>
              </a:rPr>
              <a:t> </a:t>
            </a:r>
            <a:r>
              <a:rPr b="0"/>
              <a:t>6%</a:t>
            </a:r>
            <a:endParaRPr b="0"/>
          </a:p>
          <a:p>
            <a:pPr>
              <a:defRPr sz="2000"/>
            </a:pPr>
            <a:r>
              <a:t>Ditandai dengan gerakan tak terkendali seperti distonia, atetosis dan/atau khorea. Terjadi akibat kerusakan pada Basal Ganglia.</a:t>
            </a:r>
          </a:p>
        </p:txBody>
      </p:sp>
      <p:sp>
        <p:nvSpPr>
          <p:cNvPr id="178" name="Google Shape;152;p9"/>
          <p:cNvSpPr/>
          <p:nvPr/>
        </p:nvSpPr>
        <p:spPr>
          <a:xfrm flipH="1">
            <a:off x="5904407" y="1913021"/>
            <a:ext cx="1470953" cy="1143001"/>
          </a:xfrm>
          <a:prstGeom prst="line">
            <a:avLst/>
          </a:prstGeom>
          <a:ln w="28575">
            <a:solidFill>
              <a:srgbClr val="595959"/>
            </a:solidFill>
            <a:prstDash val="dash"/>
            <a:miter/>
            <a:tailEnd type="triangle"/>
          </a:ln>
        </p:spPr>
        <p:txBody>
          <a:bodyPr lIns="45719" rIns="45719"/>
          <a:lstStyle/>
          <a:p>
            <a:pPr/>
          </a:p>
        </p:txBody>
      </p:sp>
      <p:sp>
        <p:nvSpPr>
          <p:cNvPr id="179" name="Google Shape;153;p9"/>
          <p:cNvSpPr txBox="1"/>
          <p:nvPr/>
        </p:nvSpPr>
        <p:spPr>
          <a:xfrm>
            <a:off x="7505306" y="3926944"/>
            <a:ext cx="4175358" cy="160709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sz="2400"/>
            </a:pPr>
            <a:r>
              <a:t>JENIS GABUNGAN:</a:t>
            </a:r>
          </a:p>
          <a:p>
            <a:pPr>
              <a:defRPr sz="2000"/>
            </a:pPr>
            <a:r>
              <a:t>Sejumlah anak dengan CP memiliki dua jenis motorik secara bersamaan, mis. spastisitas dan distonia.</a:t>
            </a:r>
          </a:p>
        </p:txBody>
      </p:sp>
      <p:sp>
        <p:nvSpPr>
          <p:cNvPr id="180" name="Google Shape;154;p9"/>
          <p:cNvSpPr txBox="1"/>
          <p:nvPr/>
        </p:nvSpPr>
        <p:spPr>
          <a:xfrm>
            <a:off x="627299" y="3790458"/>
            <a:ext cx="3210820" cy="248339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b="1" sz="2400"/>
            </a:pPr>
            <a:r>
              <a:t>ATAKSIA:</a:t>
            </a:r>
            <a:r>
              <a:rPr b="0" sz="2000">
                <a:solidFill>
                  <a:srgbClr val="3F3F3F"/>
                </a:solidFill>
              </a:rPr>
              <a:t> </a:t>
            </a:r>
            <a:r>
              <a:rPr b="0"/>
              <a:t>5% </a:t>
            </a:r>
            <a:br>
              <a:rPr b="0"/>
            </a:br>
            <a:r>
              <a:rPr b="0" sz="2000"/>
              <a:t>Ditandai dengan gerakan gemetar. Memengaruhi keseimbangan dan kesadaran menentukan posisi dalam ruang. Terjadi akibat kerusakan pada Serebelum.</a:t>
            </a:r>
          </a:p>
        </p:txBody>
      </p:sp>
      <p:sp>
        <p:nvSpPr>
          <p:cNvPr id="181" name="Google Shape;155;p9"/>
          <p:cNvSpPr/>
          <p:nvPr/>
        </p:nvSpPr>
        <p:spPr>
          <a:xfrm flipV="1">
            <a:off x="2646946" y="3790458"/>
            <a:ext cx="2259933" cy="381644"/>
          </a:xfrm>
          <a:prstGeom prst="line">
            <a:avLst/>
          </a:prstGeom>
          <a:ln w="28575">
            <a:solidFill>
              <a:srgbClr val="595959"/>
            </a:solidFill>
            <a:prstDash val="dash"/>
            <a:miter/>
            <a:tailEnd type="triangle"/>
          </a:ln>
        </p:spPr>
        <p:txBody>
          <a:bodyPr lIns="45719" rIns="45719"/>
          <a:lstStyle/>
          <a: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Google Shape;161;p10"/>
          <p:cNvSpPr txBox="1"/>
          <p:nvPr>
            <p:ph type="title"/>
          </p:nvPr>
        </p:nvSpPr>
        <p:spPr>
          <a:xfrm>
            <a:off x="513347" y="435795"/>
            <a:ext cx="8787064" cy="717718"/>
          </a:xfrm>
          <a:prstGeom prst="rect">
            <a:avLst/>
          </a:prstGeom>
        </p:spPr>
        <p:txBody>
          <a:bodyPr/>
          <a:lstStyle/>
          <a:p>
            <a:pPr/>
            <a:r>
              <a:t>Bagian tubuh</a:t>
            </a:r>
          </a:p>
        </p:txBody>
      </p:sp>
      <p:sp>
        <p:nvSpPr>
          <p:cNvPr id="184" name="Google Shape;162;p10"/>
          <p:cNvSpPr txBox="1"/>
          <p:nvPr/>
        </p:nvSpPr>
        <p:spPr>
          <a:xfrm>
            <a:off x="559071" y="1115121"/>
            <a:ext cx="6165652" cy="107286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sz="2200"/>
            </a:pPr>
            <a:r>
              <a:t>Cerebral palsy dapat memengaruhi berbagai bagian tubuh. </a:t>
            </a:r>
            <a:br/>
            <a:r>
              <a:t>Misalnya, untuk orang dengan </a:t>
            </a:r>
            <a:r>
              <a:rPr b="1"/>
              <a:t>spastisitas</a:t>
            </a:r>
            <a:r>
              <a:t>:</a:t>
            </a:r>
          </a:p>
        </p:txBody>
      </p:sp>
      <p:pic>
        <p:nvPicPr>
          <p:cNvPr id="185" name="Google Shape;163;p10" descr="Google Shape;163;p10"/>
          <p:cNvPicPr>
            <a:picLocks noChangeAspect="1"/>
          </p:cNvPicPr>
          <p:nvPr/>
        </p:nvPicPr>
        <p:blipFill>
          <a:blip r:embed="rId2">
            <a:extLst/>
          </a:blip>
          <a:stretch>
            <a:fillRect/>
          </a:stretch>
        </p:blipFill>
        <p:spPr>
          <a:xfrm>
            <a:off x="1370685" y="3776652"/>
            <a:ext cx="2217628" cy="2474350"/>
          </a:xfrm>
          <a:prstGeom prst="rect">
            <a:avLst/>
          </a:prstGeom>
          <a:ln w="12700">
            <a:miter lim="400000"/>
          </a:ln>
        </p:spPr>
      </p:pic>
      <p:pic>
        <p:nvPicPr>
          <p:cNvPr id="186" name="Google Shape;164;p10" descr="Google Shape;164;p10"/>
          <p:cNvPicPr>
            <a:picLocks noChangeAspect="1"/>
          </p:cNvPicPr>
          <p:nvPr/>
        </p:nvPicPr>
        <p:blipFill>
          <a:blip r:embed="rId3">
            <a:extLst/>
          </a:blip>
          <a:stretch>
            <a:fillRect/>
          </a:stretch>
        </p:blipFill>
        <p:spPr>
          <a:xfrm>
            <a:off x="5074246" y="3721101"/>
            <a:ext cx="2257608" cy="2585451"/>
          </a:xfrm>
          <a:prstGeom prst="rect">
            <a:avLst/>
          </a:prstGeom>
          <a:ln w="12700">
            <a:miter lim="400000"/>
          </a:ln>
        </p:spPr>
      </p:pic>
      <p:sp>
        <p:nvSpPr>
          <p:cNvPr id="187" name="Google Shape;165;p10"/>
          <p:cNvSpPr txBox="1"/>
          <p:nvPr/>
        </p:nvSpPr>
        <p:spPr>
          <a:xfrm>
            <a:off x="708723" y="2160789"/>
            <a:ext cx="3347452" cy="122775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b="1" sz="1600"/>
            </a:pPr>
            <a:r>
              <a:t>Spastisitas Quadriplegia/Bilateral</a:t>
            </a:r>
          </a:p>
          <a:p>
            <a:pPr algn="ctr">
              <a:defRPr sz="1600"/>
            </a:pPr>
            <a:r>
              <a:t>Kedua lengan dan kaki terpengaruh. </a:t>
            </a:r>
          </a:p>
          <a:p>
            <a:pPr algn="ctr">
              <a:defRPr sz="1600"/>
            </a:pPr>
            <a:r>
              <a:t>Otot-otot badan, wajah, dan mulut sering kali ikut terpengaruh.</a:t>
            </a:r>
          </a:p>
        </p:txBody>
      </p:sp>
      <p:sp>
        <p:nvSpPr>
          <p:cNvPr id="188" name="Google Shape;166;p10"/>
          <p:cNvSpPr txBox="1"/>
          <p:nvPr/>
        </p:nvSpPr>
        <p:spPr>
          <a:xfrm>
            <a:off x="4529324" y="2172737"/>
            <a:ext cx="3347452" cy="99915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b="1" sz="1600"/>
            </a:pPr>
            <a:r>
              <a:t>Spastisitas Diplegia/Bilateral</a:t>
            </a:r>
          </a:p>
          <a:p>
            <a:pPr algn="ctr">
              <a:defRPr sz="1600"/>
            </a:pPr>
            <a:r>
              <a:t>Kedua kaki terpengaruh. Lengan mungkin terpengaruh dengan lebih sedikit efek.</a:t>
            </a:r>
          </a:p>
        </p:txBody>
      </p:sp>
      <p:sp>
        <p:nvSpPr>
          <p:cNvPr id="189" name="Google Shape;167;p10"/>
          <p:cNvSpPr txBox="1"/>
          <p:nvPr/>
        </p:nvSpPr>
        <p:spPr>
          <a:xfrm>
            <a:off x="8196728" y="2160789"/>
            <a:ext cx="3347451" cy="77055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b="1" sz="1600"/>
            </a:pPr>
            <a:r>
              <a:t>Spastisitas Hemiplegia/Unilateral</a:t>
            </a:r>
          </a:p>
          <a:p>
            <a:pPr algn="ctr">
              <a:defRPr sz="1600"/>
            </a:pPr>
            <a:r>
              <a:t>Salah satu sisi tubuh (satu lengan dan satu kaki) terpengaruh.</a:t>
            </a:r>
          </a:p>
        </p:txBody>
      </p:sp>
      <p:pic>
        <p:nvPicPr>
          <p:cNvPr id="190" name="Google Shape;168;p10" descr="Google Shape;168;p10"/>
          <p:cNvPicPr>
            <a:picLocks noChangeAspect="1"/>
          </p:cNvPicPr>
          <p:nvPr/>
        </p:nvPicPr>
        <p:blipFill>
          <a:blip r:embed="rId4">
            <a:extLst/>
          </a:blip>
          <a:stretch>
            <a:fillRect/>
          </a:stretch>
        </p:blipFill>
        <p:spPr>
          <a:xfrm>
            <a:off x="8979928" y="3842863"/>
            <a:ext cx="2005627" cy="2408140"/>
          </a:xfrm>
          <a:prstGeom prst="rect">
            <a:avLst/>
          </a:prstGeom>
          <a:ln w="12700">
            <a:miter lim="400000"/>
          </a:ln>
        </p:spPr>
      </p:pic>
      <p:sp>
        <p:nvSpPr>
          <p:cNvPr id="191" name="Google Shape;169;p10"/>
          <p:cNvSpPr txBox="1"/>
          <p:nvPr/>
        </p:nvSpPr>
        <p:spPr>
          <a:xfrm>
            <a:off x="1869440" y="3597990"/>
            <a:ext cx="1220116" cy="366647"/>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000"/>
            </a:lvl1pPr>
          </a:lstStyle>
          <a:p>
            <a:pPr/>
            <a:r>
              <a:t>ANGGOTA TUBUH TERPENGARUH</a:t>
            </a:r>
          </a:p>
        </p:txBody>
      </p:sp>
      <p:sp>
        <p:nvSpPr>
          <p:cNvPr id="192" name="Google Shape;170;p10"/>
          <p:cNvSpPr txBox="1"/>
          <p:nvPr/>
        </p:nvSpPr>
        <p:spPr>
          <a:xfrm>
            <a:off x="5621062" y="3379785"/>
            <a:ext cx="1220116" cy="36664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000"/>
            </a:lvl1pPr>
          </a:lstStyle>
          <a:p>
            <a:pPr/>
            <a:r>
              <a:t>ANGGOTA TUBUH TERPENGARUH</a:t>
            </a:r>
          </a:p>
        </p:txBody>
      </p:sp>
      <p:sp>
        <p:nvSpPr>
          <p:cNvPr id="193" name="Google Shape;171;p10"/>
          <p:cNvSpPr txBox="1"/>
          <p:nvPr/>
        </p:nvSpPr>
        <p:spPr>
          <a:xfrm>
            <a:off x="9555476" y="3449556"/>
            <a:ext cx="1220115" cy="36664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000"/>
            </a:lvl1pPr>
          </a:lstStyle>
          <a:p>
            <a:pPr/>
            <a:r>
              <a:t>ANGGOTA TUBUH TERPENGARUH</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Google Shape;177;p11"/>
          <p:cNvSpPr txBox="1"/>
          <p:nvPr>
            <p:ph type="title"/>
          </p:nvPr>
        </p:nvSpPr>
        <p:spPr>
          <a:xfrm>
            <a:off x="513347" y="435795"/>
            <a:ext cx="8787064" cy="717718"/>
          </a:xfrm>
          <a:prstGeom prst="rect">
            <a:avLst/>
          </a:prstGeom>
        </p:spPr>
        <p:txBody>
          <a:bodyPr/>
          <a:lstStyle/>
          <a:p>
            <a:pPr/>
            <a:r>
              <a:t>Keterampilan motorik kasar</a:t>
            </a:r>
          </a:p>
        </p:txBody>
      </p:sp>
      <p:sp>
        <p:nvSpPr>
          <p:cNvPr id="196" name="Google Shape;178;p11"/>
          <p:cNvSpPr txBox="1"/>
          <p:nvPr/>
        </p:nvSpPr>
        <p:spPr>
          <a:xfrm>
            <a:off x="559074" y="1146599"/>
            <a:ext cx="8695552" cy="10364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sz="1600"/>
            </a:pPr>
            <a:r>
              <a:t>Keterampilan motorik kasar anak-anak dan remaja yang mengalami cerebral palsy dapat dikategorikan ke dalam 5 tingkat yang berbeda, menggunakan alat yang disebut Gross Motor Function Classification System (Sistem Klasifikasi Fungsi Motorik Kasar atau GMFCS) yang Dikembangkan dan Direvisi, yang disediakan oleh CanChild </a:t>
            </a:r>
            <a:r>
              <a:rPr sz="1800"/>
              <a:t>di Kanada.</a:t>
            </a:r>
          </a:p>
        </p:txBody>
      </p:sp>
      <p:pic>
        <p:nvPicPr>
          <p:cNvPr id="197" name="Google Shape;179;p11" descr="Google Shape;179;p11"/>
          <p:cNvPicPr>
            <a:picLocks noChangeAspect="1"/>
          </p:cNvPicPr>
          <p:nvPr/>
        </p:nvPicPr>
        <p:blipFill>
          <a:blip r:embed="rId2">
            <a:extLst/>
          </a:blip>
          <a:stretch>
            <a:fillRect/>
          </a:stretch>
        </p:blipFill>
        <p:spPr>
          <a:xfrm>
            <a:off x="1046480" y="2224451"/>
            <a:ext cx="2081529" cy="1826013"/>
          </a:xfrm>
          <a:prstGeom prst="rect">
            <a:avLst/>
          </a:prstGeom>
          <a:ln w="12700">
            <a:miter lim="400000"/>
          </a:ln>
        </p:spPr>
      </p:pic>
      <p:pic>
        <p:nvPicPr>
          <p:cNvPr id="198" name="Google Shape;180;p11" descr="Google Shape;180;p11"/>
          <p:cNvPicPr>
            <a:picLocks noChangeAspect="1"/>
          </p:cNvPicPr>
          <p:nvPr/>
        </p:nvPicPr>
        <p:blipFill>
          <a:blip r:embed="rId3">
            <a:extLst/>
          </a:blip>
          <a:stretch>
            <a:fillRect/>
          </a:stretch>
        </p:blipFill>
        <p:spPr>
          <a:xfrm>
            <a:off x="4227228" y="2250814"/>
            <a:ext cx="1950051" cy="1799649"/>
          </a:xfrm>
          <a:prstGeom prst="rect">
            <a:avLst/>
          </a:prstGeom>
          <a:ln w="12700">
            <a:miter lim="400000"/>
          </a:ln>
        </p:spPr>
      </p:pic>
      <p:pic>
        <p:nvPicPr>
          <p:cNvPr id="199" name="Google Shape;181;p11" descr="Google Shape;181;p11"/>
          <p:cNvPicPr>
            <a:picLocks noChangeAspect="1"/>
          </p:cNvPicPr>
          <p:nvPr/>
        </p:nvPicPr>
        <p:blipFill>
          <a:blip r:embed="rId4">
            <a:extLst/>
          </a:blip>
          <a:stretch>
            <a:fillRect/>
          </a:stretch>
        </p:blipFill>
        <p:spPr>
          <a:xfrm>
            <a:off x="7588319" y="2265552"/>
            <a:ext cx="2206706" cy="1784912"/>
          </a:xfrm>
          <a:prstGeom prst="rect">
            <a:avLst/>
          </a:prstGeom>
          <a:ln w="12700">
            <a:miter lim="400000"/>
          </a:ln>
        </p:spPr>
      </p:pic>
      <p:pic>
        <p:nvPicPr>
          <p:cNvPr id="200" name="Google Shape;182;p11" descr="Google Shape;182;p11"/>
          <p:cNvPicPr>
            <a:picLocks noChangeAspect="1"/>
          </p:cNvPicPr>
          <p:nvPr/>
        </p:nvPicPr>
        <p:blipFill>
          <a:blip r:embed="rId5">
            <a:extLst/>
          </a:blip>
          <a:stretch>
            <a:fillRect/>
          </a:stretch>
        </p:blipFill>
        <p:spPr>
          <a:xfrm>
            <a:off x="5809624" y="4230825"/>
            <a:ext cx="3935296" cy="1691059"/>
          </a:xfrm>
          <a:prstGeom prst="rect">
            <a:avLst/>
          </a:prstGeom>
          <a:ln w="12700">
            <a:miter lim="400000"/>
          </a:ln>
        </p:spPr>
      </p:pic>
      <p:pic>
        <p:nvPicPr>
          <p:cNvPr id="201" name="Google Shape;183;p11" descr="Google Shape;183;p11"/>
          <p:cNvPicPr>
            <a:picLocks noChangeAspect="1"/>
          </p:cNvPicPr>
          <p:nvPr/>
        </p:nvPicPr>
        <p:blipFill>
          <a:blip r:embed="rId6">
            <a:extLst/>
          </a:blip>
          <a:stretch>
            <a:fillRect/>
          </a:stretch>
        </p:blipFill>
        <p:spPr>
          <a:xfrm>
            <a:off x="1021080" y="4180856"/>
            <a:ext cx="3837846" cy="1790996"/>
          </a:xfrm>
          <a:prstGeom prst="rect">
            <a:avLst/>
          </a:prstGeom>
          <a:ln w="12700">
            <a:miter lim="400000"/>
          </a:ln>
        </p:spPr>
      </p:pic>
      <p:sp>
        <p:nvSpPr>
          <p:cNvPr id="202" name="Google Shape;184;p11"/>
          <p:cNvSpPr txBox="1"/>
          <p:nvPr/>
        </p:nvSpPr>
        <p:spPr>
          <a:xfrm>
            <a:off x="1295403" y="3756378"/>
            <a:ext cx="1858601" cy="3506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vl1pPr>
          </a:lstStyle>
          <a:p>
            <a:pPr/>
            <a:r>
              <a:t>GMFCS Tingkat I</a:t>
            </a:r>
          </a:p>
        </p:txBody>
      </p:sp>
      <p:sp>
        <p:nvSpPr>
          <p:cNvPr id="203" name="Google Shape;185;p11"/>
          <p:cNvSpPr txBox="1"/>
          <p:nvPr/>
        </p:nvSpPr>
        <p:spPr>
          <a:xfrm>
            <a:off x="4460576" y="3756378"/>
            <a:ext cx="2037424" cy="3506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vl1pPr>
          </a:lstStyle>
          <a:p>
            <a:pPr/>
            <a:r>
              <a:t>GMFCS Tingkat II</a:t>
            </a:r>
          </a:p>
        </p:txBody>
      </p:sp>
      <p:sp>
        <p:nvSpPr>
          <p:cNvPr id="204" name="Google Shape;186;p11"/>
          <p:cNvSpPr txBox="1"/>
          <p:nvPr/>
        </p:nvSpPr>
        <p:spPr>
          <a:xfrm>
            <a:off x="7661771" y="3756378"/>
            <a:ext cx="2037424" cy="3506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vl1pPr>
          </a:lstStyle>
          <a:p>
            <a:pPr/>
            <a:r>
              <a:t>GMFCS Tingkat III</a:t>
            </a:r>
          </a:p>
        </p:txBody>
      </p:sp>
      <p:sp>
        <p:nvSpPr>
          <p:cNvPr id="205" name="Google Shape;187;p11"/>
          <p:cNvSpPr txBox="1"/>
          <p:nvPr/>
        </p:nvSpPr>
        <p:spPr>
          <a:xfrm>
            <a:off x="2043852" y="5936458"/>
            <a:ext cx="2233042" cy="35062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vl1pPr>
          </a:lstStyle>
          <a:p>
            <a:pPr/>
            <a:r>
              <a:t>GMFCS Tingkat IV</a:t>
            </a:r>
          </a:p>
        </p:txBody>
      </p:sp>
      <p:sp>
        <p:nvSpPr>
          <p:cNvPr id="206" name="Google Shape;188;p11"/>
          <p:cNvSpPr txBox="1"/>
          <p:nvPr/>
        </p:nvSpPr>
        <p:spPr>
          <a:xfrm>
            <a:off x="7024785" y="5936458"/>
            <a:ext cx="1962653" cy="35062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vl1pPr>
          </a:lstStyle>
          <a:p>
            <a:pPr/>
            <a:r>
              <a:t>GMFCS Tingkat V</a:t>
            </a:r>
          </a:p>
        </p:txBody>
      </p:sp>
      <p:sp>
        <p:nvSpPr>
          <p:cNvPr id="207" name="Google Shape;189;p11"/>
          <p:cNvSpPr txBox="1"/>
          <p:nvPr/>
        </p:nvSpPr>
        <p:spPr>
          <a:xfrm>
            <a:off x="10287724" y="5197849"/>
            <a:ext cx="1858551" cy="1001230"/>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r">
              <a:defRPr sz="1100"/>
            </a:lvl1pPr>
          </a:lstStyle>
          <a:p>
            <a:pPr/>
            <a:r>
              <a:t>Ilustrasi GMFCS 6-12: © Bill Reid, Kate Willoughby, Adrienne Harvey and Kerr Graham, The Royal Children’s Hospital Melbourne.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Google Shape;195;p12"/>
          <p:cNvSpPr txBox="1"/>
          <p:nvPr>
            <p:ph type="title"/>
          </p:nvPr>
        </p:nvSpPr>
        <p:spPr>
          <a:xfrm>
            <a:off x="513347" y="435795"/>
            <a:ext cx="8787064" cy="717718"/>
          </a:xfrm>
          <a:prstGeom prst="rect">
            <a:avLst/>
          </a:prstGeom>
        </p:spPr>
        <p:txBody>
          <a:bodyPr/>
          <a:lstStyle/>
          <a:p>
            <a:pPr/>
            <a:r>
              <a:t>Kemampuan manual</a:t>
            </a:r>
          </a:p>
        </p:txBody>
      </p:sp>
      <p:pic>
        <p:nvPicPr>
          <p:cNvPr id="210" name="Google Shape;196;p12" descr="Google Shape;196;p12"/>
          <p:cNvPicPr>
            <a:picLocks noChangeAspect="1"/>
          </p:cNvPicPr>
          <p:nvPr/>
        </p:nvPicPr>
        <p:blipFill>
          <a:blip r:embed="rId2">
            <a:extLst/>
          </a:blip>
          <a:stretch>
            <a:fillRect/>
          </a:stretch>
        </p:blipFill>
        <p:spPr>
          <a:xfrm>
            <a:off x="9287698" y="2348296"/>
            <a:ext cx="2323991" cy="2233865"/>
          </a:xfrm>
          <a:prstGeom prst="rect">
            <a:avLst/>
          </a:prstGeom>
          <a:ln w="12700">
            <a:miter lim="400000"/>
          </a:ln>
        </p:spPr>
      </p:pic>
      <p:pic>
        <p:nvPicPr>
          <p:cNvPr id="211" name="Google Shape;197;p12" descr="Google Shape;197;p12"/>
          <p:cNvPicPr>
            <a:picLocks noChangeAspect="1"/>
          </p:cNvPicPr>
          <p:nvPr/>
        </p:nvPicPr>
        <p:blipFill>
          <a:blip r:embed="rId3">
            <a:extLst/>
          </a:blip>
          <a:stretch>
            <a:fillRect/>
          </a:stretch>
        </p:blipFill>
        <p:spPr>
          <a:xfrm>
            <a:off x="662165" y="2348296"/>
            <a:ext cx="2323991" cy="2233865"/>
          </a:xfrm>
          <a:prstGeom prst="rect">
            <a:avLst/>
          </a:prstGeom>
          <a:ln w="12700">
            <a:miter lim="400000"/>
          </a:ln>
        </p:spPr>
      </p:pic>
      <p:pic>
        <p:nvPicPr>
          <p:cNvPr id="212" name="Google Shape;198;p12" descr="Google Shape;198;p12"/>
          <p:cNvPicPr>
            <a:picLocks noChangeAspect="1"/>
          </p:cNvPicPr>
          <p:nvPr/>
        </p:nvPicPr>
        <p:blipFill>
          <a:blip r:embed="rId4">
            <a:extLst/>
          </a:blip>
          <a:stretch>
            <a:fillRect/>
          </a:stretch>
        </p:blipFill>
        <p:spPr>
          <a:xfrm>
            <a:off x="6388163" y="2348296"/>
            <a:ext cx="2330270" cy="2239900"/>
          </a:xfrm>
          <a:prstGeom prst="rect">
            <a:avLst/>
          </a:prstGeom>
          <a:ln w="12700">
            <a:miter lim="400000"/>
          </a:ln>
        </p:spPr>
      </p:pic>
      <p:pic>
        <p:nvPicPr>
          <p:cNvPr id="213" name="Google Shape;199;p12" descr="Google Shape;199;p12"/>
          <p:cNvPicPr>
            <a:picLocks noChangeAspect="1"/>
          </p:cNvPicPr>
          <p:nvPr/>
        </p:nvPicPr>
        <p:blipFill>
          <a:blip r:embed="rId5">
            <a:extLst/>
          </a:blip>
          <a:stretch>
            <a:fillRect/>
          </a:stretch>
        </p:blipFill>
        <p:spPr>
          <a:xfrm>
            <a:off x="3488218" y="2348296"/>
            <a:ext cx="2324533" cy="2234385"/>
          </a:xfrm>
          <a:prstGeom prst="rect">
            <a:avLst/>
          </a:prstGeom>
          <a:ln w="12700">
            <a:miter lim="400000"/>
          </a:ln>
        </p:spPr>
      </p:pic>
      <p:sp>
        <p:nvSpPr>
          <p:cNvPr id="214" name="Google Shape;200;p12"/>
          <p:cNvSpPr txBox="1"/>
          <p:nvPr/>
        </p:nvSpPr>
        <p:spPr>
          <a:xfrm>
            <a:off x="559071" y="1298998"/>
            <a:ext cx="8844052" cy="95939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2000"/>
            </a:lvl1pPr>
          </a:lstStyle>
          <a:p>
            <a:pPr/>
            <a:r>
              <a:t>Setidaknya dua pertiga dari anak-anak dengan cerebral palsy akan mengalami kesulitan gerak yang memengaruhi salah satu atau kedua lengan. Hampir setiap aktivitas sehari-hari dapat terdampak.</a:t>
            </a:r>
          </a:p>
        </p:txBody>
      </p:sp>
      <p:sp>
        <p:nvSpPr>
          <p:cNvPr id="215" name="Google Shape;201;p12"/>
          <p:cNvSpPr txBox="1"/>
          <p:nvPr/>
        </p:nvSpPr>
        <p:spPr>
          <a:xfrm>
            <a:off x="1079308" y="4582159"/>
            <a:ext cx="1483252" cy="3506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vl1pPr>
          </a:lstStyle>
          <a:p>
            <a:pPr/>
            <a:r>
              <a:t>Makan</a:t>
            </a:r>
          </a:p>
        </p:txBody>
      </p:sp>
      <p:sp>
        <p:nvSpPr>
          <p:cNvPr id="216" name="Google Shape;202;p12"/>
          <p:cNvSpPr txBox="1"/>
          <p:nvPr/>
        </p:nvSpPr>
        <p:spPr>
          <a:xfrm>
            <a:off x="3908808" y="4582159"/>
            <a:ext cx="1483251" cy="3506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vl1pPr>
          </a:lstStyle>
          <a:p>
            <a:pPr/>
            <a:r>
              <a:t>Berpakaian</a:t>
            </a:r>
          </a:p>
        </p:txBody>
      </p:sp>
      <p:sp>
        <p:nvSpPr>
          <p:cNvPr id="217" name="Google Shape;203;p12"/>
          <p:cNvSpPr txBox="1"/>
          <p:nvPr/>
        </p:nvSpPr>
        <p:spPr>
          <a:xfrm>
            <a:off x="6806523" y="4582159"/>
            <a:ext cx="1483251" cy="3506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vl1pPr>
          </a:lstStyle>
          <a:p>
            <a:pPr/>
            <a:r>
              <a:t>Menulis</a:t>
            </a:r>
          </a:p>
        </p:txBody>
      </p:sp>
      <p:sp>
        <p:nvSpPr>
          <p:cNvPr id="218" name="Google Shape;204;p12"/>
          <p:cNvSpPr txBox="1"/>
          <p:nvPr/>
        </p:nvSpPr>
        <p:spPr>
          <a:xfrm>
            <a:off x="9714396" y="4582159"/>
            <a:ext cx="1483251" cy="61732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1800"/>
            </a:lvl1pPr>
          </a:lstStyle>
          <a:p>
            <a:pPr/>
            <a:r>
              <a:t>Menangkap bola</a:t>
            </a:r>
          </a:p>
        </p:txBody>
      </p:sp>
      <p:sp>
        <p:nvSpPr>
          <p:cNvPr id="219" name="Google Shape;205;p12"/>
          <p:cNvSpPr txBox="1"/>
          <p:nvPr/>
        </p:nvSpPr>
        <p:spPr>
          <a:xfrm>
            <a:off x="635271" y="5108999"/>
            <a:ext cx="8987675" cy="115072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lvl1pPr>
          </a:lstStyle>
          <a:p>
            <a:pPr/>
            <a:r>
              <a:t>Kemampuan anak berusia 4–18 tahun dengan cerebral palsy untuk menangani objek dalam kegiatan sehari-hari dapat dikategorikan menjadi 5 tingkat, berdasarkan Sistem Klasifikasi Kemampuan Manual (Manual Ability Classification System atau MACS). Perincian lebih lanjut di www.macs.nu/index.php</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Google Shape;211;p13"/>
          <p:cNvSpPr txBox="1"/>
          <p:nvPr>
            <p:ph type="title"/>
          </p:nvPr>
        </p:nvSpPr>
        <p:spPr>
          <a:xfrm>
            <a:off x="513347" y="435795"/>
            <a:ext cx="8787064" cy="717718"/>
          </a:xfrm>
          <a:prstGeom prst="rect">
            <a:avLst/>
          </a:prstGeom>
        </p:spPr>
        <p:txBody>
          <a:bodyPr/>
          <a:lstStyle/>
          <a:p>
            <a:pPr/>
            <a:r>
              <a:t>Gangguan terkait</a:t>
            </a:r>
          </a:p>
        </p:txBody>
      </p:sp>
      <p:sp>
        <p:nvSpPr>
          <p:cNvPr id="222" name="Google Shape;212;p13"/>
          <p:cNvSpPr txBox="1"/>
          <p:nvPr/>
        </p:nvSpPr>
        <p:spPr>
          <a:xfrm>
            <a:off x="559071" y="1123616"/>
            <a:ext cx="8844005" cy="66729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2000"/>
            </a:lvl1pPr>
          </a:lstStyle>
          <a:p>
            <a:pPr/>
            <a:r>
              <a:t>Anak-anak dengan CP mungkin juga memiliki berbagai gangguan fisik dan kognitif.</a:t>
            </a:r>
          </a:p>
        </p:txBody>
      </p:sp>
      <p:graphicFrame>
        <p:nvGraphicFramePr>
          <p:cNvPr id="223" name="Google Shape;213;p13"/>
          <p:cNvGraphicFramePr/>
          <p:nvPr/>
        </p:nvGraphicFramePr>
        <p:xfrm>
          <a:off x="449343" y="1868037"/>
          <a:ext cx="11217476" cy="3217627"/>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188150"/>
                <a:gridCol w="2188150"/>
                <a:gridCol w="2188150"/>
                <a:gridCol w="2188150"/>
                <a:gridCol w="2464875"/>
              </a:tblGrid>
              <a:tr h="1147525">
                <a:tc>
                  <a:txBody>
                    <a:bodyPr/>
                    <a:lstStyle/>
                    <a:p>
                      <a:pPr algn="l">
                        <a:defRPr sz="1800"/>
                      </a:pP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a:solidFill>
                        <a:srgbClr val="000000">
                          <a:alpha val="0"/>
                        </a:srgbClr>
                      </a:solidFill>
                    </a:lnB>
                  </a:tcPr>
                </a:tc>
                <a:tc>
                  <a:txBody>
                    <a:bodyPr/>
                    <a:lstStyle/>
                    <a:p>
                      <a:pPr algn="l">
                        <a:defRPr sz="1800"/>
                      </a:pP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a:solidFill>
                        <a:srgbClr val="000000">
                          <a:alpha val="0"/>
                        </a:srgbClr>
                      </a:solidFill>
                    </a:lnB>
                  </a:tcPr>
                </a:tc>
                <a:tc>
                  <a:txBody>
                    <a:bodyPr/>
                    <a:lstStyle/>
                    <a:p>
                      <a:pPr algn="l">
                        <a:defRPr sz="1800"/>
                      </a:pP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a:solidFill>
                        <a:srgbClr val="000000">
                          <a:alpha val="0"/>
                        </a:srgbClr>
                      </a:solidFill>
                    </a:lnB>
                  </a:tcPr>
                </a:tc>
                <a:tc>
                  <a:txBody>
                    <a:bodyPr/>
                    <a:lstStyle/>
                    <a:p>
                      <a:pPr algn="l">
                        <a:defRPr sz="1800"/>
                      </a:pP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a:solidFill>
                        <a:srgbClr val="000000">
                          <a:alpha val="0"/>
                        </a:srgbClr>
                      </a:solidFill>
                    </a:lnB>
                  </a:tcPr>
                </a:tc>
                <a:tc>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a:solidFill>
                        <a:srgbClr val="000000">
                          <a:alpha val="0"/>
                        </a:srgbClr>
                      </a:solidFill>
                    </a:lnT>
                    <a:lnB>
                      <a:solidFill>
                        <a:srgbClr val="000000">
                          <a:alpha val="0"/>
                        </a:srgbClr>
                      </a:solidFill>
                    </a:lnB>
                  </a:tcPr>
                </a:tc>
              </a:tr>
              <a:tr h="370850">
                <a:tc>
                  <a:txBody>
                    <a:bodyPr/>
                    <a:lstStyle/>
                    <a:p>
                      <a:pPr algn="ctr">
                        <a:defRPr sz="2200"/>
                      </a:pPr>
                      <a:r>
                        <a:t>1 dari 3 anak</a:t>
                      </a:r>
                      <a:br/>
                      <a:r>
                        <a:rPr sz="1600"/>
                        <a:t>tidak dapat berjalan</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a:solidFill>
                        <a:srgbClr val="000000">
                          <a:alpha val="0"/>
                        </a:srgbClr>
                      </a:solidFill>
                    </a:lnB>
                  </a:tcPr>
                </a:tc>
                <a:tc>
                  <a:txBody>
                    <a:bodyPr/>
                    <a:lstStyle/>
                    <a:p>
                      <a:pPr algn="ctr">
                        <a:defRPr b="1" sz="2200"/>
                      </a:pPr>
                      <a:r>
                        <a:t>1 dari 4 anak </a:t>
                      </a:r>
                      <a:br/>
                      <a:r>
                        <a:rPr b="0" sz="1400"/>
                        <a:t>tidak dapat berbicara</a:t>
                      </a: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a:solidFill>
                        <a:srgbClr val="000000">
                          <a:alpha val="0"/>
                        </a:srgbClr>
                      </a:solidFill>
                    </a:lnB>
                  </a:tcPr>
                </a:tc>
                <a:tc>
                  <a:txBody>
                    <a:bodyPr/>
                    <a:lstStyle/>
                    <a:p>
                      <a:pPr algn="ctr">
                        <a:defRPr b="1" sz="2200"/>
                      </a:pPr>
                      <a:r>
                        <a:t>3 dari 4 anak </a:t>
                      </a:r>
                      <a:br/>
                      <a:r>
                        <a:rPr b="0" sz="1400"/>
                        <a:t>mengalami nyeri</a:t>
                      </a: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a:solidFill>
                        <a:srgbClr val="000000">
                          <a:alpha val="0"/>
                        </a:srgbClr>
                      </a:solidFill>
                    </a:lnB>
                  </a:tcPr>
                </a:tc>
                <a:tc>
                  <a:txBody>
                    <a:bodyPr/>
                    <a:lstStyle/>
                    <a:p>
                      <a:pPr algn="ctr">
                        <a:defRPr b="1" sz="2200"/>
                      </a:pPr>
                      <a:r>
                        <a:t>1 dari 4 anak </a:t>
                      </a:r>
                      <a:br/>
                      <a:r>
                        <a:rPr b="0" sz="1400"/>
                        <a:t>memiliki epilepsi</a:t>
                      </a: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a:solidFill>
                        <a:srgbClr val="000000">
                          <a:alpha val="0"/>
                        </a:srgbClr>
                      </a:solidFill>
                    </a:lnB>
                  </a:tcPr>
                </a:tc>
                <a:tc>
                  <a:txBody>
                    <a:bodyPr/>
                    <a:lstStyle/>
                    <a:p>
                      <a:pPr algn="ctr">
                        <a:defRPr b="1" sz="2200"/>
                      </a:pPr>
                      <a:r>
                        <a:t>1 dari 4 anak </a:t>
                      </a:r>
                      <a:br/>
                      <a:r>
                        <a:rPr b="0" sz="1400"/>
                        <a:t>memiliki gangguan perilaku</a:t>
                      </a:r>
                    </a:p>
                  </a:txBody>
                  <a:tcPr marL="45725" marR="45725" marT="45725" marB="45725" anchor="t" anchorCtr="0" horzOverflow="overflow">
                    <a:lnL w="12700">
                      <a:solidFill>
                        <a:srgbClr val="4FC7E8"/>
                      </a:solidFill>
                      <a:prstDash val="dash"/>
                    </a:lnL>
                    <a:lnR>
                      <a:solidFill>
                        <a:srgbClr val="000000">
                          <a:alpha val="0"/>
                        </a:srgbClr>
                      </a:solidFill>
                    </a:lnR>
                    <a:lnT>
                      <a:solidFill>
                        <a:srgbClr val="000000">
                          <a:alpha val="0"/>
                        </a:srgbClr>
                      </a:solidFill>
                    </a:lnT>
                    <a:lnB>
                      <a:solidFill>
                        <a:srgbClr val="000000">
                          <a:alpha val="0"/>
                        </a:srgbClr>
                      </a:solidFill>
                    </a:lnB>
                  </a:tcPr>
                </a:tc>
              </a:tr>
              <a:tr h="180000">
                <a:tc>
                  <a:txBody>
                    <a:bodyPr/>
                    <a:lstStyle/>
                    <a:p>
                      <a:pPr algn="l">
                        <a:defRPr sz="100"/>
                      </a:pP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c>
                  <a:txBody>
                    <a:bodyPr/>
                    <a:lstStyle/>
                    <a:p>
                      <a:pPr algn="l">
                        <a:defRPr sz="100"/>
                      </a:pP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w="12700">
                      <a:solidFill>
                        <a:srgbClr val="4FC7E8"/>
                      </a:solidFill>
                      <a:prstDash val="dash"/>
                    </a:lnB>
                  </a:tcPr>
                </a:tc>
                <a:tc>
                  <a:txBody>
                    <a:bodyPr/>
                    <a:lstStyle/>
                    <a:p>
                      <a:pPr algn="l">
                        <a:defRPr sz="100"/>
                      </a:pP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w="12700">
                      <a:solidFill>
                        <a:srgbClr val="4FC7E8"/>
                      </a:solidFill>
                      <a:prstDash val="dash"/>
                    </a:lnB>
                  </a:tcPr>
                </a:tc>
                <a:tc>
                  <a:txBody>
                    <a:bodyPr/>
                    <a:lstStyle/>
                    <a:p>
                      <a:pPr algn="l">
                        <a:defRPr sz="100"/>
                      </a:pP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w="12700">
                      <a:solidFill>
                        <a:srgbClr val="4FC7E8"/>
                      </a:solidFill>
                      <a:prstDash val="dash"/>
                    </a:lnB>
                  </a:tcPr>
                </a:tc>
                <a:tc>
                  <a:txBody>
                    <a:bodyPr/>
                    <a:lstStyle/>
                    <a:p>
                      <a:pPr algn="l">
                        <a:defRPr sz="100"/>
                      </a:pPr>
                    </a:p>
                  </a:txBody>
                  <a:tcPr marL="45725" marR="45725" marT="45725" marB="45725" anchor="t" anchorCtr="0" horzOverflow="overflow">
                    <a:lnL w="12700">
                      <a:solidFill>
                        <a:srgbClr val="4FC7E8"/>
                      </a:solidFill>
                      <a:prstDash val="dash"/>
                    </a:lnL>
                    <a:lnR>
                      <a:solidFill>
                        <a:srgbClr val="000000">
                          <a:alpha val="0"/>
                        </a:srgbClr>
                      </a:solidFill>
                    </a:lnR>
                    <a:lnT>
                      <a:solidFill>
                        <a:srgbClr val="000000">
                          <a:alpha val="0"/>
                        </a:srgbClr>
                      </a:solidFill>
                    </a:lnT>
                    <a:lnB w="12700">
                      <a:solidFill>
                        <a:srgbClr val="4FC7E8"/>
                      </a:solidFill>
                      <a:prstDash val="dash"/>
                    </a:lnB>
                  </a:tcPr>
                </a:tc>
              </a:tr>
              <a:tr h="1148400">
                <a:tc>
                  <a:txBody>
                    <a:bodyPr/>
                    <a:lstStyle/>
                    <a:p>
                      <a:pPr algn="l">
                        <a:defRPr sz="1600"/>
                      </a:pP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c>
                  <a:txBody>
                    <a:bodyPr/>
                    <a:lstStyle/>
                    <a:p>
                      <a:pPr algn="l">
                        <a:defRPr sz="1600"/>
                      </a:pPr>
                    </a:p>
                  </a:txBody>
                  <a:tcPr marL="45725" marR="45725" marT="45725" marB="45725" anchor="t" anchorCtr="0" horzOverflow="overflow">
                    <a:lnL w="12700">
                      <a:solidFill>
                        <a:srgbClr val="4FC7E8"/>
                      </a:solidFill>
                      <a:prstDash val="dash"/>
                    </a:lnL>
                    <a:lnR w="12700">
                      <a:solidFill>
                        <a:srgbClr val="4FC7E8"/>
                      </a:solidFill>
                      <a:prstDash val="dash"/>
                    </a:lnR>
                    <a:lnT w="12700">
                      <a:solidFill>
                        <a:srgbClr val="4FC7E8"/>
                      </a:solidFill>
                      <a:prstDash val="dash"/>
                    </a:lnT>
                    <a:lnB>
                      <a:solidFill>
                        <a:srgbClr val="000000">
                          <a:alpha val="0"/>
                        </a:srgbClr>
                      </a:solidFill>
                    </a:lnB>
                  </a:tcPr>
                </a:tc>
                <a:tc>
                  <a:txBody>
                    <a:bodyPr/>
                    <a:lstStyle/>
                    <a:p>
                      <a:pPr algn="l">
                        <a:defRPr sz="1600"/>
                      </a:pPr>
                    </a:p>
                  </a:txBody>
                  <a:tcPr marL="45725" marR="45725" marT="45725" marB="45725" anchor="t" anchorCtr="0" horzOverflow="overflow">
                    <a:lnL w="12700">
                      <a:solidFill>
                        <a:srgbClr val="4FC7E8"/>
                      </a:solidFill>
                      <a:prstDash val="dash"/>
                    </a:lnL>
                    <a:lnR w="12700">
                      <a:solidFill>
                        <a:srgbClr val="4FC7E8"/>
                      </a:solidFill>
                      <a:prstDash val="dash"/>
                    </a:lnR>
                    <a:lnT w="12700">
                      <a:solidFill>
                        <a:srgbClr val="4FC7E8"/>
                      </a:solidFill>
                      <a:prstDash val="dash"/>
                    </a:lnT>
                    <a:lnB>
                      <a:solidFill>
                        <a:srgbClr val="000000">
                          <a:alpha val="0"/>
                        </a:srgbClr>
                      </a:solidFill>
                    </a:lnB>
                  </a:tcPr>
                </a:tc>
                <a:tc>
                  <a:txBody>
                    <a:bodyPr/>
                    <a:lstStyle/>
                    <a:p>
                      <a:pPr algn="l">
                        <a:defRPr sz="1600"/>
                      </a:pPr>
                    </a:p>
                  </a:txBody>
                  <a:tcPr marL="45725" marR="45725" marT="45725" marB="45725" anchor="t" anchorCtr="0" horzOverflow="overflow">
                    <a:lnL w="12700">
                      <a:solidFill>
                        <a:srgbClr val="4FC7E8"/>
                      </a:solidFill>
                      <a:prstDash val="dash"/>
                    </a:lnL>
                    <a:lnR w="12700">
                      <a:solidFill>
                        <a:srgbClr val="4FC7E8"/>
                      </a:solidFill>
                      <a:prstDash val="dash"/>
                    </a:lnR>
                    <a:lnT w="12700">
                      <a:solidFill>
                        <a:srgbClr val="4FC7E8"/>
                      </a:solidFill>
                      <a:prstDash val="dash"/>
                    </a:lnT>
                    <a:lnB>
                      <a:solidFill>
                        <a:srgbClr val="000000">
                          <a:alpha val="0"/>
                        </a:srgbClr>
                      </a:solidFill>
                    </a:lnB>
                  </a:tcPr>
                </a:tc>
                <a:tc>
                  <a:txBody>
                    <a:bodyPr/>
                    <a:lstStyle/>
                    <a:p>
                      <a:pPr algn="l">
                        <a:defRPr sz="16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a:solidFill>
                        <a:srgbClr val="000000">
                          <a:alpha val="0"/>
                        </a:srgbClr>
                      </a:solidFill>
                    </a:lnB>
                  </a:tcPr>
                </a:tc>
              </a:tr>
              <a:tr h="370850">
                <a:tc>
                  <a:txBody>
                    <a:bodyPr/>
                    <a:lstStyle/>
                    <a:p>
                      <a:pPr algn="ctr">
                        <a:defRPr sz="2200"/>
                      </a:pPr>
                      <a:r>
                        <a:t>1 dari 2 anak </a:t>
                      </a:r>
                      <a:br/>
                      <a:r>
                        <a:rPr sz="1400"/>
                        <a:t>memiliki gangguan intelektual</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a:solidFill>
                        <a:srgbClr val="000000">
                          <a:alpha val="0"/>
                        </a:srgbClr>
                      </a:solidFill>
                    </a:lnB>
                  </a:tcPr>
                </a:tc>
                <a:tc>
                  <a:txBody>
                    <a:bodyPr/>
                    <a:lstStyle/>
                    <a:p>
                      <a:pPr algn="ctr">
                        <a:defRPr sz="2200"/>
                      </a:pPr>
                      <a:r>
                        <a:t>1 dari 10 anak</a:t>
                      </a:r>
                      <a:br/>
                      <a:r>
                        <a:rPr sz="1400"/>
                        <a:t>memiliki gangguan penglihatan buruk</a:t>
                      </a: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a:solidFill>
                        <a:srgbClr val="000000">
                          <a:alpha val="0"/>
                        </a:srgbClr>
                      </a:solidFill>
                    </a:lnB>
                  </a:tcPr>
                </a:tc>
                <a:tc>
                  <a:txBody>
                    <a:bodyPr/>
                    <a:lstStyle/>
                    <a:p>
                      <a:pPr algn="ctr">
                        <a:defRPr b="1" sz="2200"/>
                      </a:pPr>
                      <a:r>
                        <a:t>1 dari 4 anak </a:t>
                      </a:r>
                      <a:br/>
                      <a:r>
                        <a:rPr b="0" sz="1400"/>
                        <a:t>memiliki masalah kontrol kandung kemih</a:t>
                      </a: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a:solidFill>
                        <a:srgbClr val="000000">
                          <a:alpha val="0"/>
                        </a:srgbClr>
                      </a:solidFill>
                    </a:lnB>
                  </a:tcPr>
                </a:tc>
                <a:tc>
                  <a:txBody>
                    <a:bodyPr/>
                    <a:lstStyle/>
                    <a:p>
                      <a:pPr algn="ctr">
                        <a:defRPr b="1" sz="2200"/>
                      </a:pPr>
                      <a:r>
                        <a:t>1 dari 5 anak</a:t>
                      </a:r>
                      <a:br/>
                      <a:r>
                        <a:rPr b="0" sz="1400"/>
                        <a:t>memiliki gangguan tidur</a:t>
                      </a:r>
                    </a:p>
                  </a:txBody>
                  <a:tcPr marL="45725" marR="45725" marT="45725" marB="45725" anchor="t" anchorCtr="0" horzOverflow="overflow">
                    <a:lnL w="12700">
                      <a:solidFill>
                        <a:srgbClr val="4FC7E8"/>
                      </a:solidFill>
                      <a:prstDash val="dash"/>
                    </a:lnL>
                    <a:lnR w="12700">
                      <a:solidFill>
                        <a:srgbClr val="4FC7E8"/>
                      </a:solidFill>
                      <a:prstDash val="dash"/>
                    </a:lnR>
                    <a:lnT>
                      <a:solidFill>
                        <a:srgbClr val="000000">
                          <a:alpha val="0"/>
                        </a:srgbClr>
                      </a:solidFill>
                    </a:lnT>
                    <a:lnB>
                      <a:solidFill>
                        <a:srgbClr val="000000">
                          <a:alpha val="0"/>
                        </a:srgbClr>
                      </a:solidFill>
                    </a:lnB>
                  </a:tcPr>
                </a:tc>
                <a:tc>
                  <a:txBody>
                    <a:bodyPr/>
                    <a:lstStyle/>
                    <a:p>
                      <a:pPr algn="ctr">
                        <a:defRPr b="1" sz="2200"/>
                      </a:pPr>
                      <a:r>
                        <a:t>1 dari 5 anak </a:t>
                      </a:r>
                      <a:br/>
                      <a:r>
                        <a:rPr b="0" sz="1400"/>
                        <a:t>memiliki masalah kontrol air liur</a:t>
                      </a:r>
                    </a:p>
                  </a:txBody>
                  <a:tcPr marL="45725" marR="45725" marT="45725" marB="45725" anchor="t" anchorCtr="0" horzOverflow="overflow">
                    <a:lnL w="12700">
                      <a:solidFill>
                        <a:srgbClr val="4FC7E8"/>
                      </a:solidFill>
                      <a:prstDash val="dash"/>
                    </a:lnL>
                    <a:lnR>
                      <a:solidFill>
                        <a:srgbClr val="000000">
                          <a:alpha val="0"/>
                        </a:srgbClr>
                      </a:solidFill>
                    </a:lnR>
                    <a:lnT>
                      <a:solidFill>
                        <a:srgbClr val="000000">
                          <a:alpha val="0"/>
                        </a:srgbClr>
                      </a:solidFill>
                    </a:lnT>
                    <a:lnB>
                      <a:solidFill>
                        <a:srgbClr val="000000">
                          <a:alpha val="0"/>
                        </a:srgbClr>
                      </a:solidFill>
                    </a:lnB>
                  </a:tcPr>
                </a:tc>
              </a:tr>
            </a:tbl>
          </a:graphicData>
        </a:graphic>
      </p:graphicFrame>
      <p:pic>
        <p:nvPicPr>
          <p:cNvPr id="224" name="Google Shape;214;p13" descr="Google Shape;214;p13"/>
          <p:cNvPicPr>
            <a:picLocks noChangeAspect="1"/>
          </p:cNvPicPr>
          <p:nvPr/>
        </p:nvPicPr>
        <p:blipFill>
          <a:blip r:embed="rId2">
            <a:extLst/>
          </a:blip>
          <a:stretch>
            <a:fillRect/>
          </a:stretch>
        </p:blipFill>
        <p:spPr>
          <a:xfrm>
            <a:off x="982743" y="1889457"/>
            <a:ext cx="1179096" cy="1088154"/>
          </a:xfrm>
          <a:prstGeom prst="rect">
            <a:avLst/>
          </a:prstGeom>
          <a:ln w="12700">
            <a:miter lim="400000"/>
          </a:ln>
        </p:spPr>
      </p:pic>
      <p:pic>
        <p:nvPicPr>
          <p:cNvPr id="225" name="Google Shape;215;p13" descr="Google Shape;215;p13"/>
          <p:cNvPicPr>
            <a:picLocks noChangeAspect="1"/>
          </p:cNvPicPr>
          <p:nvPr/>
        </p:nvPicPr>
        <p:blipFill>
          <a:blip r:embed="rId3">
            <a:extLst/>
          </a:blip>
          <a:stretch>
            <a:fillRect/>
          </a:stretch>
        </p:blipFill>
        <p:spPr>
          <a:xfrm>
            <a:off x="3148907" y="1889457"/>
            <a:ext cx="1212047" cy="1118565"/>
          </a:xfrm>
          <a:prstGeom prst="rect">
            <a:avLst/>
          </a:prstGeom>
          <a:ln w="12700">
            <a:miter lim="400000"/>
          </a:ln>
        </p:spPr>
      </p:pic>
      <p:pic>
        <p:nvPicPr>
          <p:cNvPr id="226" name="Google Shape;216;p13" descr="Google Shape;216;p13"/>
          <p:cNvPicPr>
            <a:picLocks noChangeAspect="1"/>
          </p:cNvPicPr>
          <p:nvPr/>
        </p:nvPicPr>
        <p:blipFill>
          <a:blip r:embed="rId4">
            <a:extLst/>
          </a:blip>
          <a:stretch>
            <a:fillRect/>
          </a:stretch>
        </p:blipFill>
        <p:spPr>
          <a:xfrm>
            <a:off x="5346675" y="1904706"/>
            <a:ext cx="1195525" cy="1103317"/>
          </a:xfrm>
          <a:prstGeom prst="rect">
            <a:avLst/>
          </a:prstGeom>
          <a:ln w="12700">
            <a:miter lim="400000"/>
          </a:ln>
        </p:spPr>
      </p:pic>
      <p:pic>
        <p:nvPicPr>
          <p:cNvPr id="227" name="Google Shape;217;p13" descr="Google Shape;217;p13"/>
          <p:cNvPicPr>
            <a:picLocks noChangeAspect="1"/>
          </p:cNvPicPr>
          <p:nvPr/>
        </p:nvPicPr>
        <p:blipFill>
          <a:blip r:embed="rId5">
            <a:extLst/>
          </a:blip>
          <a:stretch>
            <a:fillRect/>
          </a:stretch>
        </p:blipFill>
        <p:spPr>
          <a:xfrm>
            <a:off x="7479793" y="1889456"/>
            <a:ext cx="1179095" cy="1088154"/>
          </a:xfrm>
          <a:prstGeom prst="rect">
            <a:avLst/>
          </a:prstGeom>
          <a:ln w="12700">
            <a:miter lim="400000"/>
          </a:ln>
        </p:spPr>
      </p:pic>
      <p:pic>
        <p:nvPicPr>
          <p:cNvPr id="228" name="Google Shape;218;p13" descr="Google Shape;218;p13"/>
          <p:cNvPicPr>
            <a:picLocks noChangeAspect="1"/>
          </p:cNvPicPr>
          <p:nvPr/>
        </p:nvPicPr>
        <p:blipFill>
          <a:blip r:embed="rId6">
            <a:extLst/>
          </a:blip>
          <a:stretch>
            <a:fillRect/>
          </a:stretch>
        </p:blipFill>
        <p:spPr>
          <a:xfrm>
            <a:off x="949717" y="3928957"/>
            <a:ext cx="1179076" cy="1088137"/>
          </a:xfrm>
          <a:prstGeom prst="rect">
            <a:avLst/>
          </a:prstGeom>
          <a:ln w="12700">
            <a:miter lim="400000"/>
          </a:ln>
        </p:spPr>
      </p:pic>
      <p:pic>
        <p:nvPicPr>
          <p:cNvPr id="229" name="Google Shape;219;p13" descr="Google Shape;219;p13"/>
          <p:cNvPicPr>
            <a:picLocks noChangeAspect="1"/>
          </p:cNvPicPr>
          <p:nvPr/>
        </p:nvPicPr>
        <p:blipFill>
          <a:blip r:embed="rId7">
            <a:extLst/>
          </a:blip>
          <a:stretch>
            <a:fillRect/>
          </a:stretch>
        </p:blipFill>
        <p:spPr>
          <a:xfrm>
            <a:off x="3148907" y="3939668"/>
            <a:ext cx="1146049" cy="1057657"/>
          </a:xfrm>
          <a:prstGeom prst="rect">
            <a:avLst/>
          </a:prstGeom>
          <a:ln w="12700">
            <a:miter lim="400000"/>
          </a:ln>
        </p:spPr>
      </p:pic>
      <p:pic>
        <p:nvPicPr>
          <p:cNvPr id="230" name="Google Shape;220;p13" descr="Google Shape;220;p13"/>
          <p:cNvPicPr>
            <a:picLocks noChangeAspect="1"/>
          </p:cNvPicPr>
          <p:nvPr/>
        </p:nvPicPr>
        <p:blipFill>
          <a:blip r:embed="rId8">
            <a:extLst/>
          </a:blip>
          <a:stretch>
            <a:fillRect/>
          </a:stretch>
        </p:blipFill>
        <p:spPr>
          <a:xfrm>
            <a:off x="5315072" y="3939668"/>
            <a:ext cx="1167471" cy="1077427"/>
          </a:xfrm>
          <a:prstGeom prst="rect">
            <a:avLst/>
          </a:prstGeom>
          <a:ln w="12700">
            <a:miter lim="400000"/>
          </a:ln>
        </p:spPr>
      </p:pic>
      <p:pic>
        <p:nvPicPr>
          <p:cNvPr id="231" name="Google Shape;221;p13" descr="Google Shape;221;p13"/>
          <p:cNvPicPr>
            <a:picLocks noChangeAspect="1"/>
          </p:cNvPicPr>
          <p:nvPr/>
        </p:nvPicPr>
        <p:blipFill>
          <a:blip r:embed="rId9">
            <a:extLst/>
          </a:blip>
          <a:stretch>
            <a:fillRect/>
          </a:stretch>
        </p:blipFill>
        <p:spPr>
          <a:xfrm>
            <a:off x="7552898" y="3959438"/>
            <a:ext cx="1146049" cy="1057657"/>
          </a:xfrm>
          <a:prstGeom prst="rect">
            <a:avLst/>
          </a:prstGeom>
          <a:ln w="12700">
            <a:miter lim="400000"/>
          </a:ln>
        </p:spPr>
      </p:pic>
      <p:pic>
        <p:nvPicPr>
          <p:cNvPr id="232" name="Google Shape;222;p13" descr="Google Shape;222;p13"/>
          <p:cNvPicPr>
            <a:picLocks noChangeAspect="1"/>
          </p:cNvPicPr>
          <p:nvPr/>
        </p:nvPicPr>
        <p:blipFill>
          <a:blip r:embed="rId10">
            <a:extLst/>
          </a:blip>
          <a:stretch>
            <a:fillRect/>
          </a:stretch>
        </p:blipFill>
        <p:spPr>
          <a:xfrm>
            <a:off x="9840449" y="1875809"/>
            <a:ext cx="1208667" cy="1115446"/>
          </a:xfrm>
          <a:prstGeom prst="rect">
            <a:avLst/>
          </a:prstGeom>
          <a:ln w="12700">
            <a:miter lim="400000"/>
          </a:ln>
        </p:spPr>
      </p:pic>
      <p:pic>
        <p:nvPicPr>
          <p:cNvPr id="233" name="Google Shape;223;p13" descr="Google Shape;223;p13"/>
          <p:cNvPicPr>
            <a:picLocks noChangeAspect="1"/>
          </p:cNvPicPr>
          <p:nvPr/>
        </p:nvPicPr>
        <p:blipFill>
          <a:blip r:embed="rId11">
            <a:extLst/>
          </a:blip>
          <a:stretch>
            <a:fillRect/>
          </a:stretch>
        </p:blipFill>
        <p:spPr>
          <a:xfrm>
            <a:off x="9870040" y="3928957"/>
            <a:ext cx="1179076" cy="1088137"/>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Google Shape;229;p14"/>
          <p:cNvSpPr txBox="1"/>
          <p:nvPr>
            <p:ph type="title"/>
          </p:nvPr>
        </p:nvSpPr>
        <p:spPr>
          <a:xfrm>
            <a:off x="513347" y="435795"/>
            <a:ext cx="8787064" cy="717718"/>
          </a:xfrm>
          <a:prstGeom prst="rect">
            <a:avLst/>
          </a:prstGeom>
        </p:spPr>
        <p:txBody>
          <a:bodyPr/>
          <a:lstStyle/>
          <a:p>
            <a:pPr/>
            <a:r>
              <a:t>Fokus perkembangan anak</a:t>
            </a:r>
          </a:p>
        </p:txBody>
      </p:sp>
      <p:sp>
        <p:nvSpPr>
          <p:cNvPr id="236" name="Google Shape;230;p14"/>
          <p:cNvSpPr txBox="1"/>
          <p:nvPr/>
        </p:nvSpPr>
        <p:spPr>
          <a:xfrm>
            <a:off x="559071" y="1123616"/>
            <a:ext cx="6791685" cy="66729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2000"/>
            </a:lvl1pPr>
          </a:lstStyle>
          <a:p>
            <a:pPr/>
            <a:r>
              <a:t>'Kata-F' fokus pada enam wilayah penting perkembangan anak yang vital bagi semua anak dengan CP. </a:t>
            </a:r>
          </a:p>
        </p:txBody>
      </p:sp>
      <p:sp>
        <p:nvSpPr>
          <p:cNvPr id="237" name="Google Shape;231;p14"/>
          <p:cNvSpPr txBox="1"/>
          <p:nvPr/>
        </p:nvSpPr>
        <p:spPr>
          <a:xfrm>
            <a:off x="5979005" y="6021754"/>
            <a:ext cx="6075670" cy="442016"/>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r">
              <a:defRPr sz="1200"/>
            </a:lvl1pPr>
          </a:lstStyle>
          <a:p>
            <a:pPr/>
            <a:r>
              <a:t>Perincian lebih lanjut di https://www.canchild.ca/en/research-in-practice/f-words-in-childhood-disability</a:t>
            </a:r>
          </a:p>
        </p:txBody>
      </p:sp>
      <p:pic>
        <p:nvPicPr>
          <p:cNvPr id="238" name="Google Shape;232;p14" descr="Google Shape;232;p14"/>
          <p:cNvPicPr>
            <a:picLocks noChangeAspect="1"/>
          </p:cNvPicPr>
          <p:nvPr/>
        </p:nvPicPr>
        <p:blipFill>
          <a:blip r:embed="rId2">
            <a:extLst/>
          </a:blip>
          <a:stretch>
            <a:fillRect/>
          </a:stretch>
        </p:blipFill>
        <p:spPr>
          <a:xfrm>
            <a:off x="4245829" y="1996232"/>
            <a:ext cx="3635587" cy="1788156"/>
          </a:xfrm>
          <a:prstGeom prst="rect">
            <a:avLst/>
          </a:prstGeom>
          <a:ln w="12700">
            <a:miter lim="400000"/>
          </a:ln>
        </p:spPr>
      </p:pic>
      <p:pic>
        <p:nvPicPr>
          <p:cNvPr id="239" name="Google Shape;233;p14" descr="Google Shape;233;p14"/>
          <p:cNvPicPr>
            <a:picLocks noChangeAspect="1"/>
          </p:cNvPicPr>
          <p:nvPr/>
        </p:nvPicPr>
        <p:blipFill>
          <a:blip r:embed="rId3">
            <a:extLst/>
          </a:blip>
          <a:stretch>
            <a:fillRect/>
          </a:stretch>
        </p:blipFill>
        <p:spPr>
          <a:xfrm>
            <a:off x="1431359" y="1996232"/>
            <a:ext cx="2476670" cy="1788156"/>
          </a:xfrm>
          <a:prstGeom prst="rect">
            <a:avLst/>
          </a:prstGeom>
          <a:ln w="12700">
            <a:miter lim="400000"/>
          </a:ln>
        </p:spPr>
      </p:pic>
      <p:pic>
        <p:nvPicPr>
          <p:cNvPr id="240" name="Google Shape;234;p14" descr="Google Shape;234;p14"/>
          <p:cNvPicPr>
            <a:picLocks noChangeAspect="1"/>
          </p:cNvPicPr>
          <p:nvPr/>
        </p:nvPicPr>
        <p:blipFill>
          <a:blip r:embed="rId4">
            <a:extLst/>
          </a:blip>
          <a:stretch>
            <a:fillRect/>
          </a:stretch>
        </p:blipFill>
        <p:spPr>
          <a:xfrm>
            <a:off x="4860904" y="4006831"/>
            <a:ext cx="2926398" cy="1792480"/>
          </a:xfrm>
          <a:prstGeom prst="rect">
            <a:avLst/>
          </a:prstGeom>
          <a:ln w="12700">
            <a:miter lim="400000"/>
          </a:ln>
        </p:spPr>
      </p:pic>
      <p:pic>
        <p:nvPicPr>
          <p:cNvPr id="241" name="Google Shape;235;p14" descr="Google Shape;235;p14"/>
          <p:cNvPicPr>
            <a:picLocks noChangeAspect="1"/>
          </p:cNvPicPr>
          <p:nvPr/>
        </p:nvPicPr>
        <p:blipFill>
          <a:blip r:embed="rId5">
            <a:extLst/>
          </a:blip>
          <a:stretch>
            <a:fillRect/>
          </a:stretch>
        </p:blipFill>
        <p:spPr>
          <a:xfrm>
            <a:off x="343964" y="3990768"/>
            <a:ext cx="4202656" cy="1808542"/>
          </a:xfrm>
          <a:prstGeom prst="rect">
            <a:avLst/>
          </a:prstGeom>
          <a:ln w="12700">
            <a:miter lim="400000"/>
          </a:ln>
        </p:spPr>
      </p:pic>
      <p:pic>
        <p:nvPicPr>
          <p:cNvPr id="242" name="Google Shape;236;p14" descr="Google Shape;236;p14"/>
          <p:cNvPicPr>
            <a:picLocks noChangeAspect="1"/>
          </p:cNvPicPr>
          <p:nvPr/>
        </p:nvPicPr>
        <p:blipFill>
          <a:blip r:embed="rId6">
            <a:extLst/>
          </a:blip>
          <a:stretch>
            <a:fillRect/>
          </a:stretch>
        </p:blipFill>
        <p:spPr>
          <a:xfrm>
            <a:off x="8219217" y="1985529"/>
            <a:ext cx="2421540" cy="1798859"/>
          </a:xfrm>
          <a:prstGeom prst="rect">
            <a:avLst/>
          </a:prstGeom>
          <a:ln w="12700">
            <a:miter lim="400000"/>
          </a:ln>
        </p:spPr>
      </p:pic>
      <p:pic>
        <p:nvPicPr>
          <p:cNvPr id="243" name="Google Shape;237;p14" descr="Google Shape;237;p14"/>
          <p:cNvPicPr>
            <a:picLocks noChangeAspect="1"/>
          </p:cNvPicPr>
          <p:nvPr/>
        </p:nvPicPr>
        <p:blipFill>
          <a:blip r:embed="rId7">
            <a:extLst/>
          </a:blip>
          <a:stretch>
            <a:fillRect/>
          </a:stretch>
        </p:blipFill>
        <p:spPr>
          <a:xfrm>
            <a:off x="8122508" y="4006831"/>
            <a:ext cx="3710243" cy="1812562"/>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Google Shape;243;p15"/>
          <p:cNvSpPr txBox="1"/>
          <p:nvPr>
            <p:ph type="title"/>
          </p:nvPr>
        </p:nvSpPr>
        <p:spPr>
          <a:xfrm>
            <a:off x="513347" y="435795"/>
            <a:ext cx="8787064" cy="717718"/>
          </a:xfrm>
          <a:prstGeom prst="rect">
            <a:avLst/>
          </a:prstGeom>
        </p:spPr>
        <p:txBody>
          <a:bodyPr/>
          <a:lstStyle/>
          <a:p>
            <a:pPr/>
            <a:r>
              <a:t>Pertimbangan perawatan</a:t>
            </a:r>
          </a:p>
        </p:txBody>
      </p:sp>
      <p:graphicFrame>
        <p:nvGraphicFramePr>
          <p:cNvPr id="246" name="Google Shape;244;p15"/>
          <p:cNvGraphicFramePr/>
          <p:nvPr/>
        </p:nvGraphicFramePr>
        <p:xfrm>
          <a:off x="702816" y="1702149"/>
          <a:ext cx="4906126" cy="10732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01400"/>
                <a:gridCol w="3704725"/>
              </a:tblGrid>
              <a:tr h="364450">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NYERI</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3 dari 4</a:t>
                      </a:r>
                      <a:r>
                        <a:rPr b="0"/>
                        <a:t>: Berikan perawatan untuk mencegah gangguan tidur dan perilaku</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pic>
        <p:nvPicPr>
          <p:cNvPr id="247" name="Google Shape;245;p15" descr="Google Shape;245;p15"/>
          <p:cNvPicPr>
            <a:picLocks noChangeAspect="1"/>
          </p:cNvPicPr>
          <p:nvPr/>
        </p:nvPicPr>
        <p:blipFill>
          <a:blip r:embed="rId2">
            <a:extLst/>
          </a:blip>
          <a:stretch>
            <a:fillRect/>
          </a:stretch>
        </p:blipFill>
        <p:spPr>
          <a:xfrm>
            <a:off x="712243" y="1727830"/>
            <a:ext cx="1146049" cy="1057656"/>
          </a:xfrm>
          <a:prstGeom prst="rect">
            <a:avLst/>
          </a:prstGeom>
          <a:ln w="12700">
            <a:miter lim="400000"/>
          </a:ln>
        </p:spPr>
      </p:pic>
      <p:graphicFrame>
        <p:nvGraphicFramePr>
          <p:cNvPr id="248" name="Google Shape;246;p15"/>
          <p:cNvGraphicFramePr/>
          <p:nvPr/>
        </p:nvGraphicFramePr>
        <p:xfrm>
          <a:off x="693389" y="3138962"/>
          <a:ext cx="4915551" cy="10732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0825"/>
                <a:gridCol w="3704725"/>
              </a:tblGrid>
              <a:tr h="364450">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DISABILITAS INTELEKTUAL</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1 dari 2</a:t>
                      </a:r>
                      <a:r>
                        <a:rPr b="0"/>
                        <a:t>: Prognosis yang lebih buruk untuk ambulasi, kontinensia, akademisi</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graphicFrame>
        <p:nvGraphicFramePr>
          <p:cNvPr id="249" name="Google Shape;247;p15"/>
          <p:cNvGraphicFramePr/>
          <p:nvPr/>
        </p:nvGraphicFramePr>
        <p:xfrm>
          <a:off x="712243" y="4552934"/>
          <a:ext cx="4896701" cy="11440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01400"/>
                <a:gridCol w="3695300"/>
              </a:tblGrid>
              <a:tr h="435299">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NON-AMBULAN</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1 dari 4</a:t>
                      </a:r>
                      <a:r>
                        <a:rPr b="0"/>
                        <a:t>: Duduk tanpa dibantu pada usia 2 tahun memprediksi ambulasi</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pic>
        <p:nvPicPr>
          <p:cNvPr id="250" name="Google Shape;248;p15" descr="Google Shape;248;p15"/>
          <p:cNvPicPr>
            <a:picLocks noChangeAspect="1"/>
          </p:cNvPicPr>
          <p:nvPr/>
        </p:nvPicPr>
        <p:blipFill>
          <a:blip r:embed="rId3">
            <a:extLst/>
          </a:blip>
          <a:stretch>
            <a:fillRect/>
          </a:stretch>
        </p:blipFill>
        <p:spPr>
          <a:xfrm>
            <a:off x="785112" y="3151565"/>
            <a:ext cx="1063754" cy="1146342"/>
          </a:xfrm>
          <a:prstGeom prst="rect">
            <a:avLst/>
          </a:prstGeom>
          <a:ln w="12700">
            <a:miter lim="400000"/>
          </a:ln>
        </p:spPr>
      </p:pic>
      <p:pic>
        <p:nvPicPr>
          <p:cNvPr id="251" name="Google Shape;249;p15" descr="Google Shape;249;p15"/>
          <p:cNvPicPr>
            <a:picLocks noChangeAspect="1"/>
          </p:cNvPicPr>
          <p:nvPr/>
        </p:nvPicPr>
        <p:blipFill>
          <a:blip r:embed="rId4">
            <a:extLst/>
          </a:blip>
          <a:stretch>
            <a:fillRect/>
          </a:stretch>
        </p:blipFill>
        <p:spPr>
          <a:xfrm>
            <a:off x="782422" y="4568712"/>
            <a:ext cx="1034341" cy="1114648"/>
          </a:xfrm>
          <a:prstGeom prst="rect">
            <a:avLst/>
          </a:prstGeom>
          <a:ln w="12700">
            <a:miter lim="400000"/>
          </a:ln>
        </p:spPr>
      </p:pic>
      <p:graphicFrame>
        <p:nvGraphicFramePr>
          <p:cNvPr id="252" name="Google Shape;250;p15"/>
          <p:cNvGraphicFramePr/>
          <p:nvPr/>
        </p:nvGraphicFramePr>
        <p:xfrm>
          <a:off x="6266205" y="1702149"/>
          <a:ext cx="4906126" cy="10732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01400"/>
                <a:gridCol w="3704725"/>
              </a:tblGrid>
              <a:tr h="364450">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PENGGANTIAN PANGGUL</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1 dari 3</a:t>
                      </a:r>
                      <a:r>
                        <a:rPr b="0"/>
                        <a:t>: 6-12 bulan pengawasan panggul dengan menggunakan x-ray</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graphicFrame>
        <p:nvGraphicFramePr>
          <p:cNvPr id="253" name="Google Shape;251;p15"/>
          <p:cNvGraphicFramePr/>
          <p:nvPr/>
        </p:nvGraphicFramePr>
        <p:xfrm>
          <a:off x="6256778" y="3138962"/>
          <a:ext cx="4915551" cy="10732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0825"/>
                <a:gridCol w="3704725"/>
              </a:tblGrid>
              <a:tr h="364450">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NON-VERBAL</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1 dari 4</a:t>
                      </a:r>
                      <a:r>
                        <a:rPr b="0"/>
                        <a:t>: Penggunaan alat bantu bicara lebih awal</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graphicFrame>
        <p:nvGraphicFramePr>
          <p:cNvPr id="254" name="Google Shape;252;p15"/>
          <p:cNvGraphicFramePr/>
          <p:nvPr/>
        </p:nvGraphicFramePr>
        <p:xfrm>
          <a:off x="6275632" y="4552934"/>
          <a:ext cx="4896701" cy="11440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01400"/>
                <a:gridCol w="3695300"/>
              </a:tblGrid>
              <a:tr h="435299">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EPILEPSI</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1 dari 4</a:t>
                      </a:r>
                      <a:r>
                        <a:rPr b="0"/>
                        <a:t>: Kejang akan sembuh pada 10-20% anak</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pic>
        <p:nvPicPr>
          <p:cNvPr id="255" name="Google Shape;253;p15" descr="Google Shape;253;p15"/>
          <p:cNvPicPr>
            <a:picLocks noChangeAspect="1"/>
          </p:cNvPicPr>
          <p:nvPr/>
        </p:nvPicPr>
        <p:blipFill>
          <a:blip r:embed="rId5">
            <a:extLst/>
          </a:blip>
          <a:stretch>
            <a:fillRect/>
          </a:stretch>
        </p:blipFill>
        <p:spPr>
          <a:xfrm>
            <a:off x="6353666" y="1724761"/>
            <a:ext cx="1034341" cy="1114647"/>
          </a:xfrm>
          <a:prstGeom prst="rect">
            <a:avLst/>
          </a:prstGeom>
          <a:ln w="12700">
            <a:miter lim="400000"/>
          </a:ln>
        </p:spPr>
      </p:pic>
      <p:pic>
        <p:nvPicPr>
          <p:cNvPr id="256" name="Google Shape;254;p15" descr="Google Shape;254;p15"/>
          <p:cNvPicPr>
            <a:picLocks noChangeAspect="1"/>
          </p:cNvPicPr>
          <p:nvPr/>
        </p:nvPicPr>
        <p:blipFill>
          <a:blip r:embed="rId6">
            <a:extLst/>
          </a:blip>
          <a:stretch>
            <a:fillRect/>
          </a:stretch>
        </p:blipFill>
        <p:spPr>
          <a:xfrm>
            <a:off x="6324255" y="3151565"/>
            <a:ext cx="1063753" cy="1146342"/>
          </a:xfrm>
          <a:prstGeom prst="rect">
            <a:avLst/>
          </a:prstGeom>
          <a:ln w="12700">
            <a:miter lim="400000"/>
          </a:ln>
        </p:spPr>
      </p:pic>
      <p:pic>
        <p:nvPicPr>
          <p:cNvPr id="257" name="Google Shape;255;p15" descr="Google Shape;255;p15"/>
          <p:cNvPicPr>
            <a:picLocks noChangeAspect="1"/>
          </p:cNvPicPr>
          <p:nvPr/>
        </p:nvPicPr>
        <p:blipFill>
          <a:blip r:embed="rId7">
            <a:extLst/>
          </a:blip>
          <a:stretch>
            <a:fillRect/>
          </a:stretch>
        </p:blipFill>
        <p:spPr>
          <a:xfrm>
            <a:off x="6297812" y="4607088"/>
            <a:ext cx="1146049" cy="1057657"/>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Google Shape;261;p16"/>
          <p:cNvSpPr txBox="1"/>
          <p:nvPr>
            <p:ph type="title"/>
          </p:nvPr>
        </p:nvSpPr>
        <p:spPr>
          <a:xfrm>
            <a:off x="513347" y="435795"/>
            <a:ext cx="8787064" cy="717718"/>
          </a:xfrm>
          <a:prstGeom prst="rect">
            <a:avLst/>
          </a:prstGeom>
        </p:spPr>
        <p:txBody>
          <a:bodyPr/>
          <a:lstStyle/>
          <a:p>
            <a:pPr/>
            <a:r>
              <a:t>Pertimbangan perawatan </a:t>
            </a:r>
            <a:r>
              <a:rPr b="0"/>
              <a:t>(lanj.)</a:t>
            </a:r>
          </a:p>
        </p:txBody>
      </p:sp>
      <p:graphicFrame>
        <p:nvGraphicFramePr>
          <p:cNvPr id="260" name="Google Shape;262;p16"/>
          <p:cNvGraphicFramePr/>
          <p:nvPr/>
        </p:nvGraphicFramePr>
        <p:xfrm>
          <a:off x="702816" y="1702149"/>
          <a:ext cx="4906126" cy="10732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01400"/>
                <a:gridCol w="3704725"/>
              </a:tblGrid>
              <a:tr h="364450">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GANGGUAN PERILAKU</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1 dari 4</a:t>
                      </a:r>
                      <a:r>
                        <a:rPr b="0"/>
                        <a:t>: Rawat dini dan pastikan nyeri diobati</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graphicFrame>
        <p:nvGraphicFramePr>
          <p:cNvPr id="261" name="Google Shape;263;p16"/>
          <p:cNvGraphicFramePr/>
          <p:nvPr/>
        </p:nvGraphicFramePr>
        <p:xfrm>
          <a:off x="693389" y="3138962"/>
          <a:ext cx="4915551" cy="10732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0825"/>
                <a:gridCol w="3704725"/>
              </a:tblGrid>
              <a:tr h="364450">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INKONTINENSIA KANDUNG KEMIH</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1 dari 4</a:t>
                      </a:r>
                      <a:r>
                        <a:rPr b="0"/>
                        <a:t>: Lakukan pemeriksaan dan berikan lebih banyak waktu</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graphicFrame>
        <p:nvGraphicFramePr>
          <p:cNvPr id="262" name="Google Shape;264;p16"/>
          <p:cNvGraphicFramePr/>
          <p:nvPr/>
        </p:nvGraphicFramePr>
        <p:xfrm>
          <a:off x="712243" y="4552934"/>
          <a:ext cx="4896701" cy="11440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01400"/>
                <a:gridCol w="3695300"/>
              </a:tblGrid>
              <a:tr h="435299">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GANGGUAN TIDUR</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1 dari 5</a:t>
                      </a:r>
                      <a:r>
                        <a:rPr b="0"/>
                        <a:t>: Lakukan pemeriksaan dan pastikan nyeri diobati</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graphicFrame>
        <p:nvGraphicFramePr>
          <p:cNvPr id="263" name="Google Shape;265;p16"/>
          <p:cNvGraphicFramePr/>
          <p:nvPr/>
        </p:nvGraphicFramePr>
        <p:xfrm>
          <a:off x="6266205" y="1702149"/>
          <a:ext cx="4906126" cy="10732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01400"/>
                <a:gridCol w="3704725"/>
              </a:tblGrid>
              <a:tr h="364450">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KEBUTAAN</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1 dari 10</a:t>
                      </a:r>
                      <a:r>
                        <a:rPr b="0"/>
                        <a:t>: Nilai di awal dan berikan dukungan</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graphicFrame>
        <p:nvGraphicFramePr>
          <p:cNvPr id="264" name="Google Shape;266;p16"/>
          <p:cNvGraphicFramePr/>
          <p:nvPr/>
        </p:nvGraphicFramePr>
        <p:xfrm>
          <a:off x="6256778" y="3138962"/>
          <a:ext cx="4915551" cy="10732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10825"/>
                <a:gridCol w="3704725"/>
              </a:tblGrid>
              <a:tr h="364450">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PEMBERIAN MAKANAN NON-ORAL</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1 dari 15</a:t>
                      </a:r>
                      <a:r>
                        <a:rPr b="0"/>
                        <a:t>: Nilai keamanan menelan dan pantau perkembangan</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graphicFrame>
        <p:nvGraphicFramePr>
          <p:cNvPr id="265" name="Google Shape;267;p16"/>
          <p:cNvGraphicFramePr/>
          <p:nvPr/>
        </p:nvGraphicFramePr>
        <p:xfrm>
          <a:off x="6275632" y="4552934"/>
          <a:ext cx="4896701" cy="114407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01400"/>
                <a:gridCol w="3695300"/>
              </a:tblGrid>
              <a:tr h="435299">
                <a:tc rowSpan="2">
                  <a:txBody>
                    <a:bodyPr/>
                    <a:lstStyle/>
                    <a:p>
                      <a:pPr algn="l">
                        <a:defRPr sz="1800"/>
                      </a:pPr>
                    </a:p>
                  </a:txBody>
                  <a:tcPr marL="45725" marR="45725" marT="45725" marB="45725" anchor="t" anchorCtr="0" horzOverflow="overflow">
                    <a:lnL w="12700">
                      <a:solidFill>
                        <a:srgbClr val="4FC7E8"/>
                      </a:solidFill>
                      <a:prstDash val="dash"/>
                    </a:lnL>
                    <a:lnR>
                      <a:solidFill>
                        <a:srgbClr val="000000">
                          <a:alpha val="0"/>
                        </a:srgbClr>
                      </a:solidFill>
                    </a:lnR>
                    <a:lnT w="12700">
                      <a:solidFill>
                        <a:srgbClr val="4FC7E8"/>
                      </a:solidFill>
                      <a:prstDash val="dash"/>
                    </a:lnT>
                    <a:lnB w="12700">
                      <a:solidFill>
                        <a:srgbClr val="4FC7E8"/>
                      </a:solidFill>
                      <a:prstDash val="dash"/>
                    </a:lnB>
                  </a:tcPr>
                </a:tc>
                <a:tc>
                  <a:txBody>
                    <a:bodyPr/>
                    <a:lstStyle/>
                    <a:p>
                      <a:pPr algn="l">
                        <a:defRPr sz="1800"/>
                      </a:pPr>
                      <a:r>
                        <a:rPr b="1" sz="2400"/>
                        <a:t>KETULIAN</a:t>
                      </a:r>
                    </a:p>
                  </a:txBody>
                  <a:tcPr marL="45725" marR="45725" marT="45725" marB="45725" anchor="t" anchorCtr="0" horzOverflow="overflow">
                    <a:lnL>
                      <a:solidFill>
                        <a:srgbClr val="000000">
                          <a:alpha val="0"/>
                        </a:srgbClr>
                      </a:solidFill>
                    </a:lnL>
                    <a:lnR w="12700">
                      <a:solidFill>
                        <a:srgbClr val="4FC7E8"/>
                      </a:solidFill>
                      <a:prstDash val="dash"/>
                    </a:lnR>
                    <a:lnT w="12700">
                      <a:solidFill>
                        <a:srgbClr val="4FC7E8"/>
                      </a:solidFill>
                      <a:prstDash val="dash"/>
                    </a:lnT>
                    <a:lnB>
                      <a:solidFill>
                        <a:srgbClr val="000000">
                          <a:alpha val="0"/>
                        </a:srgbClr>
                      </a:solidFill>
                    </a:lnB>
                  </a:tcPr>
                </a:tc>
              </a:tr>
              <a:tr h="708775">
                <a:tc vMerge="1">
                  <a:tcPr/>
                </a:tc>
                <a:tc>
                  <a:txBody>
                    <a:bodyPr/>
                    <a:lstStyle/>
                    <a:p>
                      <a:pPr algn="l">
                        <a:defRPr b="1" sz="1800"/>
                      </a:pPr>
                      <a:r>
                        <a:t>1 dari 25</a:t>
                      </a:r>
                      <a:r>
                        <a:rPr b="0"/>
                        <a:t>: Nilai di awal dan berikan dukungan</a:t>
                      </a:r>
                    </a:p>
                  </a:txBody>
                  <a:tcPr marL="45725" marR="45725" marT="45725" marB="45725" anchor="t" anchorCtr="0" horzOverflow="overflow">
                    <a:lnL>
                      <a:solidFill>
                        <a:srgbClr val="000000">
                          <a:alpha val="0"/>
                        </a:srgbClr>
                      </a:solidFill>
                    </a:lnL>
                    <a:lnR w="12700">
                      <a:solidFill>
                        <a:srgbClr val="4FC7E8"/>
                      </a:solidFill>
                      <a:prstDash val="dash"/>
                    </a:lnR>
                    <a:lnT>
                      <a:solidFill>
                        <a:srgbClr val="000000">
                          <a:alpha val="0"/>
                        </a:srgbClr>
                      </a:solidFill>
                    </a:lnT>
                    <a:lnB w="12700">
                      <a:solidFill>
                        <a:srgbClr val="4FC7E8"/>
                      </a:solidFill>
                      <a:prstDash val="dash"/>
                    </a:lnB>
                  </a:tcPr>
                </a:tc>
              </a:tr>
            </a:tbl>
          </a:graphicData>
        </a:graphic>
      </p:graphicFrame>
      <p:pic>
        <p:nvPicPr>
          <p:cNvPr id="266" name="Google Shape;268;p16" descr="Google Shape;268;p16"/>
          <p:cNvPicPr>
            <a:picLocks noChangeAspect="1"/>
          </p:cNvPicPr>
          <p:nvPr/>
        </p:nvPicPr>
        <p:blipFill>
          <a:blip r:embed="rId2">
            <a:extLst/>
          </a:blip>
          <a:stretch>
            <a:fillRect/>
          </a:stretch>
        </p:blipFill>
        <p:spPr>
          <a:xfrm>
            <a:off x="782422" y="1780170"/>
            <a:ext cx="981458" cy="955545"/>
          </a:xfrm>
          <a:prstGeom prst="rect">
            <a:avLst/>
          </a:prstGeom>
          <a:ln w="12700">
            <a:miter lim="400000"/>
          </a:ln>
        </p:spPr>
      </p:pic>
      <p:pic>
        <p:nvPicPr>
          <p:cNvPr id="267" name="Google Shape;269;p16" descr="Google Shape;269;p16"/>
          <p:cNvPicPr>
            <a:picLocks noChangeAspect="1"/>
          </p:cNvPicPr>
          <p:nvPr/>
        </p:nvPicPr>
        <p:blipFill>
          <a:blip r:embed="rId3">
            <a:extLst/>
          </a:blip>
          <a:stretch>
            <a:fillRect/>
          </a:stretch>
        </p:blipFill>
        <p:spPr>
          <a:xfrm>
            <a:off x="782422" y="3167238"/>
            <a:ext cx="1029487" cy="1109415"/>
          </a:xfrm>
          <a:prstGeom prst="rect">
            <a:avLst/>
          </a:prstGeom>
          <a:ln w="12700">
            <a:miter lim="400000"/>
          </a:ln>
        </p:spPr>
      </p:pic>
      <p:pic>
        <p:nvPicPr>
          <p:cNvPr id="268" name="Google Shape;270;p16" descr="Google Shape;270;p16"/>
          <p:cNvPicPr>
            <a:picLocks noChangeAspect="1"/>
          </p:cNvPicPr>
          <p:nvPr/>
        </p:nvPicPr>
        <p:blipFill>
          <a:blip r:embed="rId4">
            <a:extLst/>
          </a:blip>
          <a:stretch>
            <a:fillRect/>
          </a:stretch>
        </p:blipFill>
        <p:spPr>
          <a:xfrm>
            <a:off x="830450" y="4575774"/>
            <a:ext cx="1032398" cy="1112553"/>
          </a:xfrm>
          <a:prstGeom prst="rect">
            <a:avLst/>
          </a:prstGeom>
          <a:ln w="12700">
            <a:miter lim="400000"/>
          </a:ln>
        </p:spPr>
      </p:pic>
      <p:pic>
        <p:nvPicPr>
          <p:cNvPr id="269" name="Google Shape;271;p16" descr="Google Shape;271;p16"/>
          <p:cNvPicPr>
            <a:picLocks noChangeAspect="1"/>
          </p:cNvPicPr>
          <p:nvPr/>
        </p:nvPicPr>
        <p:blipFill>
          <a:blip r:embed="rId5">
            <a:extLst/>
          </a:blip>
          <a:stretch>
            <a:fillRect/>
          </a:stretch>
        </p:blipFill>
        <p:spPr>
          <a:xfrm>
            <a:off x="6380109" y="1702149"/>
            <a:ext cx="1020335" cy="1099553"/>
          </a:xfrm>
          <a:prstGeom prst="rect">
            <a:avLst/>
          </a:prstGeom>
          <a:ln w="12700">
            <a:miter lim="400000"/>
          </a:ln>
        </p:spPr>
      </p:pic>
      <p:pic>
        <p:nvPicPr>
          <p:cNvPr id="270" name="Google Shape;272;p16" descr="Google Shape;272;p16"/>
          <p:cNvPicPr>
            <a:picLocks noChangeAspect="1"/>
          </p:cNvPicPr>
          <p:nvPr/>
        </p:nvPicPr>
        <p:blipFill>
          <a:blip r:embed="rId6">
            <a:extLst/>
          </a:blip>
          <a:srcRect l="0" t="6812" r="0" b="0"/>
          <a:stretch>
            <a:fillRect/>
          </a:stretch>
        </p:blipFill>
        <p:spPr>
          <a:xfrm>
            <a:off x="6370958" y="3167238"/>
            <a:ext cx="1076588" cy="1081139"/>
          </a:xfrm>
          <a:prstGeom prst="rect">
            <a:avLst/>
          </a:prstGeom>
          <a:ln w="12700">
            <a:miter lim="400000"/>
          </a:ln>
        </p:spPr>
      </p:pic>
      <p:pic>
        <p:nvPicPr>
          <p:cNvPr id="271" name="Google Shape;273;p16" descr="Google Shape;273;p16"/>
          <p:cNvPicPr>
            <a:picLocks noChangeAspect="1"/>
          </p:cNvPicPr>
          <p:nvPr/>
        </p:nvPicPr>
        <p:blipFill>
          <a:blip r:embed="rId7">
            <a:extLst/>
          </a:blip>
          <a:stretch>
            <a:fillRect/>
          </a:stretch>
        </p:blipFill>
        <p:spPr>
          <a:xfrm>
            <a:off x="6466089" y="4575774"/>
            <a:ext cx="1032398" cy="1112553"/>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Google Shape;279;p17"/>
          <p:cNvSpPr txBox="1"/>
          <p:nvPr>
            <p:ph type="title"/>
          </p:nvPr>
        </p:nvSpPr>
        <p:spPr>
          <a:xfrm>
            <a:off x="513347" y="435795"/>
            <a:ext cx="8787064" cy="717718"/>
          </a:xfrm>
          <a:prstGeom prst="rect">
            <a:avLst/>
          </a:prstGeom>
        </p:spPr>
        <p:txBody>
          <a:bodyPr/>
          <a:lstStyle/>
          <a:p>
            <a:pPr/>
            <a:r>
              <a:t>Masa depan</a:t>
            </a:r>
          </a:p>
        </p:txBody>
      </p:sp>
      <p:sp>
        <p:nvSpPr>
          <p:cNvPr id="274" name="Google Shape;280;p17"/>
          <p:cNvSpPr txBox="1"/>
          <p:nvPr/>
        </p:nvSpPr>
        <p:spPr>
          <a:xfrm>
            <a:off x="4414635" y="1555424"/>
            <a:ext cx="6936646" cy="5485812"/>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228600" indent="-228600">
              <a:lnSpc>
                <a:spcPct val="110000"/>
              </a:lnSpc>
              <a:buClr>
                <a:srgbClr val="000000"/>
              </a:buClr>
              <a:buSzPts val="1800"/>
              <a:buFont typeface="Arial"/>
              <a:buChar char="•"/>
              <a:defRPr b="1" sz="1800"/>
            </a:pPr>
            <a:r>
              <a:t>Dengan dukungan orang tua, keluarga, masyarakat, pemerintah dan profesional kesehatan, </a:t>
            </a:r>
            <a:r>
              <a:rPr b="0"/>
              <a:t>anak dengan cerebral palsy dapat memperoleh kehidupan yang sehat dan penuh kontribusi</a:t>
            </a:r>
            <a:endParaRPr b="0"/>
          </a:p>
          <a:p>
            <a:pPr marL="228600" indent="-228600">
              <a:lnSpc>
                <a:spcPct val="110000"/>
              </a:lnSpc>
              <a:spcBef>
                <a:spcPts val="1600"/>
              </a:spcBef>
              <a:buClr>
                <a:srgbClr val="000000"/>
              </a:buClr>
              <a:buSzPts val="1800"/>
              <a:buFont typeface="Arial"/>
              <a:buChar char="•"/>
              <a:defRPr b="1" sz="1800"/>
            </a:pPr>
            <a:r>
              <a:t>Masa depan cerah</a:t>
            </a:r>
            <a:r>
              <a:rPr b="0"/>
              <a:t>, dengan upaya internasional untuk bekerjasama dalam riset, praktik, edukasi, teknologi, dan aksi sosial oleh, dan untuk orang dengan CP</a:t>
            </a:r>
            <a:endParaRPr b="0"/>
          </a:p>
          <a:p>
            <a:pPr marL="228600" indent="-228600">
              <a:lnSpc>
                <a:spcPct val="110000"/>
              </a:lnSpc>
              <a:spcBef>
                <a:spcPts val="1600"/>
              </a:spcBef>
              <a:buClr>
                <a:srgbClr val="000000"/>
              </a:buClr>
              <a:buSzPts val="1800"/>
              <a:buFont typeface="Arial"/>
              <a:buChar char="•"/>
              <a:defRPr b="1" sz="1800"/>
            </a:pPr>
            <a:r>
              <a:t>Ikuti</a:t>
            </a:r>
            <a:r>
              <a:rPr b="0"/>
              <a:t> </a:t>
            </a:r>
            <a:r>
              <a:t>World Cerebral Palsy Day </a:t>
            </a:r>
            <a:r>
              <a:rPr b="0"/>
              <a:t>dan jadilah bagian dari komunitas global dalam meningkatkan kehidupan orang dengan CP di seluruh dunia.</a:t>
            </a:r>
            <a:endParaRPr b="0"/>
          </a:p>
          <a:p>
            <a:pPr algn="ctr">
              <a:lnSpc>
                <a:spcPct val="110000"/>
              </a:lnSpc>
              <a:spcBef>
                <a:spcPts val="1600"/>
              </a:spcBef>
              <a:defRPr b="1" sz="1800">
                <a:solidFill>
                  <a:srgbClr val="00C165"/>
                </a:solidFill>
              </a:defRPr>
            </a:pPr>
            <a:r>
              <a:t>WORLD CEREBRAL PALSY DAY TANGGAL </a:t>
            </a:r>
            <a:r>
              <a:rPr sz="2000"/>
              <a:t>6 OKTOBER</a:t>
            </a:r>
            <a:endParaRPr sz="2000"/>
          </a:p>
          <a:p>
            <a:pPr marL="101600" indent="25400">
              <a:lnSpc>
                <a:spcPct val="110000"/>
              </a:lnSpc>
              <a:spcBef>
                <a:spcPts val="1600"/>
              </a:spcBef>
              <a:defRPr sz="2000"/>
            </a:pPr>
          </a:p>
          <a:p>
            <a:pPr algn="r">
              <a:lnSpc>
                <a:spcPct val="90000"/>
              </a:lnSpc>
              <a:spcBef>
                <a:spcPts val="1600"/>
              </a:spcBef>
              <a:defRPr sz="1000"/>
            </a:pPr>
            <a:br>
              <a:rPr sz="2000"/>
            </a:br>
            <a:br>
              <a:rPr sz="2000"/>
            </a:br>
          </a:p>
        </p:txBody>
      </p:sp>
      <p:grpSp>
        <p:nvGrpSpPr>
          <p:cNvPr id="277" name="Google Shape;281;p17"/>
          <p:cNvGrpSpPr/>
          <p:nvPr/>
        </p:nvGrpSpPr>
        <p:grpSpPr>
          <a:xfrm>
            <a:off x="683030" y="1300433"/>
            <a:ext cx="3507179" cy="4656841"/>
            <a:chOff x="0" y="0"/>
            <a:chExt cx="3507178" cy="4656840"/>
          </a:xfrm>
        </p:grpSpPr>
        <p:sp>
          <p:nvSpPr>
            <p:cNvPr id="275" name="Rectangle"/>
            <p:cNvSpPr/>
            <p:nvPr/>
          </p:nvSpPr>
          <p:spPr>
            <a:xfrm>
              <a:off x="0" y="0"/>
              <a:ext cx="3507179" cy="4656841"/>
            </a:xfrm>
            <a:prstGeom prst="rect">
              <a:avLst/>
            </a:prstGeom>
            <a:solidFill>
              <a:srgbClr val="ECECEC"/>
            </a:solidFill>
            <a:ln w="12700" cap="flat">
              <a:noFill/>
              <a:miter lim="400000"/>
            </a:ln>
            <a:effectLst/>
          </p:spPr>
          <p:txBody>
            <a:bodyPr wrap="square" lIns="45719" tIns="45719" rIns="45719" bIns="45719" numCol="1" anchor="ctr">
              <a:noAutofit/>
            </a:bodyPr>
            <a:lstStyle/>
            <a:p>
              <a:pPr/>
            </a:p>
          </p:txBody>
        </p:sp>
        <p:pic>
          <p:nvPicPr>
            <p:cNvPr id="276" name="image45.png" descr="image45.png"/>
            <p:cNvPicPr>
              <a:picLocks noChangeAspect="1"/>
            </p:cNvPicPr>
            <p:nvPr/>
          </p:nvPicPr>
          <p:blipFill>
            <a:blip r:embed="rId2">
              <a:extLst/>
            </a:blip>
            <a:srcRect l="607" t="0" r="0" b="599"/>
            <a:stretch>
              <a:fillRect/>
            </a:stretch>
          </p:blipFill>
          <p:spPr>
            <a:xfrm>
              <a:off x="0" y="-1"/>
              <a:ext cx="3507179" cy="4656842"/>
            </a:xfrm>
            <a:prstGeom prst="rect">
              <a:avLst/>
            </a:prstGeom>
            <a:ln w="12700" cap="flat">
              <a:noFill/>
              <a:miter lim="400000"/>
            </a:ln>
            <a:effectLst>
              <a:outerShdw sx="100000" sy="100000" kx="0" ky="0" algn="b" rotWithShape="0" blurRad="50800" dist="18000" dir="5400000">
                <a:srgbClr val="000000">
                  <a:alpha val="40000"/>
                </a:srgbClr>
              </a:outerShdw>
            </a:effectLst>
          </p:spPr>
        </p:pic>
      </p:gr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Google Shape;287;p18"/>
          <p:cNvSpPr txBox="1"/>
          <p:nvPr>
            <p:ph type="body" idx="1"/>
          </p:nvPr>
        </p:nvSpPr>
        <p:spPr>
          <a:xfrm>
            <a:off x="513347" y="1686241"/>
            <a:ext cx="10797300" cy="3951001"/>
          </a:xfrm>
          <a:prstGeom prst="rect">
            <a:avLst/>
          </a:prstGeom>
        </p:spPr>
        <p:txBody>
          <a:bodyPr/>
          <a:lstStyle/>
          <a:p>
            <a:pPr marL="224027" indent="-224027" defTabSz="896111">
              <a:spcBef>
                <a:spcPts val="0"/>
              </a:spcBef>
              <a:buSzPts val="1500"/>
              <a:defRPr i="1" sz="1568"/>
            </a:pPr>
            <a:r>
              <a:t>Australian Cerebral Palsy Register Report 2013</a:t>
            </a:r>
            <a:r>
              <a:rPr i="0"/>
              <a:t> www.cpregister.com</a:t>
            </a:r>
            <a:endParaRPr i="0"/>
          </a:p>
          <a:p>
            <a:pPr marL="224027" indent="-224027" defTabSz="896111">
              <a:spcBef>
                <a:spcPts val="900"/>
              </a:spcBef>
              <a:buSzPts val="1500"/>
              <a:defRPr sz="1568"/>
            </a:pPr>
            <a:r>
              <a:t>Eliasson, A.-C., Krumlinde-Sundholm, L., Rösblad, B., Beckung, E., Arner, M., Öhrvall, A.-M., &amp; Rosenbaum, P. (2007). The manual ability classification system (MACS) for children with cerebral palsy: Scale development and evidence of validity and reliability. </a:t>
            </a:r>
            <a:r>
              <a:rPr i="1"/>
              <a:t>Developmental Medicine &amp; Child Neurology</a:t>
            </a:r>
            <a:r>
              <a:t>, </a:t>
            </a:r>
            <a:r>
              <a:rPr i="1"/>
              <a:t>48</a:t>
            </a:r>
            <a:r>
              <a:t>(7), 549–554. doi:10.1111/j.1469-8749.2006.tb01313.x</a:t>
            </a:r>
          </a:p>
          <a:p>
            <a:pPr marL="224027" indent="-224027" defTabSz="896111">
              <a:spcBef>
                <a:spcPts val="900"/>
              </a:spcBef>
              <a:buSzPts val="1500"/>
              <a:defRPr sz="1568"/>
            </a:pPr>
            <a:r>
              <a:t>Novak, I. (2014). Evidence-based diagnosis, health care, and rehabilitation for children with cerebral palsy. </a:t>
            </a:r>
            <a:r>
              <a:rPr i="1"/>
              <a:t>Journal of Child Neurology</a:t>
            </a:r>
            <a:r>
              <a:t>, </a:t>
            </a:r>
            <a:r>
              <a:rPr i="1"/>
              <a:t>29</a:t>
            </a:r>
            <a:r>
              <a:t>(8), 1141–1156. doi:10.1177/0883073814535503</a:t>
            </a:r>
          </a:p>
          <a:p>
            <a:pPr marL="224027" indent="-224027" defTabSz="896111">
              <a:spcBef>
                <a:spcPts val="900"/>
              </a:spcBef>
              <a:buSzPts val="1500"/>
              <a:defRPr sz="1568"/>
            </a:pPr>
            <a:r>
              <a:t>Novak, I., Hines, M., Goldsmith, S., &amp; Barclay, R. (2012). Clinical Prognostic messages from a systematic review on cerebral palsy. </a:t>
            </a:r>
            <a:r>
              <a:rPr i="1"/>
              <a:t>PEDIATRICS</a:t>
            </a:r>
            <a:r>
              <a:t>, </a:t>
            </a:r>
            <a:r>
              <a:rPr i="1"/>
              <a:t>130</a:t>
            </a:r>
            <a:r>
              <a:t>(5), e1285–e1312. doi:10.1542/peds.2012-0924</a:t>
            </a:r>
          </a:p>
          <a:p>
            <a:pPr marL="224027" indent="-224027" defTabSz="896111">
              <a:spcBef>
                <a:spcPts val="900"/>
              </a:spcBef>
              <a:buSzPts val="1500"/>
              <a:defRPr sz="1568"/>
            </a:pPr>
            <a:r>
              <a:t>McIntyre, S., Morgan, C., Walker, K., &amp; Novak, I. (2011). Cerebral palsy-don’t delay. </a:t>
            </a:r>
            <a:r>
              <a:rPr i="1"/>
              <a:t>Developmental Disabilities Research Reviews</a:t>
            </a:r>
            <a:r>
              <a:t>, </a:t>
            </a:r>
            <a:r>
              <a:rPr i="1"/>
              <a:t>17</a:t>
            </a:r>
            <a:r>
              <a:t>(2), 114–129. doi:10.1002/ddrr.1106</a:t>
            </a:r>
          </a:p>
          <a:p>
            <a:pPr marL="224027" indent="-224027" defTabSz="896111">
              <a:spcBef>
                <a:spcPts val="900"/>
              </a:spcBef>
              <a:buSzPts val="1500"/>
              <a:defRPr sz="1568"/>
            </a:pPr>
            <a:r>
              <a:t>Palisano, R., Rosenbaum, P., Walter, S., Russell, D., Wood, E., &amp; Galuppi, B. (2008). Development and reliability of a system to classify gross motor function in children with cerebral palsy. </a:t>
            </a:r>
            <a:r>
              <a:rPr i="1"/>
              <a:t>Developmental Medicine &amp; Child Neurology</a:t>
            </a:r>
            <a:r>
              <a:t>, </a:t>
            </a:r>
            <a:r>
              <a:rPr i="1"/>
              <a:t>39</a:t>
            </a:r>
            <a:r>
              <a:t>(4), 214–223. doi:10.1111/j.1469-8749.1997.tb07414.x  www.canchild.ca. </a:t>
            </a:r>
          </a:p>
          <a:p>
            <a:pPr marL="224027" indent="-224027" defTabSz="896111">
              <a:spcBef>
                <a:spcPts val="900"/>
              </a:spcBef>
              <a:buSzPts val="1500"/>
              <a:defRPr i="1" sz="1568"/>
            </a:pPr>
            <a:r>
              <a:t>Report of the Australian Cerebral Palsy Register, Birth Years 1993-2009</a:t>
            </a:r>
            <a:r>
              <a:rPr i="0"/>
              <a:t>, September 2016. </a:t>
            </a:r>
          </a:p>
        </p:txBody>
      </p:sp>
      <p:sp>
        <p:nvSpPr>
          <p:cNvPr id="280" name="Google Shape;288;p18"/>
          <p:cNvSpPr txBox="1"/>
          <p:nvPr>
            <p:ph type="title"/>
          </p:nvPr>
        </p:nvSpPr>
        <p:spPr>
          <a:xfrm>
            <a:off x="513347" y="435795"/>
            <a:ext cx="8787064" cy="717718"/>
          </a:xfrm>
          <a:prstGeom prst="rect">
            <a:avLst/>
          </a:prstGeom>
        </p:spPr>
        <p:txBody>
          <a:bodyPr/>
          <a:lstStyle>
            <a:lvl1pPr>
              <a:defRPr i="1"/>
            </a:lvl1pPr>
          </a:lstStyle>
          <a:p>
            <a:pPr/>
            <a:r>
              <a:t>Referensi</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Google Shape;49;p2"/>
          <p:cNvSpPr txBox="1"/>
          <p:nvPr>
            <p:ph type="title"/>
          </p:nvPr>
        </p:nvSpPr>
        <p:spPr>
          <a:xfrm>
            <a:off x="513347" y="435795"/>
            <a:ext cx="8787064" cy="717718"/>
          </a:xfrm>
          <a:prstGeom prst="rect">
            <a:avLst/>
          </a:prstGeom>
        </p:spPr>
        <p:txBody>
          <a:bodyPr/>
          <a:lstStyle/>
          <a:p>
            <a:pPr/>
            <a:r>
              <a:t>Saat ini…</a:t>
            </a:r>
          </a:p>
        </p:txBody>
      </p:sp>
      <p:sp>
        <p:nvSpPr>
          <p:cNvPr id="82" name="Google Shape;50;p2"/>
          <p:cNvSpPr txBox="1"/>
          <p:nvPr/>
        </p:nvSpPr>
        <p:spPr>
          <a:xfrm>
            <a:off x="823025" y="1746425"/>
            <a:ext cx="5294150" cy="373902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228600" indent="-228600">
              <a:buClr>
                <a:srgbClr val="000000"/>
              </a:buClr>
              <a:buSzPts val="2400"/>
              <a:buFont typeface="Arial"/>
              <a:buChar char="•"/>
              <a:defRPr sz="2400"/>
            </a:pPr>
            <a:r>
              <a:t>Fakta singkat tentang cerebral palsy (CP)</a:t>
            </a:r>
          </a:p>
          <a:p>
            <a:pPr marL="228600" indent="-228600">
              <a:spcBef>
                <a:spcPts val="600"/>
              </a:spcBef>
              <a:buClr>
                <a:srgbClr val="000000"/>
              </a:buClr>
              <a:buSzPts val="2400"/>
              <a:buFont typeface="Arial"/>
              <a:buChar char="•"/>
              <a:defRPr sz="2400"/>
            </a:pPr>
            <a:r>
              <a:t>Definisi</a:t>
            </a:r>
          </a:p>
          <a:p>
            <a:pPr marL="228600" indent="-228600">
              <a:spcBef>
                <a:spcPts val="600"/>
              </a:spcBef>
              <a:buClr>
                <a:srgbClr val="000000"/>
              </a:buClr>
              <a:buSzPts val="2400"/>
              <a:buFont typeface="Arial"/>
              <a:buChar char="•"/>
              <a:defRPr sz="2400"/>
            </a:pPr>
            <a:r>
              <a:t>Penyebab CP</a:t>
            </a:r>
          </a:p>
          <a:p>
            <a:pPr marL="228600" indent="-228600">
              <a:spcBef>
                <a:spcPts val="600"/>
              </a:spcBef>
              <a:buClr>
                <a:srgbClr val="000000"/>
              </a:buClr>
              <a:buSzPts val="2400"/>
              <a:buFont typeface="Arial"/>
              <a:buChar char="•"/>
              <a:defRPr sz="2400"/>
            </a:pPr>
            <a:r>
              <a:t>Faktor risiko</a:t>
            </a:r>
          </a:p>
          <a:p>
            <a:pPr marL="228600" indent="-228600">
              <a:spcBef>
                <a:spcPts val="600"/>
              </a:spcBef>
              <a:buClr>
                <a:srgbClr val="000000"/>
              </a:buClr>
              <a:buSzPts val="2400"/>
              <a:buFont typeface="Arial"/>
              <a:buChar char="•"/>
              <a:defRPr sz="2400"/>
            </a:pPr>
            <a:r>
              <a:t>Diagnosis</a:t>
            </a:r>
          </a:p>
          <a:p>
            <a:pPr marL="228600" indent="-228600">
              <a:spcBef>
                <a:spcPts val="600"/>
              </a:spcBef>
              <a:buClr>
                <a:srgbClr val="000000"/>
              </a:buClr>
              <a:buSzPts val="2400"/>
              <a:buFont typeface="Arial"/>
              <a:buChar char="•"/>
              <a:defRPr sz="2400"/>
            </a:pPr>
            <a:r>
              <a:t>Jenis motorik</a:t>
            </a:r>
          </a:p>
          <a:p>
            <a:pPr marL="228600" indent="-228600">
              <a:spcBef>
                <a:spcPts val="600"/>
              </a:spcBef>
              <a:buClr>
                <a:srgbClr val="000000"/>
              </a:buClr>
              <a:buSzPts val="2400"/>
              <a:buFont typeface="Arial"/>
              <a:buChar char="•"/>
              <a:defRPr sz="2400"/>
            </a:pPr>
            <a:r>
              <a:t>Bagian tubuh yang terkena dampak CP</a:t>
            </a:r>
          </a:p>
        </p:txBody>
      </p:sp>
      <p:sp>
        <p:nvSpPr>
          <p:cNvPr id="83" name="Google Shape;51;p2"/>
          <p:cNvSpPr txBox="1"/>
          <p:nvPr/>
        </p:nvSpPr>
        <p:spPr>
          <a:xfrm>
            <a:off x="823024" y="5408050"/>
            <a:ext cx="9653452" cy="847999"/>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i="1" sz="1300"/>
            </a:lvl1pPr>
          </a:lstStyle>
          <a:p>
            <a:pPr/>
            <a:r>
              <a:t>Konten presentasi ini hanya untuk informasi umum. Presentasi ini tidak ditujukan untuk saran profesional, dan tidak dapat dijadikan pengganti dari konsultasi dengan profesional yang memenuhi syarat yang dapat menentukan kebutuhan individu Anda. Seluruh konten ini merupakan hak cipta dari Hari Cerebral Palsy Sedunia (World Cerebral Palsy Day). Anda dapat menggunakan konten apa pun dari presentasi ini hanya untuk penggunaan pribadi atau non komersil. </a:t>
            </a:r>
          </a:p>
        </p:txBody>
      </p:sp>
      <p:sp>
        <p:nvSpPr>
          <p:cNvPr id="84" name="Google Shape;52;p2"/>
          <p:cNvSpPr txBox="1"/>
          <p:nvPr/>
        </p:nvSpPr>
        <p:spPr>
          <a:xfrm>
            <a:off x="5958899" y="1276099"/>
            <a:ext cx="4563301" cy="38304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indent="152400">
              <a:spcBef>
                <a:spcPts val="600"/>
              </a:spcBef>
              <a:defRPr sz="2400"/>
            </a:pPr>
          </a:p>
          <a:p>
            <a:pPr lvl="1" marL="685800" indent="-228600">
              <a:spcBef>
                <a:spcPts val="600"/>
              </a:spcBef>
              <a:buClr>
                <a:srgbClr val="000000"/>
              </a:buClr>
              <a:buSzPts val="2400"/>
              <a:buFont typeface="Arial"/>
              <a:buChar char="•"/>
              <a:defRPr sz="2400"/>
            </a:pPr>
            <a:r>
              <a:t>Keterampilan motorik kasar</a:t>
            </a:r>
          </a:p>
          <a:p>
            <a:pPr lvl="1" marL="685800" indent="-228600">
              <a:spcBef>
                <a:spcPts val="600"/>
              </a:spcBef>
              <a:buClr>
                <a:srgbClr val="000000"/>
              </a:buClr>
              <a:buSzPts val="2400"/>
              <a:buFont typeface="Arial"/>
              <a:buChar char="•"/>
              <a:defRPr sz="2400"/>
            </a:pPr>
            <a:r>
              <a:t>Kemampuan manual</a:t>
            </a:r>
          </a:p>
          <a:p>
            <a:pPr lvl="1" marL="685800" indent="-228600">
              <a:spcBef>
                <a:spcPts val="600"/>
              </a:spcBef>
              <a:buClr>
                <a:srgbClr val="000000"/>
              </a:buClr>
              <a:buSzPts val="2400"/>
              <a:buFont typeface="Arial"/>
              <a:buChar char="•"/>
              <a:defRPr sz="2400"/>
            </a:pPr>
            <a:r>
              <a:t>Gangguan terkait</a:t>
            </a:r>
          </a:p>
          <a:p>
            <a:pPr lvl="1" marL="685800" indent="-228600">
              <a:spcBef>
                <a:spcPts val="600"/>
              </a:spcBef>
              <a:buClr>
                <a:srgbClr val="000000"/>
              </a:buClr>
              <a:buSzPts val="2400"/>
              <a:buFont typeface="Arial"/>
              <a:buChar char="•"/>
              <a:defRPr sz="2400"/>
            </a:pPr>
            <a:r>
              <a:t>Perawatan berdasarkan bukti</a:t>
            </a:r>
          </a:p>
          <a:p>
            <a:pPr lvl="1" marL="685800" indent="-228600">
              <a:spcBef>
                <a:spcPts val="600"/>
              </a:spcBef>
              <a:buClr>
                <a:srgbClr val="000000"/>
              </a:buClr>
              <a:buSzPts val="2400"/>
              <a:buFont typeface="Arial"/>
              <a:buChar char="•"/>
              <a:defRPr sz="2400"/>
            </a:pPr>
            <a:r>
              <a:t>Masa depan</a:t>
            </a:r>
          </a:p>
          <a:p>
            <a:pPr lvl="1" marL="685800" indent="-228600">
              <a:spcBef>
                <a:spcPts val="600"/>
              </a:spcBef>
              <a:buClr>
                <a:srgbClr val="000000"/>
              </a:buClr>
              <a:buSzPts val="2400"/>
              <a:buFont typeface="Arial"/>
              <a:buChar char="•"/>
              <a:defRPr sz="2400"/>
            </a:pPr>
            <a:r>
              <a:t>Referensi</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 name="Google Shape;58;p3"/>
          <p:cNvSpPr txBox="1"/>
          <p:nvPr>
            <p:ph type="body" sz="half" idx="1"/>
          </p:nvPr>
        </p:nvSpPr>
        <p:spPr>
          <a:xfrm>
            <a:off x="4102442" y="1456344"/>
            <a:ext cx="7298727" cy="4581992"/>
          </a:xfrm>
          <a:prstGeom prst="rect">
            <a:avLst/>
          </a:prstGeom>
        </p:spPr>
        <p:txBody>
          <a:bodyPr/>
          <a:lstStyle/>
          <a:p>
            <a:pPr marL="219455" indent="-219455" defTabSz="877823">
              <a:lnSpc>
                <a:spcPct val="100000"/>
              </a:lnSpc>
              <a:spcBef>
                <a:spcPts val="0"/>
              </a:spcBef>
              <a:buSzPts val="1900"/>
              <a:defRPr sz="1919"/>
            </a:pPr>
            <a:r>
              <a:t>CP merupakan </a:t>
            </a:r>
            <a:r>
              <a:rPr b="1"/>
              <a:t>disabilitas fisik paling umum</a:t>
            </a:r>
            <a:r>
              <a:t> yang terjadi pada masa kanak-kanak</a:t>
            </a:r>
          </a:p>
          <a:p>
            <a:pPr marL="219455" indent="-219455" defTabSz="877823">
              <a:lnSpc>
                <a:spcPct val="100000"/>
              </a:lnSpc>
              <a:spcBef>
                <a:spcPts val="1100"/>
              </a:spcBef>
              <a:buSzPts val="1900"/>
              <a:defRPr sz="1919"/>
            </a:pPr>
            <a:r>
              <a:t>CP terjadi pada sekitar</a:t>
            </a:r>
            <a:r>
              <a:rPr b="1"/>
              <a:t> 1 dari 700 kelahiran hidup</a:t>
            </a:r>
            <a:r>
              <a:t>, di negara berpendapatan tinggi</a:t>
            </a:r>
          </a:p>
          <a:p>
            <a:pPr marL="219455" indent="-219455" defTabSz="877823">
              <a:lnSpc>
                <a:spcPct val="100000"/>
              </a:lnSpc>
              <a:spcBef>
                <a:spcPts val="1100"/>
              </a:spcBef>
              <a:buSzPts val="1900"/>
              <a:defRPr sz="1919"/>
            </a:pPr>
            <a:r>
              <a:t>Disabilitas ini disebabkan oleh cedera saat perkembangan otak, yang biasanya terjadi pada otak </a:t>
            </a:r>
            <a:r>
              <a:rPr b="1"/>
              <a:t>sebelum kelahiran</a:t>
            </a:r>
            <a:endParaRPr b="1"/>
          </a:p>
          <a:p>
            <a:pPr marL="219455" indent="-219455" defTabSz="877823">
              <a:lnSpc>
                <a:spcPct val="100000"/>
              </a:lnSpc>
              <a:spcBef>
                <a:spcPts val="1100"/>
              </a:spcBef>
              <a:buSzPts val="1900"/>
              <a:defRPr b="1" sz="1919"/>
            </a:pPr>
            <a:r>
              <a:t>Tidak ada penyebab tunggal </a:t>
            </a:r>
            <a:r>
              <a:rPr b="0"/>
              <a:t>namun peneliti dapat mengidentifikasi sejumlah </a:t>
            </a:r>
            <a:r>
              <a:t>faktor </a:t>
            </a:r>
            <a:r>
              <a:rPr b="0"/>
              <a:t>yang dapat menyebabkan cedera otak</a:t>
            </a:r>
            <a:endParaRPr b="0"/>
          </a:p>
          <a:p>
            <a:pPr marL="219455" indent="-219455" defTabSz="877823">
              <a:lnSpc>
                <a:spcPct val="100000"/>
              </a:lnSpc>
              <a:spcBef>
                <a:spcPts val="1100"/>
              </a:spcBef>
              <a:buSzPts val="1900"/>
              <a:defRPr sz="1919"/>
            </a:pPr>
            <a:r>
              <a:t>Saat ini bayi-bayi dapat </a:t>
            </a:r>
            <a:r>
              <a:rPr b="1"/>
              <a:t>didiagnosis</a:t>
            </a:r>
            <a:r>
              <a:t> ‘berisiko tinggi CP’ pada usia tiga bulan</a:t>
            </a:r>
          </a:p>
          <a:p>
            <a:pPr marL="219455" indent="-219455" defTabSz="877823">
              <a:lnSpc>
                <a:spcPct val="100000"/>
              </a:lnSpc>
              <a:spcBef>
                <a:spcPts val="1100"/>
              </a:spcBef>
              <a:buSzPts val="1900"/>
              <a:defRPr sz="1919"/>
            </a:pPr>
            <a:r>
              <a:t>Terdapat banyak </a:t>
            </a:r>
            <a:r>
              <a:rPr b="1"/>
              <a:t>intervensi berbasis bukti </a:t>
            </a:r>
            <a:r>
              <a:t>untuk CP dan panduan klinis internasional baru akan segera tersedia.</a:t>
            </a:r>
          </a:p>
        </p:txBody>
      </p:sp>
      <p:sp>
        <p:nvSpPr>
          <p:cNvPr id="87" name="Google Shape;59;p3"/>
          <p:cNvSpPr txBox="1"/>
          <p:nvPr>
            <p:ph type="title"/>
          </p:nvPr>
        </p:nvSpPr>
        <p:spPr>
          <a:xfrm>
            <a:off x="513347" y="435795"/>
            <a:ext cx="8787064" cy="717718"/>
          </a:xfrm>
          <a:prstGeom prst="rect">
            <a:avLst/>
          </a:prstGeom>
        </p:spPr>
        <p:txBody>
          <a:bodyPr/>
          <a:lstStyle/>
          <a:p>
            <a:pPr/>
            <a:r>
              <a:t>Fakta singkat</a:t>
            </a:r>
          </a:p>
        </p:txBody>
      </p:sp>
      <p:pic>
        <p:nvPicPr>
          <p:cNvPr id="88" name="Google Shape;60;p3" descr="Google Shape;60;p3"/>
          <p:cNvPicPr>
            <a:picLocks noChangeAspect="1"/>
          </p:cNvPicPr>
          <p:nvPr/>
        </p:nvPicPr>
        <p:blipFill>
          <a:blip r:embed="rId2">
            <a:extLst/>
          </a:blip>
          <a:stretch>
            <a:fillRect/>
          </a:stretch>
        </p:blipFill>
        <p:spPr>
          <a:xfrm>
            <a:off x="724291" y="1519699"/>
            <a:ext cx="2864964" cy="4297445"/>
          </a:xfrm>
          <a:prstGeom prst="rect">
            <a:avLst/>
          </a:prstGeom>
          <a:ln w="12700">
            <a:miter lim="400000"/>
          </a:ln>
          <a:effectLst>
            <a:outerShdw sx="100000" sy="100000" kx="0" ky="0" algn="b" rotWithShape="0" blurRad="50800" dist="38100" dir="2700000">
              <a:srgbClr val="000000">
                <a:alpha val="40000"/>
              </a:srgbClr>
            </a:outerShdw>
          </a:effectLst>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Google Shape;66;p4"/>
          <p:cNvSpPr txBox="1"/>
          <p:nvPr>
            <p:ph type="body" idx="1"/>
          </p:nvPr>
        </p:nvSpPr>
        <p:spPr>
          <a:xfrm>
            <a:off x="598669" y="1492783"/>
            <a:ext cx="10788909" cy="3872433"/>
          </a:xfrm>
          <a:prstGeom prst="rect">
            <a:avLst/>
          </a:prstGeom>
        </p:spPr>
        <p:txBody>
          <a:bodyPr/>
          <a:lstStyle/>
          <a:p>
            <a:pPr marL="0" indent="0" defTabSz="877823">
              <a:spcBef>
                <a:spcPts val="0"/>
              </a:spcBef>
              <a:buSzTx/>
              <a:buNone/>
              <a:defRPr b="1" sz="1919"/>
            </a:pPr>
            <a:r>
              <a:t>Cerebral palsy (CP) adalah disabilitas fisik yang memengaruhi pergerakan dan postur.</a:t>
            </a:r>
          </a:p>
          <a:p>
            <a:pPr marL="219455" indent="-219455" defTabSz="877823">
              <a:spcBef>
                <a:spcPts val="1500"/>
              </a:spcBef>
              <a:buSzPts val="1900"/>
              <a:defRPr sz="1919"/>
            </a:pPr>
            <a:r>
              <a:t>CP adalah istilah induk untuk sejumlah kelainan yang memengaruhi kemampuan seseorang untuk bergerak</a:t>
            </a:r>
          </a:p>
          <a:p>
            <a:pPr marL="219455" indent="-219455" defTabSz="877823">
              <a:spcBef>
                <a:spcPts val="1500"/>
              </a:spcBef>
              <a:buSzPts val="1900"/>
              <a:defRPr sz="1919"/>
            </a:pPr>
            <a:r>
              <a:t>CP disebabkan oleh kerusakan pada perkembangan otak sebelum, selama, atau setelah kelahiran</a:t>
            </a:r>
          </a:p>
          <a:p>
            <a:pPr marL="219455" indent="-219455" defTabSz="877823">
              <a:spcBef>
                <a:spcPts val="1500"/>
              </a:spcBef>
              <a:buSzPts val="1900"/>
              <a:defRPr sz="1919"/>
            </a:pPr>
            <a:r>
              <a:t>CP memengaruhi orang dengan cara yang berbeda. CP dapat memengaruhi pergerakan tubuh, pengendalian otot, koordinasi otot, tekanan otot, gerak refleks, postur, dan keseimbangan. </a:t>
            </a:r>
          </a:p>
          <a:p>
            <a:pPr marL="219455" indent="-219455" defTabSz="877823">
              <a:spcBef>
                <a:spcPts val="1500"/>
              </a:spcBef>
              <a:buSzPts val="1900"/>
              <a:defRPr sz="1919"/>
            </a:pPr>
            <a:r>
              <a:t>Walaupun CP adalah kondisi seumur hidup yang permanen, beberapa tanda cerebral palsy ini seiring waktu dapat membaik atau memburuk</a:t>
            </a:r>
          </a:p>
          <a:p>
            <a:pPr marL="219455" indent="-219455" defTabSz="877823">
              <a:spcBef>
                <a:spcPts val="1500"/>
              </a:spcBef>
              <a:buSzPts val="1900"/>
              <a:defRPr sz="1919"/>
            </a:pPr>
            <a:r>
              <a:t>Orang dengan CP juga dapat mengalami gangguan visual, pembelajaran, pendengaran, bicara, epilepsi, dan intelektual.</a:t>
            </a:r>
          </a:p>
        </p:txBody>
      </p:sp>
      <p:sp>
        <p:nvSpPr>
          <p:cNvPr id="91" name="Google Shape;67;p4"/>
          <p:cNvSpPr txBox="1"/>
          <p:nvPr>
            <p:ph type="title"/>
          </p:nvPr>
        </p:nvSpPr>
        <p:spPr>
          <a:xfrm>
            <a:off x="513347" y="435795"/>
            <a:ext cx="8787064" cy="717718"/>
          </a:xfrm>
          <a:prstGeom prst="rect">
            <a:avLst/>
          </a:prstGeom>
        </p:spPr>
        <p:txBody>
          <a:bodyPr/>
          <a:lstStyle/>
          <a:p>
            <a:pPr/>
            <a:r>
              <a:t>Cerebral palsy</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 name="Google Shape;73;p5"/>
          <p:cNvSpPr txBox="1"/>
          <p:nvPr>
            <p:ph type="body" idx="1"/>
          </p:nvPr>
        </p:nvSpPr>
        <p:spPr>
          <a:xfrm>
            <a:off x="3756707" y="1655985"/>
            <a:ext cx="7607432" cy="4423540"/>
          </a:xfrm>
          <a:prstGeom prst="rect">
            <a:avLst/>
          </a:prstGeom>
        </p:spPr>
        <p:txBody>
          <a:bodyPr/>
          <a:lstStyle/>
          <a:p>
            <a:pPr marL="0" indent="0">
              <a:spcBef>
                <a:spcPts val="0"/>
              </a:spcBef>
              <a:buSzTx/>
              <a:buNone/>
              <a:defRPr b="1" sz="2000"/>
            </a:pPr>
            <a:r>
              <a:t>Cerebral palsy (CP) merupakan hasil dari berbagai peristiwa </a:t>
            </a:r>
            <a:r>
              <a:rPr b="0"/>
              <a:t>baik sebelum, selama, atau setelah kelahiran yang dapat menyebabkan cedera pada perkembangan otak bayi</a:t>
            </a:r>
            <a:endParaRPr b="0"/>
          </a:p>
          <a:p>
            <a:pPr marL="228600" indent="-228600">
              <a:spcBef>
                <a:spcPts val="1600"/>
              </a:spcBef>
              <a:buSzPts val="2000"/>
              <a:defRPr sz="2000"/>
            </a:pPr>
            <a:r>
              <a:t>Terdapat beberapa penyebab CP – namun serangkaian ‘alur penyebab’, yaitu serangkaian kombinasi peristiwa yang menyebabkan atau meningkatkan cedera ke otak yang sedang berkembang.</a:t>
            </a:r>
          </a:p>
          <a:p>
            <a:pPr marL="228600" indent="-228600">
              <a:spcBef>
                <a:spcPts val="1600"/>
              </a:spcBef>
              <a:buSzPts val="2000"/>
              <a:defRPr sz="2000"/>
            </a:pPr>
            <a:r>
              <a:t>Sekitar 45% anak yang didiagnosis dengan CP merupakan bayi prematur</a:t>
            </a:r>
          </a:p>
          <a:p>
            <a:pPr marL="228600" indent="-228600">
              <a:spcBef>
                <a:spcPts val="1600"/>
              </a:spcBef>
              <a:buSzPts val="2000"/>
              <a:defRPr sz="2000"/>
            </a:pPr>
            <a:r>
              <a:t>Bagi sebagian besar bayi yang dilahirkan dengan CP, penyebabnya tetap tidak diketahui</a:t>
            </a:r>
          </a:p>
          <a:p>
            <a:pPr marL="228600" indent="-228600">
              <a:spcBef>
                <a:spcPts val="1600"/>
              </a:spcBef>
              <a:buSzPts val="2000"/>
              <a:defRPr sz="2000"/>
            </a:pPr>
            <a:r>
              <a:t>Sangat kecil persentase CP yang disebabkan oleh komplikasi saat kelahiran (misalnya, asfiksia atau kekurangan oksigen).</a:t>
            </a:r>
          </a:p>
        </p:txBody>
      </p:sp>
      <p:sp>
        <p:nvSpPr>
          <p:cNvPr id="94" name="Google Shape;74;p5"/>
          <p:cNvSpPr txBox="1"/>
          <p:nvPr>
            <p:ph type="title"/>
          </p:nvPr>
        </p:nvSpPr>
        <p:spPr>
          <a:xfrm>
            <a:off x="513347" y="435795"/>
            <a:ext cx="8787064" cy="717718"/>
          </a:xfrm>
          <a:prstGeom prst="rect">
            <a:avLst/>
          </a:prstGeom>
        </p:spPr>
        <p:txBody>
          <a:bodyPr/>
          <a:lstStyle/>
          <a:p>
            <a:pPr/>
            <a:r>
              <a:t>Penyebab cerebral palsy</a:t>
            </a:r>
          </a:p>
        </p:txBody>
      </p:sp>
      <p:pic>
        <p:nvPicPr>
          <p:cNvPr id="95" name="Google Shape;75;p5" descr="Google Shape;75;p5"/>
          <p:cNvPicPr>
            <a:picLocks noChangeAspect="1"/>
          </p:cNvPicPr>
          <p:nvPr/>
        </p:nvPicPr>
        <p:blipFill>
          <a:blip r:embed="rId2">
            <a:extLst/>
          </a:blip>
          <a:stretch>
            <a:fillRect/>
          </a:stretch>
        </p:blipFill>
        <p:spPr>
          <a:xfrm>
            <a:off x="635895" y="1528320"/>
            <a:ext cx="2751841" cy="4127763"/>
          </a:xfrm>
          <a:prstGeom prst="rect">
            <a:avLst/>
          </a:prstGeom>
          <a:ln w="12700">
            <a:miter lim="400000"/>
          </a:ln>
          <a:effectLst>
            <a:outerShdw sx="100000" sy="100000" kx="0" ky="0" algn="b" rotWithShape="0" blurRad="50800" dist="38100" dir="2700000">
              <a:srgbClr val="000000">
                <a:alpha val="40000"/>
              </a:srgbClr>
            </a:outerShdw>
          </a:effectLst>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Google Shape;81;p6"/>
          <p:cNvSpPr txBox="1"/>
          <p:nvPr>
            <p:ph type="body" idx="1"/>
          </p:nvPr>
        </p:nvSpPr>
        <p:spPr>
          <a:xfrm>
            <a:off x="707010" y="1416005"/>
            <a:ext cx="10350632" cy="4645429"/>
          </a:xfrm>
          <a:prstGeom prst="rect">
            <a:avLst/>
          </a:prstGeom>
        </p:spPr>
        <p:txBody>
          <a:bodyPr/>
          <a:lstStyle/>
          <a:p>
            <a:pPr marL="0" indent="0" defTabSz="905255">
              <a:spcBef>
                <a:spcPts val="0"/>
              </a:spcBef>
              <a:buSzTx/>
              <a:buNone/>
              <a:defRPr sz="2376"/>
            </a:pPr>
            <a:r>
              <a:t>Faktor risiko tidak menyebabkan CP. Namun, kehadiran beberapa faktor risiko dapat menyebabkan peningkatan kemungkinan seorang anak lahir dengan CP.</a:t>
            </a:r>
          </a:p>
          <a:p>
            <a:pPr marL="0" indent="0" defTabSz="905255">
              <a:spcBef>
                <a:spcPts val="900"/>
              </a:spcBef>
              <a:buSzTx/>
              <a:buNone/>
              <a:defRPr sz="1979"/>
            </a:pPr>
            <a:br/>
            <a:r>
              <a:t>Beberapa faktor risiko untuk cerebral palsy telah diidentifikasi. Faktor-faktor ini mencakup:</a:t>
            </a:r>
          </a:p>
          <a:p>
            <a:pPr marL="226313" indent="-226313" defTabSz="905255">
              <a:spcBef>
                <a:spcPts val="900"/>
              </a:spcBef>
              <a:buSzPts val="1700"/>
              <a:defRPr sz="1782"/>
            </a:pPr>
            <a:r>
              <a:t>kelahiran prematur (kurang dari 37 minggu)</a:t>
            </a:r>
          </a:p>
          <a:p>
            <a:pPr marL="226313" indent="-226313" defTabSz="905255">
              <a:spcBef>
                <a:spcPts val="900"/>
              </a:spcBef>
              <a:buSzPts val="1700"/>
              <a:defRPr sz="1782"/>
            </a:pPr>
            <a:r>
              <a:t>kelahiran berat rendah (kecil untuk usia kehamilannya)</a:t>
            </a:r>
          </a:p>
          <a:p>
            <a:pPr marL="226313" indent="-226313" defTabSz="905255">
              <a:spcBef>
                <a:spcPts val="900"/>
              </a:spcBef>
              <a:buSzPts val="1700"/>
              <a:defRPr sz="1782"/>
            </a:pPr>
            <a:r>
              <a:t>masalah pembekuan darah (trombofilia)</a:t>
            </a:r>
          </a:p>
          <a:p>
            <a:pPr marL="226313" indent="-226313" defTabSz="905255">
              <a:spcBef>
                <a:spcPts val="900"/>
              </a:spcBef>
              <a:buSzPts val="1700"/>
              <a:defRPr sz="1782"/>
            </a:pPr>
            <a:r>
              <a:t>ketidakmampuan plasenta untuk menyediakan oksigen dan nutrisi bagi fetus yang sedang berkembang</a:t>
            </a:r>
          </a:p>
          <a:p>
            <a:pPr marL="226313" indent="-226313" defTabSz="905255">
              <a:spcBef>
                <a:spcPts val="900"/>
              </a:spcBef>
              <a:buSzPts val="1700"/>
              <a:defRPr sz="1782"/>
            </a:pPr>
            <a:r>
              <a:t>infeksi bakteri atau virus pada ibu, fetus, atau bayi yang secara langsung atau tidak langsung menyerang sistem syaraf pusat bayi</a:t>
            </a:r>
          </a:p>
          <a:p>
            <a:pPr marL="226313" indent="-226313" defTabSz="905255">
              <a:spcBef>
                <a:spcPts val="900"/>
              </a:spcBef>
              <a:buSzPts val="1700"/>
              <a:defRPr sz="1782"/>
            </a:pPr>
            <a:r>
              <a:t>kekurangan oksigen berkepanjangan selama proses kehamilan atau kelahiran, atau kondisi kuning parah sesaat setelah kelahiran.</a:t>
            </a:r>
          </a:p>
        </p:txBody>
      </p:sp>
      <p:sp>
        <p:nvSpPr>
          <p:cNvPr id="98" name="Google Shape;82;p6"/>
          <p:cNvSpPr txBox="1"/>
          <p:nvPr>
            <p:ph type="title"/>
          </p:nvPr>
        </p:nvSpPr>
        <p:spPr>
          <a:xfrm>
            <a:off x="513347" y="435795"/>
            <a:ext cx="8787064" cy="717718"/>
          </a:xfrm>
          <a:prstGeom prst="rect">
            <a:avLst/>
          </a:prstGeom>
        </p:spPr>
        <p:txBody>
          <a:bodyPr/>
          <a:lstStyle/>
          <a:p>
            <a:pPr/>
            <a:r>
              <a:t>Faktor risiko</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Google Shape;88;p7"/>
          <p:cNvSpPr txBox="1"/>
          <p:nvPr>
            <p:ph type="body" idx="1"/>
          </p:nvPr>
        </p:nvSpPr>
        <p:spPr>
          <a:xfrm>
            <a:off x="697584" y="1519698"/>
            <a:ext cx="11140190" cy="4902508"/>
          </a:xfrm>
          <a:prstGeom prst="rect">
            <a:avLst/>
          </a:prstGeom>
        </p:spPr>
        <p:txBody>
          <a:bodyPr/>
          <a:lstStyle/>
          <a:p>
            <a:pPr marL="0" indent="0" defTabSz="877823">
              <a:lnSpc>
                <a:spcPct val="110000"/>
              </a:lnSpc>
              <a:spcBef>
                <a:spcPts val="0"/>
              </a:spcBef>
              <a:buSzTx/>
              <a:buNone/>
              <a:defRPr b="1" sz="2688"/>
            </a:pPr>
            <a:r>
              <a:t>Kini, </a:t>
            </a:r>
            <a:r>
              <a:rPr sz="2304"/>
              <a:t>CP seringkali dapat didiagnosis awal, sehingga intervensi dapat segera dimulai</a:t>
            </a:r>
            <a:br>
              <a:rPr sz="2304"/>
            </a:br>
            <a:br>
              <a:rPr sz="2304"/>
            </a:br>
            <a:r>
              <a:rPr b="0" sz="1919"/>
              <a:t>Sekarang bayi dapat dinilai sebagai ‘berisiko tinggi cerebral palsy’ sejak usia 3-5 bulan.</a:t>
            </a:r>
            <a:endParaRPr b="0" sz="1919"/>
          </a:p>
          <a:p>
            <a:pPr marL="0" indent="0" defTabSz="877823">
              <a:lnSpc>
                <a:spcPct val="110000"/>
              </a:lnSpc>
              <a:spcBef>
                <a:spcPts val="1500"/>
              </a:spcBef>
              <a:buSzTx/>
              <a:buNone/>
              <a:defRPr sz="1919"/>
            </a:pPr>
            <a:r>
              <a:t>Alat penilai yang paling sensitif adalah:</a:t>
            </a:r>
          </a:p>
          <a:p>
            <a:pPr marL="219455" indent="-219455" defTabSz="877823">
              <a:lnSpc>
                <a:spcPct val="110000"/>
              </a:lnSpc>
              <a:spcBef>
                <a:spcPts val="500"/>
              </a:spcBef>
              <a:buSzPts val="1900"/>
              <a:defRPr sz="1919"/>
            </a:pPr>
            <a:r>
              <a:t>Penilaian Pergerakan Umum pada bayi &lt;20 minggu (diperbaiki) - prediktif 95%</a:t>
            </a:r>
          </a:p>
          <a:p>
            <a:pPr marL="219455" indent="-219455" defTabSz="877823">
              <a:lnSpc>
                <a:spcPct val="110000"/>
              </a:lnSpc>
              <a:spcBef>
                <a:spcPts val="500"/>
              </a:spcBef>
              <a:buSzPts val="1900"/>
              <a:defRPr sz="1919"/>
            </a:pPr>
            <a:r>
              <a:t>Pencitraan otak</a:t>
            </a:r>
          </a:p>
          <a:p>
            <a:pPr marL="219455" indent="-219455" defTabSz="877823">
              <a:lnSpc>
                <a:spcPct val="110000"/>
              </a:lnSpc>
              <a:spcBef>
                <a:spcPts val="500"/>
              </a:spcBef>
              <a:buSzPts val="1900"/>
              <a:defRPr sz="1919"/>
            </a:pPr>
            <a:r>
              <a:t>Penilaian Neurologis Bayi Hammersmith (Hammersmith Infant Neurological Assessment atau HINE) - prediktif 90%</a:t>
            </a:r>
          </a:p>
          <a:p>
            <a:pPr marL="0" indent="0" algn="r" defTabSz="877823">
              <a:spcBef>
                <a:spcPts val="1500"/>
              </a:spcBef>
              <a:buSzTx/>
              <a:buNone/>
              <a:defRPr sz="1536"/>
            </a:pPr>
          </a:p>
          <a:p>
            <a:pPr marL="0" indent="0" algn="r" defTabSz="877823">
              <a:spcBef>
                <a:spcPts val="900"/>
              </a:spcBef>
              <a:buSzTx/>
              <a:buNone/>
              <a:defRPr sz="1536"/>
            </a:pPr>
            <a:br/>
          </a:p>
          <a:p>
            <a:pPr marL="0" indent="0" defTabSz="877823">
              <a:spcBef>
                <a:spcPts val="900"/>
              </a:spcBef>
              <a:buSzTx/>
              <a:buNone/>
              <a:defRPr sz="1536"/>
            </a:pPr>
            <a:r>
              <a:t>Lihat </a:t>
            </a:r>
            <a:r>
              <a:rPr i="1"/>
              <a:t>CP: Poster Diagnosis dan Perawatan</a:t>
            </a:r>
          </a:p>
        </p:txBody>
      </p:sp>
      <p:sp>
        <p:nvSpPr>
          <p:cNvPr id="101" name="Google Shape;89;p7"/>
          <p:cNvSpPr txBox="1"/>
          <p:nvPr>
            <p:ph type="title"/>
          </p:nvPr>
        </p:nvSpPr>
        <p:spPr>
          <a:xfrm>
            <a:off x="513347" y="435795"/>
            <a:ext cx="8787064" cy="717718"/>
          </a:xfrm>
          <a:prstGeom prst="rect">
            <a:avLst/>
          </a:prstGeom>
        </p:spPr>
        <p:txBody>
          <a:bodyPr/>
          <a:lstStyle/>
          <a:p>
            <a:pPr/>
            <a:r>
              <a:t>Diagnosis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Google Shape;95;ge5917adf84_0_28"/>
          <p:cNvSpPr/>
          <p:nvPr/>
        </p:nvSpPr>
        <p:spPr>
          <a:xfrm>
            <a:off x="9052307" y="3515164"/>
            <a:ext cx="6601" cy="362701"/>
          </a:xfrm>
          <a:prstGeom prst="line">
            <a:avLst/>
          </a:prstGeom>
          <a:ln w="19050">
            <a:solidFill>
              <a:srgbClr val="44546A"/>
            </a:solidFill>
            <a:prstDash val="dot"/>
          </a:ln>
        </p:spPr>
        <p:txBody>
          <a:bodyPr lIns="45719" rIns="45719"/>
          <a:lstStyle/>
          <a:p>
            <a:pPr/>
          </a:p>
        </p:txBody>
      </p:sp>
      <p:sp>
        <p:nvSpPr>
          <p:cNvPr id="104" name="Google Shape;96;ge5917adf84_0_28"/>
          <p:cNvSpPr/>
          <p:nvPr/>
        </p:nvSpPr>
        <p:spPr>
          <a:xfrm>
            <a:off x="8500680" y="2926630"/>
            <a:ext cx="1271101" cy="1144801"/>
          </a:xfrm>
          <a:prstGeom prst="rect">
            <a:avLst/>
          </a:prstGeom>
          <a:ln>
            <a:solidFill>
              <a:srgbClr val="44546A"/>
            </a:solidFill>
          </a:ln>
        </p:spPr>
        <p:txBody>
          <a:bodyPr lIns="45719" rIns="45719" anchor="ctr"/>
          <a:lstStyle/>
          <a:p>
            <a:pPr/>
          </a:p>
        </p:txBody>
      </p:sp>
      <p:sp>
        <p:nvSpPr>
          <p:cNvPr id="105" name="Google Shape;97;ge5917adf84_0_28"/>
          <p:cNvSpPr/>
          <p:nvPr/>
        </p:nvSpPr>
        <p:spPr>
          <a:xfrm>
            <a:off x="2159736" y="2830681"/>
            <a:ext cx="1271101" cy="1144801"/>
          </a:xfrm>
          <a:prstGeom prst="rect">
            <a:avLst/>
          </a:prstGeom>
          <a:ln>
            <a:solidFill>
              <a:srgbClr val="44546A"/>
            </a:solidFill>
          </a:ln>
        </p:spPr>
        <p:txBody>
          <a:bodyPr lIns="45719" rIns="45719" anchor="ctr"/>
          <a:lstStyle/>
          <a:p>
            <a:pPr/>
          </a:p>
        </p:txBody>
      </p:sp>
      <p:sp>
        <p:nvSpPr>
          <p:cNvPr id="106" name="Google Shape;98;ge5917adf84_0_28"/>
          <p:cNvSpPr/>
          <p:nvPr/>
        </p:nvSpPr>
        <p:spPr>
          <a:xfrm>
            <a:off x="9671405" y="2694766"/>
            <a:ext cx="302701" cy="1405201"/>
          </a:xfrm>
          <a:prstGeom prst="rect">
            <a:avLst/>
          </a:prstGeom>
          <a:solidFill>
            <a:srgbClr val="FFFFFF"/>
          </a:solidFill>
          <a:ln w="12700">
            <a:miter lim="400000"/>
          </a:ln>
        </p:spPr>
        <p:txBody>
          <a:bodyPr lIns="45719" rIns="45719" anchor="ctr"/>
          <a:lstStyle/>
          <a:p>
            <a:pPr/>
          </a:p>
        </p:txBody>
      </p:sp>
      <p:sp>
        <p:nvSpPr>
          <p:cNvPr id="107" name="Google Shape;99;ge5917adf84_0_28"/>
          <p:cNvSpPr txBox="1"/>
          <p:nvPr>
            <p:ph type="title"/>
          </p:nvPr>
        </p:nvSpPr>
        <p:spPr>
          <a:xfrm>
            <a:off x="519728" y="459250"/>
            <a:ext cx="5005500" cy="717601"/>
          </a:xfrm>
          <a:prstGeom prst="rect">
            <a:avLst/>
          </a:prstGeom>
        </p:spPr>
        <p:txBody>
          <a:bodyPr/>
          <a:lstStyle/>
          <a:p>
            <a:pPr/>
            <a:r>
              <a:t>Diagnosis </a:t>
            </a:r>
            <a:r>
              <a:rPr b="0"/>
              <a:t>(lanj.)</a:t>
            </a:r>
          </a:p>
        </p:txBody>
      </p:sp>
      <p:grpSp>
        <p:nvGrpSpPr>
          <p:cNvPr id="110" name="Google Shape;100;ge5917adf84_0_28"/>
          <p:cNvGrpSpPr/>
          <p:nvPr/>
        </p:nvGrpSpPr>
        <p:grpSpPr>
          <a:xfrm>
            <a:off x="525176" y="2683353"/>
            <a:ext cx="1321500" cy="1416601"/>
            <a:chOff x="0" y="0"/>
            <a:chExt cx="1321499" cy="1416600"/>
          </a:xfrm>
        </p:grpSpPr>
        <p:sp>
          <p:nvSpPr>
            <p:cNvPr id="108" name="Rectangle"/>
            <p:cNvSpPr/>
            <p:nvPr/>
          </p:nvSpPr>
          <p:spPr>
            <a:xfrm>
              <a:off x="0" y="-1"/>
              <a:ext cx="1321500" cy="1416602"/>
            </a:xfrm>
            <a:prstGeom prst="rect">
              <a:avLst/>
            </a:prstGeom>
            <a:solidFill>
              <a:srgbClr val="E7E6E6"/>
            </a:solidFill>
            <a:ln w="12700" cap="flat">
              <a:noFill/>
              <a:miter lim="400000"/>
            </a:ln>
            <a:effectLst/>
          </p:spPr>
          <p:txBody>
            <a:bodyPr wrap="square" lIns="45719" tIns="45719" rIns="45719" bIns="45719" numCol="1" anchor="ctr">
              <a:noAutofit/>
            </a:bodyPr>
            <a:lstStyle/>
            <a:p>
              <a:pPr/>
            </a:p>
          </p:txBody>
        </p:sp>
        <p:sp>
          <p:nvSpPr>
            <p:cNvPr id="109" name="Bayi berisiko memiliki kondisi cerebral palsy?"/>
            <p:cNvSpPr txBox="1"/>
            <p:nvPr/>
          </p:nvSpPr>
          <p:spPr>
            <a:xfrm>
              <a:off x="0" y="352667"/>
              <a:ext cx="1321500" cy="711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200"/>
              </a:lvl1pPr>
            </a:lstStyle>
            <a:p>
              <a:pPr/>
              <a:r>
                <a:t>Bayi berisiko memiliki kondisi cerebral palsy?</a:t>
              </a:r>
            </a:p>
          </p:txBody>
        </p:sp>
      </p:grpSp>
      <p:grpSp>
        <p:nvGrpSpPr>
          <p:cNvPr id="113" name="Google Shape;101;ge5917adf84_0_28"/>
          <p:cNvGrpSpPr/>
          <p:nvPr/>
        </p:nvGrpSpPr>
        <p:grpSpPr>
          <a:xfrm>
            <a:off x="2487532" y="3650026"/>
            <a:ext cx="615601" cy="634801"/>
            <a:chOff x="0" y="0"/>
            <a:chExt cx="615600" cy="634800"/>
          </a:xfrm>
        </p:grpSpPr>
        <p:sp>
          <p:nvSpPr>
            <p:cNvPr id="111" name="Oval"/>
            <p:cNvSpPr/>
            <p:nvPr/>
          </p:nvSpPr>
          <p:spPr>
            <a:xfrm>
              <a:off x="-1" y="-1"/>
              <a:ext cx="615602" cy="634802"/>
            </a:xfrm>
            <a:prstGeom prst="ellipse">
              <a:avLst/>
            </a:prstGeom>
            <a:solidFill>
              <a:srgbClr val="4FC7E8"/>
            </a:solidFill>
            <a:ln w="12700" cap="flat">
              <a:noFill/>
              <a:miter lim="400000"/>
            </a:ln>
            <a:effectLst/>
          </p:spPr>
          <p:txBody>
            <a:bodyPr wrap="square" lIns="45719" tIns="45719" rIns="45719" bIns="45719" numCol="1" anchor="ctr">
              <a:noAutofit/>
            </a:bodyPr>
            <a:lstStyle/>
            <a:p>
              <a:pPr algn="ctr"/>
            </a:p>
          </p:txBody>
        </p:sp>
        <p:sp>
          <p:nvSpPr>
            <p:cNvPr id="112" name="Tidak"/>
            <p:cNvSpPr txBox="1"/>
            <p:nvPr/>
          </p:nvSpPr>
          <p:spPr>
            <a:xfrm>
              <a:off x="90152" y="75860"/>
              <a:ext cx="435296" cy="4830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100"/>
              </a:lvl1pPr>
            </a:lstStyle>
            <a:p>
              <a:pPr/>
              <a:r>
                <a:t>Tidak</a:t>
              </a:r>
            </a:p>
          </p:txBody>
        </p:sp>
      </p:grpSp>
      <p:grpSp>
        <p:nvGrpSpPr>
          <p:cNvPr id="116" name="Google Shape;102;ge5917adf84_0_28"/>
          <p:cNvGrpSpPr/>
          <p:nvPr/>
        </p:nvGrpSpPr>
        <p:grpSpPr>
          <a:xfrm>
            <a:off x="2487532" y="2521360"/>
            <a:ext cx="615601" cy="634801"/>
            <a:chOff x="0" y="0"/>
            <a:chExt cx="615600" cy="634800"/>
          </a:xfrm>
        </p:grpSpPr>
        <p:sp>
          <p:nvSpPr>
            <p:cNvPr id="114" name="Oval"/>
            <p:cNvSpPr/>
            <p:nvPr/>
          </p:nvSpPr>
          <p:spPr>
            <a:xfrm>
              <a:off x="-1" y="-1"/>
              <a:ext cx="615602" cy="634802"/>
            </a:xfrm>
            <a:prstGeom prst="ellipse">
              <a:avLst/>
            </a:prstGeom>
            <a:solidFill>
              <a:srgbClr val="00C165"/>
            </a:solidFill>
            <a:ln w="12700" cap="flat">
              <a:noFill/>
              <a:miter lim="400000"/>
            </a:ln>
            <a:effectLst/>
          </p:spPr>
          <p:txBody>
            <a:bodyPr wrap="square" lIns="45719" tIns="45719" rIns="45719" bIns="45719" numCol="1" anchor="ctr">
              <a:noAutofit/>
            </a:bodyPr>
            <a:lstStyle/>
            <a:p>
              <a:pPr algn="ctr"/>
            </a:p>
          </p:txBody>
        </p:sp>
        <p:sp>
          <p:nvSpPr>
            <p:cNvPr id="115" name="Ya"/>
            <p:cNvSpPr txBox="1"/>
            <p:nvPr/>
          </p:nvSpPr>
          <p:spPr>
            <a:xfrm>
              <a:off x="90152" y="152060"/>
              <a:ext cx="435296" cy="3306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100"/>
              </a:lvl1pPr>
            </a:lstStyle>
            <a:p>
              <a:pPr/>
              <a:r>
                <a:t>Ya</a:t>
              </a:r>
            </a:p>
          </p:txBody>
        </p:sp>
      </p:grpSp>
      <p:sp>
        <p:nvSpPr>
          <p:cNvPr id="117" name="Google Shape;103;ge5917adf84_0_28"/>
          <p:cNvSpPr/>
          <p:nvPr/>
        </p:nvSpPr>
        <p:spPr>
          <a:xfrm>
            <a:off x="1846676" y="3391653"/>
            <a:ext cx="302701" cy="6001"/>
          </a:xfrm>
          <a:prstGeom prst="line">
            <a:avLst/>
          </a:prstGeom>
          <a:ln>
            <a:solidFill>
              <a:srgbClr val="44546A"/>
            </a:solidFill>
          </a:ln>
        </p:spPr>
        <p:txBody>
          <a:bodyPr lIns="45719" rIns="45719"/>
          <a:lstStyle/>
          <a:p>
            <a:pPr/>
          </a:p>
        </p:txBody>
      </p:sp>
      <p:grpSp>
        <p:nvGrpSpPr>
          <p:cNvPr id="120" name="Google Shape;104;ge5917adf84_0_28"/>
          <p:cNvGrpSpPr/>
          <p:nvPr/>
        </p:nvGrpSpPr>
        <p:grpSpPr>
          <a:xfrm>
            <a:off x="3743785" y="2686235"/>
            <a:ext cx="1321500" cy="1416601"/>
            <a:chOff x="0" y="0"/>
            <a:chExt cx="1321499" cy="1416600"/>
          </a:xfrm>
        </p:grpSpPr>
        <p:sp>
          <p:nvSpPr>
            <p:cNvPr id="118" name="Rectangle"/>
            <p:cNvSpPr/>
            <p:nvPr/>
          </p:nvSpPr>
          <p:spPr>
            <a:xfrm>
              <a:off x="0" y="-1"/>
              <a:ext cx="1321500" cy="1416602"/>
            </a:xfrm>
            <a:prstGeom prst="rect">
              <a:avLst/>
            </a:prstGeom>
            <a:solidFill>
              <a:srgbClr val="E7E6E6"/>
            </a:solidFill>
            <a:ln w="12700" cap="flat">
              <a:noFill/>
              <a:miter lim="400000"/>
            </a:ln>
            <a:effectLst/>
          </p:spPr>
          <p:txBody>
            <a:bodyPr wrap="square" lIns="45719" tIns="45719" rIns="45719" bIns="45719" numCol="1" anchor="ctr">
              <a:noAutofit/>
            </a:bodyPr>
            <a:lstStyle/>
            <a:p>
              <a:pPr/>
            </a:p>
          </p:txBody>
        </p:sp>
        <p:sp>
          <p:nvSpPr>
            <p:cNvPr id="119" name="Bayi mengalami perkembangan motorik yang tidak normal?"/>
            <p:cNvSpPr txBox="1"/>
            <p:nvPr/>
          </p:nvSpPr>
          <p:spPr>
            <a:xfrm>
              <a:off x="0" y="263767"/>
              <a:ext cx="1321500" cy="88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200"/>
              </a:lvl1pPr>
            </a:lstStyle>
            <a:p>
              <a:pPr/>
              <a:r>
                <a:t>Bayi mengalami perkembangan motorik yang tidak normal?</a:t>
              </a:r>
            </a:p>
          </p:txBody>
        </p:sp>
      </p:grpSp>
      <p:sp>
        <p:nvSpPr>
          <p:cNvPr id="121" name="Google Shape;105;ge5917adf84_0_28"/>
          <p:cNvSpPr/>
          <p:nvPr/>
        </p:nvSpPr>
        <p:spPr>
          <a:xfrm>
            <a:off x="3440977" y="3400171"/>
            <a:ext cx="302701" cy="6001"/>
          </a:xfrm>
          <a:prstGeom prst="line">
            <a:avLst/>
          </a:prstGeom>
          <a:ln>
            <a:solidFill>
              <a:srgbClr val="44546A"/>
            </a:solidFill>
          </a:ln>
        </p:spPr>
        <p:txBody>
          <a:bodyPr lIns="45719" rIns="45719"/>
          <a:lstStyle/>
          <a:p>
            <a:pPr/>
          </a:p>
        </p:txBody>
      </p:sp>
      <p:sp>
        <p:nvSpPr>
          <p:cNvPr id="122" name="Google Shape;106;ge5917adf84_0_28"/>
          <p:cNvSpPr/>
          <p:nvPr/>
        </p:nvSpPr>
        <p:spPr>
          <a:xfrm>
            <a:off x="5337873" y="2830681"/>
            <a:ext cx="1271101" cy="1144801"/>
          </a:xfrm>
          <a:prstGeom prst="rect">
            <a:avLst/>
          </a:prstGeom>
          <a:ln>
            <a:solidFill>
              <a:srgbClr val="44546A"/>
            </a:solidFill>
          </a:ln>
        </p:spPr>
        <p:txBody>
          <a:bodyPr lIns="45719" rIns="45719" anchor="ctr"/>
          <a:lstStyle/>
          <a:p>
            <a:pPr/>
          </a:p>
        </p:txBody>
      </p:sp>
      <p:sp>
        <p:nvSpPr>
          <p:cNvPr id="123" name="Google Shape;107;ge5917adf84_0_28"/>
          <p:cNvSpPr/>
          <p:nvPr/>
        </p:nvSpPr>
        <p:spPr>
          <a:xfrm>
            <a:off x="5065498" y="3391651"/>
            <a:ext cx="302701" cy="6001"/>
          </a:xfrm>
          <a:prstGeom prst="line">
            <a:avLst/>
          </a:prstGeom>
          <a:ln>
            <a:solidFill>
              <a:srgbClr val="44546A"/>
            </a:solidFill>
          </a:ln>
        </p:spPr>
        <p:txBody>
          <a:bodyPr lIns="45719" rIns="45719"/>
          <a:lstStyle/>
          <a:p>
            <a:pPr/>
          </a:p>
        </p:txBody>
      </p:sp>
      <p:grpSp>
        <p:nvGrpSpPr>
          <p:cNvPr id="126" name="Google Shape;108;ge5917adf84_0_28"/>
          <p:cNvGrpSpPr/>
          <p:nvPr/>
        </p:nvGrpSpPr>
        <p:grpSpPr>
          <a:xfrm>
            <a:off x="5625307" y="3650026"/>
            <a:ext cx="615601" cy="634801"/>
            <a:chOff x="0" y="0"/>
            <a:chExt cx="615600" cy="634800"/>
          </a:xfrm>
        </p:grpSpPr>
        <p:sp>
          <p:nvSpPr>
            <p:cNvPr id="124" name="Oval"/>
            <p:cNvSpPr/>
            <p:nvPr/>
          </p:nvSpPr>
          <p:spPr>
            <a:xfrm>
              <a:off x="-1" y="-1"/>
              <a:ext cx="615602" cy="634802"/>
            </a:xfrm>
            <a:prstGeom prst="ellipse">
              <a:avLst/>
            </a:prstGeom>
            <a:solidFill>
              <a:srgbClr val="4FC7E8"/>
            </a:solidFill>
            <a:ln w="12700" cap="flat">
              <a:noFill/>
              <a:miter lim="400000"/>
            </a:ln>
            <a:effectLst/>
          </p:spPr>
          <p:txBody>
            <a:bodyPr wrap="square" lIns="45719" tIns="45719" rIns="45719" bIns="45719" numCol="1" anchor="ctr">
              <a:noAutofit/>
            </a:bodyPr>
            <a:lstStyle/>
            <a:p>
              <a:pPr algn="ctr"/>
            </a:p>
          </p:txBody>
        </p:sp>
        <p:sp>
          <p:nvSpPr>
            <p:cNvPr id="125" name="Tidak"/>
            <p:cNvSpPr txBox="1"/>
            <p:nvPr/>
          </p:nvSpPr>
          <p:spPr>
            <a:xfrm>
              <a:off x="90152" y="75860"/>
              <a:ext cx="435296" cy="4830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100"/>
              </a:lvl1pPr>
            </a:lstStyle>
            <a:p>
              <a:pPr/>
              <a:r>
                <a:t>Tidak</a:t>
              </a:r>
            </a:p>
          </p:txBody>
        </p:sp>
      </p:grpSp>
      <p:grpSp>
        <p:nvGrpSpPr>
          <p:cNvPr id="129" name="Google Shape;109;ge5917adf84_0_28"/>
          <p:cNvGrpSpPr/>
          <p:nvPr/>
        </p:nvGrpSpPr>
        <p:grpSpPr>
          <a:xfrm>
            <a:off x="5665668" y="2521360"/>
            <a:ext cx="615601" cy="634801"/>
            <a:chOff x="0" y="0"/>
            <a:chExt cx="615600" cy="634800"/>
          </a:xfrm>
        </p:grpSpPr>
        <p:sp>
          <p:nvSpPr>
            <p:cNvPr id="127" name="Oval"/>
            <p:cNvSpPr/>
            <p:nvPr/>
          </p:nvSpPr>
          <p:spPr>
            <a:xfrm>
              <a:off x="-1" y="-1"/>
              <a:ext cx="615602" cy="634802"/>
            </a:xfrm>
            <a:prstGeom prst="ellipse">
              <a:avLst/>
            </a:prstGeom>
            <a:solidFill>
              <a:srgbClr val="00C165"/>
            </a:solidFill>
            <a:ln w="12700" cap="flat">
              <a:noFill/>
              <a:miter lim="400000"/>
            </a:ln>
            <a:effectLst/>
          </p:spPr>
          <p:txBody>
            <a:bodyPr wrap="square" lIns="45719" tIns="45719" rIns="45719" bIns="45719" numCol="1" anchor="ctr">
              <a:noAutofit/>
            </a:bodyPr>
            <a:lstStyle/>
            <a:p>
              <a:pPr algn="ctr"/>
            </a:p>
          </p:txBody>
        </p:sp>
        <p:sp>
          <p:nvSpPr>
            <p:cNvPr id="128" name="Ya"/>
            <p:cNvSpPr txBox="1"/>
            <p:nvPr/>
          </p:nvSpPr>
          <p:spPr>
            <a:xfrm>
              <a:off x="90152" y="152060"/>
              <a:ext cx="435296" cy="3306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100"/>
              </a:lvl1pPr>
            </a:lstStyle>
            <a:p>
              <a:pPr/>
              <a:r>
                <a:t>Ya</a:t>
              </a:r>
            </a:p>
          </p:txBody>
        </p:sp>
      </p:grpSp>
      <p:sp>
        <p:nvSpPr>
          <p:cNvPr id="130" name="Google Shape;110;ge5917adf84_0_28"/>
          <p:cNvSpPr/>
          <p:nvPr/>
        </p:nvSpPr>
        <p:spPr>
          <a:xfrm>
            <a:off x="6609074" y="3400171"/>
            <a:ext cx="302701" cy="6001"/>
          </a:xfrm>
          <a:prstGeom prst="line">
            <a:avLst/>
          </a:prstGeom>
          <a:ln>
            <a:solidFill>
              <a:srgbClr val="44546A"/>
            </a:solidFill>
          </a:ln>
        </p:spPr>
        <p:txBody>
          <a:bodyPr lIns="45719" rIns="45719"/>
          <a:lstStyle/>
          <a:p>
            <a:pPr/>
          </a:p>
        </p:txBody>
      </p:sp>
      <p:grpSp>
        <p:nvGrpSpPr>
          <p:cNvPr id="133" name="Google Shape;111;ge5917adf84_0_28"/>
          <p:cNvGrpSpPr/>
          <p:nvPr/>
        </p:nvGrpSpPr>
        <p:grpSpPr>
          <a:xfrm>
            <a:off x="6881448" y="2694756"/>
            <a:ext cx="1321501" cy="1416601"/>
            <a:chOff x="0" y="0"/>
            <a:chExt cx="1321499" cy="1416600"/>
          </a:xfrm>
        </p:grpSpPr>
        <p:sp>
          <p:nvSpPr>
            <p:cNvPr id="131" name="Rectangle"/>
            <p:cNvSpPr/>
            <p:nvPr/>
          </p:nvSpPr>
          <p:spPr>
            <a:xfrm>
              <a:off x="0" y="-1"/>
              <a:ext cx="1321500" cy="1416602"/>
            </a:xfrm>
            <a:prstGeom prst="rect">
              <a:avLst/>
            </a:prstGeom>
            <a:solidFill>
              <a:srgbClr val="E7E6E6"/>
            </a:solidFill>
            <a:ln w="12700" cap="flat">
              <a:noFill/>
              <a:miter lim="400000"/>
            </a:ln>
            <a:effectLst/>
          </p:spPr>
          <p:txBody>
            <a:bodyPr wrap="square" lIns="45719" tIns="45719" rIns="45719" bIns="45719" numCol="1" anchor="ctr">
              <a:noAutofit/>
            </a:bodyPr>
            <a:lstStyle/>
            <a:p>
              <a:pPr/>
            </a:p>
          </p:txBody>
        </p:sp>
        <p:sp>
          <p:nvSpPr>
            <p:cNvPr id="132" name="Bayi memiliki pencitraan otak yang tidak normal?"/>
            <p:cNvSpPr txBox="1"/>
            <p:nvPr/>
          </p:nvSpPr>
          <p:spPr>
            <a:xfrm>
              <a:off x="0" y="263767"/>
              <a:ext cx="1321500" cy="889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200"/>
              </a:lvl1pPr>
            </a:lstStyle>
            <a:p>
              <a:pPr/>
              <a:r>
                <a:t>Bayi memiliki pencitraan otak yang tidak normal?</a:t>
              </a:r>
            </a:p>
          </p:txBody>
        </p:sp>
      </p:grpSp>
      <p:sp>
        <p:nvSpPr>
          <p:cNvPr id="134" name="Google Shape;112;ge5917adf84_0_28"/>
          <p:cNvSpPr/>
          <p:nvPr/>
        </p:nvSpPr>
        <p:spPr>
          <a:xfrm>
            <a:off x="6243354" y="3406059"/>
            <a:ext cx="615601" cy="768001"/>
          </a:xfrm>
          <a:prstGeom prst="rect">
            <a:avLst/>
          </a:prstGeom>
          <a:solidFill>
            <a:srgbClr val="FFFFFF"/>
          </a:solidFill>
          <a:ln w="12700">
            <a:miter lim="400000"/>
          </a:ln>
        </p:spPr>
        <p:txBody>
          <a:bodyPr lIns="45719" rIns="45719" anchor="ctr"/>
          <a:lstStyle/>
          <a:p>
            <a:pPr/>
          </a:p>
        </p:txBody>
      </p:sp>
      <p:sp>
        <p:nvSpPr>
          <p:cNvPr id="135" name="Google Shape;113;ge5917adf84_0_28"/>
          <p:cNvSpPr/>
          <p:nvPr/>
        </p:nvSpPr>
        <p:spPr>
          <a:xfrm>
            <a:off x="5965444" y="2030575"/>
            <a:ext cx="3301" cy="490800"/>
          </a:xfrm>
          <a:prstGeom prst="line">
            <a:avLst/>
          </a:prstGeom>
          <a:ln>
            <a:solidFill>
              <a:srgbClr val="44546A"/>
            </a:solidFill>
          </a:ln>
        </p:spPr>
        <p:txBody>
          <a:bodyPr lIns="45719" rIns="45719"/>
          <a:lstStyle/>
          <a:p>
            <a:pPr/>
          </a:p>
        </p:txBody>
      </p:sp>
      <p:sp>
        <p:nvSpPr>
          <p:cNvPr id="136" name="Google Shape;114;ge5917adf84_0_28"/>
          <p:cNvSpPr/>
          <p:nvPr/>
        </p:nvSpPr>
        <p:spPr>
          <a:xfrm>
            <a:off x="5968613" y="2021564"/>
            <a:ext cx="4131001" cy="8701"/>
          </a:xfrm>
          <a:prstGeom prst="line">
            <a:avLst/>
          </a:prstGeom>
          <a:ln>
            <a:solidFill>
              <a:srgbClr val="44546A"/>
            </a:solidFill>
          </a:ln>
        </p:spPr>
        <p:txBody>
          <a:bodyPr lIns="45719" rIns="45719"/>
          <a:lstStyle/>
          <a:p>
            <a:pPr/>
          </a:p>
        </p:txBody>
      </p:sp>
      <p:sp>
        <p:nvSpPr>
          <p:cNvPr id="137" name="Google Shape;115;ge5917adf84_0_28"/>
          <p:cNvSpPr/>
          <p:nvPr/>
        </p:nvSpPr>
        <p:spPr>
          <a:xfrm>
            <a:off x="10071109" y="2014078"/>
            <a:ext cx="3301" cy="490800"/>
          </a:xfrm>
          <a:prstGeom prst="line">
            <a:avLst/>
          </a:prstGeom>
          <a:ln>
            <a:solidFill>
              <a:srgbClr val="44546A"/>
            </a:solidFill>
          </a:ln>
        </p:spPr>
        <p:txBody>
          <a:bodyPr lIns="45719" rIns="45719"/>
          <a:lstStyle/>
          <a:p>
            <a:pPr/>
          </a:p>
        </p:txBody>
      </p:sp>
      <p:sp>
        <p:nvSpPr>
          <p:cNvPr id="138" name="Google Shape;116;ge5917adf84_0_28"/>
          <p:cNvSpPr/>
          <p:nvPr/>
        </p:nvSpPr>
        <p:spPr>
          <a:xfrm flipH="1" flipV="1">
            <a:off x="10084385" y="4284739"/>
            <a:ext cx="3301" cy="490800"/>
          </a:xfrm>
          <a:prstGeom prst="line">
            <a:avLst/>
          </a:prstGeom>
          <a:ln>
            <a:solidFill>
              <a:srgbClr val="44546A"/>
            </a:solidFill>
          </a:ln>
        </p:spPr>
        <p:txBody>
          <a:bodyPr lIns="45719" rIns="45719"/>
          <a:lstStyle/>
          <a:p>
            <a:pPr/>
          </a:p>
        </p:txBody>
      </p:sp>
      <p:sp>
        <p:nvSpPr>
          <p:cNvPr id="139" name="Google Shape;117;ge5917adf84_0_28"/>
          <p:cNvSpPr/>
          <p:nvPr/>
        </p:nvSpPr>
        <p:spPr>
          <a:xfrm flipH="1">
            <a:off x="5928970" y="4778692"/>
            <a:ext cx="4210202" cy="9901"/>
          </a:xfrm>
          <a:prstGeom prst="line">
            <a:avLst/>
          </a:prstGeom>
          <a:ln>
            <a:solidFill>
              <a:srgbClr val="44546A"/>
            </a:solidFill>
          </a:ln>
        </p:spPr>
        <p:txBody>
          <a:bodyPr lIns="45719" rIns="45719"/>
          <a:lstStyle/>
          <a:p>
            <a:pPr/>
          </a:p>
        </p:txBody>
      </p:sp>
      <p:sp>
        <p:nvSpPr>
          <p:cNvPr id="140" name="Google Shape;118;ge5917adf84_0_28"/>
          <p:cNvSpPr/>
          <p:nvPr/>
        </p:nvSpPr>
        <p:spPr>
          <a:xfrm>
            <a:off x="5931518" y="4284657"/>
            <a:ext cx="3301" cy="490800"/>
          </a:xfrm>
          <a:prstGeom prst="line">
            <a:avLst/>
          </a:prstGeom>
          <a:ln>
            <a:solidFill>
              <a:srgbClr val="44546A"/>
            </a:solidFill>
          </a:ln>
        </p:spPr>
        <p:txBody>
          <a:bodyPr lIns="45719" rIns="45719"/>
          <a:lstStyle/>
          <a:p>
            <a:pPr/>
          </a:p>
        </p:txBody>
      </p:sp>
      <p:sp>
        <p:nvSpPr>
          <p:cNvPr id="141" name="Google Shape;119;ge5917adf84_0_28"/>
          <p:cNvSpPr/>
          <p:nvPr/>
        </p:nvSpPr>
        <p:spPr>
          <a:xfrm>
            <a:off x="8203027" y="3400114"/>
            <a:ext cx="302701" cy="6001"/>
          </a:xfrm>
          <a:prstGeom prst="line">
            <a:avLst/>
          </a:prstGeom>
          <a:ln>
            <a:solidFill>
              <a:srgbClr val="44546A"/>
            </a:solidFill>
          </a:ln>
        </p:spPr>
        <p:txBody>
          <a:bodyPr lIns="45719" rIns="45719"/>
          <a:lstStyle/>
          <a:p>
            <a:pPr/>
          </a:p>
        </p:txBody>
      </p:sp>
      <p:grpSp>
        <p:nvGrpSpPr>
          <p:cNvPr id="144" name="Google Shape;120;ge5917adf84_0_28"/>
          <p:cNvGrpSpPr/>
          <p:nvPr/>
        </p:nvGrpSpPr>
        <p:grpSpPr>
          <a:xfrm>
            <a:off x="9655913" y="3527302"/>
            <a:ext cx="833701" cy="880200"/>
            <a:chOff x="0" y="0"/>
            <a:chExt cx="833699" cy="880198"/>
          </a:xfrm>
        </p:grpSpPr>
        <p:sp>
          <p:nvSpPr>
            <p:cNvPr id="142" name="Rectangle"/>
            <p:cNvSpPr/>
            <p:nvPr/>
          </p:nvSpPr>
          <p:spPr>
            <a:xfrm>
              <a:off x="0" y="0"/>
              <a:ext cx="833700" cy="880199"/>
            </a:xfrm>
            <a:prstGeom prst="rect">
              <a:avLst/>
            </a:prstGeom>
            <a:solidFill>
              <a:srgbClr val="4FC7E8"/>
            </a:solidFill>
            <a:ln w="12700" cap="flat">
              <a:noFill/>
              <a:miter lim="400000"/>
            </a:ln>
            <a:effectLst/>
          </p:spPr>
          <p:txBody>
            <a:bodyPr wrap="square" lIns="45719" tIns="45719" rIns="45719" bIns="45719" numCol="1" anchor="ctr">
              <a:noAutofit/>
            </a:bodyPr>
            <a:lstStyle/>
            <a:p>
              <a:pPr/>
            </a:p>
          </p:txBody>
        </p:sp>
        <p:sp>
          <p:nvSpPr>
            <p:cNvPr id="143" name="Bukan cerebral palsy"/>
            <p:cNvSpPr txBox="1"/>
            <p:nvPr/>
          </p:nvSpPr>
          <p:spPr>
            <a:xfrm>
              <a:off x="0" y="84467"/>
              <a:ext cx="833700" cy="7112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200"/>
              </a:lvl1pPr>
            </a:lstStyle>
            <a:p>
              <a:pPr/>
              <a:r>
                <a:t>Bukan cerebral palsy</a:t>
              </a:r>
            </a:p>
          </p:txBody>
        </p:sp>
      </p:grpSp>
      <p:grpSp>
        <p:nvGrpSpPr>
          <p:cNvPr id="147" name="Google Shape;121;ge5917adf84_0_28"/>
          <p:cNvGrpSpPr/>
          <p:nvPr/>
        </p:nvGrpSpPr>
        <p:grpSpPr>
          <a:xfrm>
            <a:off x="9655913" y="2504950"/>
            <a:ext cx="833701" cy="880200"/>
            <a:chOff x="0" y="0"/>
            <a:chExt cx="833699" cy="880198"/>
          </a:xfrm>
        </p:grpSpPr>
        <p:sp>
          <p:nvSpPr>
            <p:cNvPr id="145" name="Rectangle"/>
            <p:cNvSpPr/>
            <p:nvPr/>
          </p:nvSpPr>
          <p:spPr>
            <a:xfrm>
              <a:off x="0" y="0"/>
              <a:ext cx="833700" cy="880199"/>
            </a:xfrm>
            <a:prstGeom prst="rect">
              <a:avLst/>
            </a:prstGeom>
            <a:solidFill>
              <a:srgbClr val="00C165"/>
            </a:solidFill>
            <a:ln w="12700" cap="flat">
              <a:noFill/>
              <a:miter lim="400000"/>
            </a:ln>
            <a:effectLst/>
          </p:spPr>
          <p:txBody>
            <a:bodyPr wrap="square" lIns="45719" tIns="45719" rIns="45719" bIns="45719" numCol="1" anchor="ctr">
              <a:noAutofit/>
            </a:bodyPr>
            <a:lstStyle/>
            <a:p>
              <a:pPr/>
            </a:p>
          </p:txBody>
        </p:sp>
        <p:sp>
          <p:nvSpPr>
            <p:cNvPr id="146" name="Cerebral palsy"/>
            <p:cNvSpPr txBox="1"/>
            <p:nvPr/>
          </p:nvSpPr>
          <p:spPr>
            <a:xfrm>
              <a:off x="0" y="173367"/>
              <a:ext cx="833700" cy="53346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200"/>
              </a:lvl1pPr>
            </a:lstStyle>
            <a:p>
              <a:pPr/>
              <a:r>
                <a:t>Cerebral palsy</a:t>
              </a:r>
            </a:p>
          </p:txBody>
        </p:sp>
      </p:grpSp>
      <p:grpSp>
        <p:nvGrpSpPr>
          <p:cNvPr id="150" name="Google Shape;122;ge5917adf84_0_28"/>
          <p:cNvGrpSpPr/>
          <p:nvPr/>
        </p:nvGrpSpPr>
        <p:grpSpPr>
          <a:xfrm>
            <a:off x="8763099" y="3713255"/>
            <a:ext cx="615601" cy="634801"/>
            <a:chOff x="0" y="0"/>
            <a:chExt cx="615600" cy="634800"/>
          </a:xfrm>
        </p:grpSpPr>
        <p:sp>
          <p:nvSpPr>
            <p:cNvPr id="148" name="Oval"/>
            <p:cNvSpPr/>
            <p:nvPr/>
          </p:nvSpPr>
          <p:spPr>
            <a:xfrm>
              <a:off x="-1" y="-1"/>
              <a:ext cx="615602" cy="634802"/>
            </a:xfrm>
            <a:prstGeom prst="ellipse">
              <a:avLst/>
            </a:prstGeom>
            <a:solidFill>
              <a:srgbClr val="4FC7E8"/>
            </a:solidFill>
            <a:ln w="12700" cap="flat">
              <a:noFill/>
              <a:miter lim="400000"/>
            </a:ln>
            <a:effectLst/>
          </p:spPr>
          <p:txBody>
            <a:bodyPr wrap="square" lIns="45719" tIns="45719" rIns="45719" bIns="45719" numCol="1" anchor="ctr">
              <a:noAutofit/>
            </a:bodyPr>
            <a:lstStyle/>
            <a:p>
              <a:pPr algn="ctr"/>
            </a:p>
          </p:txBody>
        </p:sp>
        <p:sp>
          <p:nvSpPr>
            <p:cNvPr id="149" name="Tidak"/>
            <p:cNvSpPr txBox="1"/>
            <p:nvPr/>
          </p:nvSpPr>
          <p:spPr>
            <a:xfrm>
              <a:off x="90152" y="75860"/>
              <a:ext cx="435296" cy="4830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100"/>
              </a:lvl1pPr>
            </a:lstStyle>
            <a:p>
              <a:pPr/>
              <a:r>
                <a:t>Tidak</a:t>
              </a:r>
            </a:p>
          </p:txBody>
        </p:sp>
      </p:grpSp>
      <p:grpSp>
        <p:nvGrpSpPr>
          <p:cNvPr id="153" name="Google Shape;123;ge5917adf84_0_28"/>
          <p:cNvGrpSpPr/>
          <p:nvPr/>
        </p:nvGrpSpPr>
        <p:grpSpPr>
          <a:xfrm>
            <a:off x="8803460" y="2584589"/>
            <a:ext cx="615601" cy="634801"/>
            <a:chOff x="0" y="0"/>
            <a:chExt cx="615600" cy="634800"/>
          </a:xfrm>
        </p:grpSpPr>
        <p:sp>
          <p:nvSpPr>
            <p:cNvPr id="151" name="Oval"/>
            <p:cNvSpPr/>
            <p:nvPr/>
          </p:nvSpPr>
          <p:spPr>
            <a:xfrm>
              <a:off x="-1" y="-1"/>
              <a:ext cx="615602" cy="634802"/>
            </a:xfrm>
            <a:prstGeom prst="ellipse">
              <a:avLst/>
            </a:prstGeom>
            <a:solidFill>
              <a:srgbClr val="00C165"/>
            </a:solidFill>
            <a:ln w="12700" cap="flat">
              <a:noFill/>
              <a:miter lim="400000"/>
            </a:ln>
            <a:effectLst/>
          </p:spPr>
          <p:txBody>
            <a:bodyPr wrap="square" lIns="45719" tIns="45719" rIns="45719" bIns="45719" numCol="1" anchor="ctr">
              <a:noAutofit/>
            </a:bodyPr>
            <a:lstStyle/>
            <a:p>
              <a:pPr algn="ctr"/>
            </a:p>
          </p:txBody>
        </p:sp>
        <p:sp>
          <p:nvSpPr>
            <p:cNvPr id="152" name="Ya"/>
            <p:cNvSpPr txBox="1"/>
            <p:nvPr/>
          </p:nvSpPr>
          <p:spPr>
            <a:xfrm>
              <a:off x="90152" y="152060"/>
              <a:ext cx="435296" cy="3306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100"/>
              </a:lvl1pPr>
            </a:lstStyle>
            <a:p>
              <a:pPr/>
              <a:r>
                <a:t>Ya</a:t>
              </a:r>
            </a:p>
          </p:txBody>
        </p:sp>
      </p:grpSp>
      <p:grpSp>
        <p:nvGrpSpPr>
          <p:cNvPr id="156" name="Google Shape;124;ge5917adf84_0_28"/>
          <p:cNvGrpSpPr/>
          <p:nvPr/>
        </p:nvGrpSpPr>
        <p:grpSpPr>
          <a:xfrm>
            <a:off x="10586550" y="3583423"/>
            <a:ext cx="1082101" cy="768001"/>
            <a:chOff x="0" y="0"/>
            <a:chExt cx="1082100" cy="768000"/>
          </a:xfrm>
        </p:grpSpPr>
        <p:sp>
          <p:nvSpPr>
            <p:cNvPr id="154" name="Rectangle"/>
            <p:cNvSpPr/>
            <p:nvPr/>
          </p:nvSpPr>
          <p:spPr>
            <a:xfrm>
              <a:off x="-1" y="-1"/>
              <a:ext cx="1082102" cy="768002"/>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p>
          </p:txBody>
        </p:sp>
        <p:sp>
          <p:nvSpPr>
            <p:cNvPr id="155" name="Selidiki kondisi lain"/>
            <p:cNvSpPr txBox="1"/>
            <p:nvPr/>
          </p:nvSpPr>
          <p:spPr>
            <a:xfrm>
              <a:off x="4762" y="117267"/>
              <a:ext cx="1072576" cy="5334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200"/>
              </a:lvl1pPr>
            </a:lstStyle>
            <a:p>
              <a:pPr/>
              <a:r>
                <a:t>Selidiki kondisi lain</a:t>
              </a:r>
            </a:p>
          </p:txBody>
        </p:sp>
      </p:grpSp>
      <p:grpSp>
        <p:nvGrpSpPr>
          <p:cNvPr id="159" name="Google Shape;125;ge5917adf84_0_28"/>
          <p:cNvGrpSpPr/>
          <p:nvPr/>
        </p:nvGrpSpPr>
        <p:grpSpPr>
          <a:xfrm>
            <a:off x="10586550" y="2584589"/>
            <a:ext cx="1082101" cy="768001"/>
            <a:chOff x="0" y="0"/>
            <a:chExt cx="1082100" cy="768000"/>
          </a:xfrm>
        </p:grpSpPr>
        <p:sp>
          <p:nvSpPr>
            <p:cNvPr id="157" name="Rectangle"/>
            <p:cNvSpPr/>
            <p:nvPr/>
          </p:nvSpPr>
          <p:spPr>
            <a:xfrm>
              <a:off x="-1" y="-1"/>
              <a:ext cx="1082102" cy="768002"/>
            </a:xfrm>
            <a:prstGeom prst="rect">
              <a:avLst/>
            </a:prstGeom>
            <a:solidFill>
              <a:srgbClr val="FFFFFF"/>
            </a:solidFill>
            <a:ln w="9525" cap="flat">
              <a:solidFill>
                <a:srgbClr val="000000"/>
              </a:solidFill>
              <a:prstDash val="solid"/>
              <a:round/>
            </a:ln>
            <a:effectLst/>
          </p:spPr>
          <p:txBody>
            <a:bodyPr wrap="square" lIns="45719" tIns="45719" rIns="45719" bIns="45719" numCol="1" anchor="ctr">
              <a:noAutofit/>
            </a:bodyPr>
            <a:lstStyle/>
            <a:p>
              <a:pPr/>
            </a:p>
          </p:txBody>
        </p:sp>
        <p:sp>
          <p:nvSpPr>
            <p:cNvPr id="158" name="Rawat sejak dini"/>
            <p:cNvSpPr txBox="1"/>
            <p:nvPr/>
          </p:nvSpPr>
          <p:spPr>
            <a:xfrm>
              <a:off x="4762" y="117267"/>
              <a:ext cx="1072576" cy="5334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defRPr sz="1200"/>
              </a:lvl1pPr>
            </a:lstStyle>
            <a:p>
              <a:pPr/>
              <a:r>
                <a:t>Rawat sejak dini</a:t>
              </a:r>
            </a:p>
          </p:txBody>
        </p:sp>
      </p:grpSp>
      <p:sp>
        <p:nvSpPr>
          <p:cNvPr id="160" name="Google Shape;126;ge5917adf84_0_28"/>
          <p:cNvSpPr/>
          <p:nvPr/>
        </p:nvSpPr>
        <p:spPr>
          <a:xfrm>
            <a:off x="9378670" y="3276691"/>
            <a:ext cx="302701" cy="6001"/>
          </a:xfrm>
          <a:prstGeom prst="line">
            <a:avLst/>
          </a:prstGeom>
          <a:ln w="19050">
            <a:solidFill>
              <a:srgbClr val="44546A"/>
            </a:solidFill>
            <a:prstDash val="dot"/>
          </a:ln>
        </p:spPr>
        <p:txBody>
          <a:bodyPr lIns="45719" rIns="45719"/>
          <a:lstStyle/>
          <a:p>
            <a:pPr/>
          </a:p>
        </p:txBody>
      </p:sp>
      <p:sp>
        <p:nvSpPr>
          <p:cNvPr id="161" name="Google Shape;127;ge5917adf84_0_28"/>
          <p:cNvSpPr/>
          <p:nvPr/>
        </p:nvSpPr>
        <p:spPr>
          <a:xfrm flipH="1">
            <a:off x="9387803" y="3276686"/>
            <a:ext cx="5401" cy="211501"/>
          </a:xfrm>
          <a:prstGeom prst="line">
            <a:avLst/>
          </a:prstGeom>
          <a:ln w="19050">
            <a:solidFill>
              <a:srgbClr val="44546A"/>
            </a:solidFill>
            <a:prstDash val="dot"/>
          </a:ln>
        </p:spPr>
        <p:txBody>
          <a:bodyPr lIns="45719" rIns="45719"/>
          <a:lstStyle/>
          <a:p>
            <a:pPr/>
          </a:p>
        </p:txBody>
      </p:sp>
      <p:sp>
        <p:nvSpPr>
          <p:cNvPr id="162" name="Google Shape;128;ge5917adf84_0_28"/>
          <p:cNvSpPr/>
          <p:nvPr/>
        </p:nvSpPr>
        <p:spPr>
          <a:xfrm flipV="1">
            <a:off x="9067896" y="3495847"/>
            <a:ext cx="331801" cy="6301"/>
          </a:xfrm>
          <a:prstGeom prst="line">
            <a:avLst/>
          </a:prstGeom>
          <a:ln w="19050">
            <a:solidFill>
              <a:srgbClr val="44546A"/>
            </a:solidFill>
            <a:prstDash val="dot"/>
          </a:ln>
        </p:spPr>
        <p:txBody>
          <a:bodyPr lIns="45719" rIns="45719"/>
          <a:lstStyle/>
          <a:p>
            <a:pPr/>
          </a:p>
        </p:txBody>
      </p:sp>
      <p:sp>
        <p:nvSpPr>
          <p:cNvPr id="163" name="Google Shape;129;ge5917adf84_0_28"/>
          <p:cNvSpPr txBox="1"/>
          <p:nvPr/>
        </p:nvSpPr>
        <p:spPr>
          <a:xfrm>
            <a:off x="9030093" y="3440863"/>
            <a:ext cx="833701" cy="30611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ctr">
            <a:spAutoFit/>
          </a:bodyPr>
          <a:lstStyle>
            <a:lvl1pPr>
              <a:defRPr sz="900"/>
            </a:lvl1pPr>
          </a:lstStyle>
          <a:p>
            <a:pPr/>
            <a:r>
              <a:t>10-20%</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Google Shape;135;p8"/>
          <p:cNvSpPr txBox="1"/>
          <p:nvPr>
            <p:ph type="title"/>
          </p:nvPr>
        </p:nvSpPr>
        <p:spPr>
          <a:xfrm>
            <a:off x="519728" y="459250"/>
            <a:ext cx="5005500" cy="717601"/>
          </a:xfrm>
          <a:prstGeom prst="rect">
            <a:avLst/>
          </a:prstGeom>
        </p:spPr>
        <p:txBody>
          <a:bodyPr/>
          <a:lstStyle/>
          <a:p>
            <a:pPr/>
            <a:r>
              <a:t>Diagnosis </a:t>
            </a:r>
            <a:r>
              <a:rPr b="0"/>
              <a:t>(lanj.)</a:t>
            </a:r>
          </a:p>
        </p:txBody>
      </p:sp>
      <p:sp>
        <p:nvSpPr>
          <p:cNvPr id="166" name="Google Shape;136;p8"/>
          <p:cNvSpPr txBox="1"/>
          <p:nvPr/>
        </p:nvSpPr>
        <p:spPr>
          <a:xfrm>
            <a:off x="596019" y="1919750"/>
            <a:ext cx="3556551" cy="31335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1600"/>
            </a:lvl1pPr>
          </a:lstStyle>
          <a:p>
            <a:pPr/>
            <a:r>
              <a:t>Risiko Cerebral Palsy</a:t>
            </a:r>
          </a:p>
        </p:txBody>
      </p:sp>
      <p:sp>
        <p:nvSpPr>
          <p:cNvPr id="167" name="Google Shape;137;p8"/>
          <p:cNvSpPr txBox="1"/>
          <p:nvPr/>
        </p:nvSpPr>
        <p:spPr>
          <a:xfrm>
            <a:off x="9108105" y="1937966"/>
            <a:ext cx="2337051" cy="31335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1600"/>
            </a:lvl1pPr>
          </a:lstStyle>
          <a:p>
            <a:pPr/>
            <a:r>
              <a:t>Pencitraan otak</a:t>
            </a:r>
          </a:p>
        </p:txBody>
      </p:sp>
      <p:graphicFrame>
        <p:nvGraphicFramePr>
          <p:cNvPr id="168" name="Google Shape;138;p8"/>
          <p:cNvGraphicFramePr/>
          <p:nvPr/>
        </p:nvGraphicFramePr>
        <p:xfrm>
          <a:off x="9062374" y="2362369"/>
          <a:ext cx="2803326" cy="26901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083775"/>
                <a:gridCol w="719550"/>
              </a:tblGrid>
              <a:tr h="396200">
                <a:tc gridSpan="2">
                  <a:txBody>
                    <a:bodyPr/>
                    <a:lstStyle/>
                    <a:p>
                      <a:pPr algn="l">
                        <a:defRPr sz="1800"/>
                      </a:pPr>
                      <a:r>
                        <a:rPr sz="1100">
                          <a:solidFill>
                            <a:srgbClr val="FFFFFF"/>
                          </a:solidFill>
                        </a:rPr>
                        <a:t>Pencitraan Otak Tidak Normal</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solidFill>
                      <a:srgbClr val="000000"/>
                    </a:solidFill>
                  </a:tcPr>
                </a:tc>
                <a:tc hMerge="1">
                  <a:tcPr/>
                </a:tc>
              </a:tr>
              <a:tr h="306550">
                <a:tc>
                  <a:txBody>
                    <a:bodyPr/>
                    <a:lstStyle/>
                    <a:p>
                      <a:pPr algn="l">
                        <a:defRPr sz="1800"/>
                      </a:pPr>
                      <a:r>
                        <a:rPr sz="1000"/>
                        <a:t>Cedera materi putih periventrikel</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defRPr sz="1800"/>
                      </a:pPr>
                      <a:r>
                        <a:rPr sz="1000"/>
                        <a:t>19%</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256375">
                <a:tc>
                  <a:txBody>
                    <a:bodyPr/>
                    <a:lstStyle/>
                    <a:p>
                      <a:pPr algn="l">
                        <a:defRPr sz="1800"/>
                      </a:pPr>
                      <a:r>
                        <a:rPr sz="1000"/>
                        <a:t>Malformasi serebral</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defRPr sz="1800"/>
                      </a:pPr>
                      <a:r>
                        <a:rPr sz="1000"/>
                        <a:t>11%</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317775">
                <a:tc>
                  <a:txBody>
                    <a:bodyPr/>
                    <a:lstStyle/>
                    <a:p>
                      <a:pPr algn="l">
                        <a:defRPr sz="1800"/>
                      </a:pPr>
                      <a:r>
                        <a:rPr sz="1000"/>
                        <a:t>CVA</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defRPr sz="1800"/>
                      </a:pPr>
                      <a:r>
                        <a:rPr sz="1000"/>
                        <a:t>11%</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309425">
                <a:tc>
                  <a:txBody>
                    <a:bodyPr/>
                    <a:lstStyle/>
                    <a:p>
                      <a:pPr algn="l">
                        <a:defRPr sz="1800"/>
                      </a:pPr>
                      <a:r>
                        <a:rPr sz="1000"/>
                        <a:t>Cedera materi abu-abu</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defRPr sz="1800"/>
                      </a:pPr>
                      <a:r>
                        <a:rPr sz="1000"/>
                        <a:t>22%</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309425">
                <a:tc>
                  <a:txBody>
                    <a:bodyPr/>
                    <a:lstStyle/>
                    <a:p>
                      <a:pPr algn="l">
                        <a:defRPr sz="1800"/>
                      </a:pPr>
                      <a:r>
                        <a:rPr sz="1000"/>
                        <a:t>Perdarahan intrakranial</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defRPr sz="1800"/>
                      </a:pPr>
                      <a:r>
                        <a:rPr sz="1000"/>
                        <a:t>3%</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239325">
                <a:tc>
                  <a:txBody>
                    <a:bodyPr/>
                    <a:lstStyle/>
                    <a:p>
                      <a:pPr algn="l">
                        <a:defRPr sz="1800"/>
                      </a:pPr>
                      <a:r>
                        <a:rPr sz="1000"/>
                        <a:t>Infeksi</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defRPr sz="1800"/>
                      </a:pPr>
                      <a:r>
                        <a:rPr sz="1000"/>
                        <a:t>2%</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245625">
                <a:tc>
                  <a:txBody>
                    <a:bodyPr/>
                    <a:lstStyle/>
                    <a:p>
                      <a:pPr algn="l">
                        <a:defRPr sz="1800"/>
                      </a:pPr>
                      <a:r>
                        <a:rPr sz="1000"/>
                        <a:t>Non-spesifik</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defRPr sz="1800"/>
                      </a:pPr>
                      <a:r>
                        <a:rPr sz="1000"/>
                        <a:t>19%</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309425">
                <a:tc>
                  <a:txBody>
                    <a:bodyPr/>
                    <a:lstStyle/>
                    <a:p>
                      <a:pPr algn="l">
                        <a:defRPr sz="1800"/>
                      </a:pPr>
                      <a:r>
                        <a:rPr sz="1000"/>
                        <a:t>Normal</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ctr">
                        <a:defRPr sz="1800"/>
                      </a:pPr>
                      <a:r>
                        <a:rPr sz="1000"/>
                        <a:t>13%</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bl>
          </a:graphicData>
        </a:graphic>
      </p:graphicFrame>
      <p:sp>
        <p:nvSpPr>
          <p:cNvPr id="169" name="Google Shape;139;p8"/>
          <p:cNvSpPr txBox="1"/>
          <p:nvPr/>
        </p:nvSpPr>
        <p:spPr>
          <a:xfrm>
            <a:off x="4747451" y="2014182"/>
            <a:ext cx="3227152" cy="31335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b="1" sz="1600"/>
            </a:lvl1pPr>
          </a:lstStyle>
          <a:p>
            <a:pPr/>
            <a:r>
              <a:t>Menilai Perkembangan Motorik</a:t>
            </a:r>
          </a:p>
        </p:txBody>
      </p:sp>
      <p:graphicFrame>
        <p:nvGraphicFramePr>
          <p:cNvPr id="170" name="Google Shape;140;p8"/>
          <p:cNvGraphicFramePr/>
          <p:nvPr/>
        </p:nvGraphicFramePr>
        <p:xfrm>
          <a:off x="519725" y="2258445"/>
          <a:ext cx="3709150" cy="12885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874275"/>
                <a:gridCol w="834875"/>
              </a:tblGrid>
              <a:tr h="396200">
                <a:tc>
                  <a:txBody>
                    <a:bodyPr/>
                    <a:lstStyle/>
                    <a:p>
                      <a:pPr algn="l">
                        <a:defRPr sz="1800"/>
                      </a:pPr>
                      <a:r>
                        <a:rPr sz="1100">
                          <a:solidFill>
                            <a:srgbClr val="FFFFFF"/>
                          </a:solidFill>
                        </a:rPr>
                        <a:t>Faktor Risiko</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solidFill>
                      <a:srgbClr val="000000"/>
                    </a:solidFill>
                  </a:tcPr>
                </a:tc>
                <a:tc>
                  <a:txBody>
                    <a:bodyPr/>
                    <a:lstStyle/>
                    <a:p>
                      <a:pPr algn="l">
                        <a:defRPr sz="1800"/>
                      </a:pPr>
                      <a:r>
                        <a:rPr sz="1100">
                          <a:solidFill>
                            <a:srgbClr val="FFFFFF"/>
                          </a:solidFill>
                        </a:rPr>
                        <a:t>Risiko CP</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solidFill>
                      <a:srgbClr val="000000"/>
                    </a:solidFill>
                  </a:tcPr>
                </a:tc>
              </a:tr>
              <a:tr h="306550">
                <a:tc gridSpan="2">
                  <a:txBody>
                    <a:bodyPr/>
                    <a:lstStyle/>
                    <a:p>
                      <a:pPr algn="l">
                        <a:defRPr sz="1800"/>
                      </a:pPr>
                      <a:r>
                        <a:rPr sz="1000"/>
                        <a:t>Risiko Ibu (tiroid, pra-eklampsia, perdarahan, infeksi, IUGR, kelainan plasenta, multipel)+/-</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hMerge="1">
                  <a:tcPr/>
                </a:tc>
              </a:tr>
              <a:tr h="268000">
                <a:tc>
                  <a:txBody>
                    <a:bodyPr/>
                    <a:lstStyle/>
                    <a:p>
                      <a:pPr algn="l">
                        <a:defRPr sz="1000"/>
                      </a:pPr>
                      <a:r>
                        <a:t>Lahir Prematur</a:t>
                      </a:r>
                    </a:p>
                    <a:p>
                      <a:pPr marL="457200" indent="-292100" algn="l">
                        <a:buClr>
                          <a:srgbClr val="000000"/>
                        </a:buClr>
                        <a:buSzPts val="1000"/>
                        <a:buFont typeface="Arial"/>
                        <a:buChar char="●"/>
                        <a:defRPr sz="1000"/>
                      </a:pPr>
                      <a:r>
                        <a:t>&lt;28 minggu</a:t>
                      </a:r>
                    </a:p>
                    <a:p>
                      <a:pPr marL="457200" indent="-292100" algn="l">
                        <a:buClr>
                          <a:srgbClr val="000000"/>
                        </a:buClr>
                        <a:buSzPts val="1000"/>
                        <a:buFont typeface="Arial"/>
                        <a:buChar char="●"/>
                        <a:defRPr sz="1000"/>
                      </a:pPr>
                      <a:r>
                        <a:t>28-31 minggu</a:t>
                      </a:r>
                    </a:p>
                    <a:p>
                      <a:pPr marL="457200" indent="-292100" algn="l">
                        <a:buClr>
                          <a:srgbClr val="000000"/>
                        </a:buClr>
                        <a:buSzPts val="1000"/>
                        <a:buFont typeface="Arial"/>
                        <a:buChar char="●"/>
                        <a:defRPr sz="1000"/>
                      </a:pPr>
                      <a:r>
                        <a:t>31-37 minggu</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l">
                        <a:defRPr sz="1000"/>
                      </a:pPr>
                    </a:p>
                    <a:p>
                      <a:pPr>
                        <a:defRPr sz="1000"/>
                      </a:pPr>
                      <a:r>
                        <a:t>10,0%</a:t>
                      </a:r>
                    </a:p>
                    <a:p>
                      <a:pPr>
                        <a:defRPr sz="1000"/>
                      </a:pPr>
                      <a:r>
                        <a:t>5,0%</a:t>
                      </a:r>
                    </a:p>
                    <a:p>
                      <a:pPr>
                        <a:defRPr sz="1000"/>
                      </a:pPr>
                      <a:r>
                        <a:t>0,7%</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317775">
                <a:tc>
                  <a:txBody>
                    <a:bodyPr/>
                    <a:lstStyle/>
                    <a:p>
                      <a:pPr algn="l">
                        <a:defRPr sz="1000"/>
                      </a:pPr>
                      <a:r>
                        <a:t>Keadaan Lahir</a:t>
                      </a:r>
                    </a:p>
                    <a:p>
                      <a:pPr marL="457200" indent="-292100" algn="l">
                        <a:buClr>
                          <a:srgbClr val="000000"/>
                        </a:buClr>
                        <a:buSzPts val="1000"/>
                        <a:buFont typeface="Arial"/>
                        <a:buChar char="●"/>
                        <a:defRPr sz="1000"/>
                      </a:pPr>
                      <a:r>
                        <a:t>Ensefalopati</a:t>
                      </a:r>
                    </a:p>
                    <a:p>
                      <a:pPr marL="457200" indent="-292100" algn="l">
                        <a:buClr>
                          <a:srgbClr val="000000"/>
                        </a:buClr>
                        <a:buSzPts val="1000"/>
                        <a:buFont typeface="Arial"/>
                        <a:buChar char="●"/>
                        <a:defRPr sz="1000"/>
                      </a:pPr>
                      <a:r>
                        <a:t>Sehat, tidak ada risiko yang diketahui</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l">
                        <a:defRPr sz="1000"/>
                      </a:pPr>
                    </a:p>
                    <a:p>
                      <a:pPr>
                        <a:defRPr sz="1000"/>
                      </a:pPr>
                      <a:r>
                        <a:t>12,0%</a:t>
                      </a:r>
                    </a:p>
                    <a:p>
                      <a:pPr>
                        <a:defRPr sz="1000"/>
                      </a:pPr>
                      <a:r>
                        <a:t>0,1%</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bl>
          </a:graphicData>
        </a:graphic>
      </p:graphicFrame>
      <p:graphicFrame>
        <p:nvGraphicFramePr>
          <p:cNvPr id="171" name="Google Shape;141;p8"/>
          <p:cNvGraphicFramePr/>
          <p:nvPr/>
        </p:nvGraphicFramePr>
        <p:xfrm>
          <a:off x="4643225" y="2382995"/>
          <a:ext cx="4004800" cy="14284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997275"/>
                <a:gridCol w="2007525"/>
              </a:tblGrid>
              <a:tr h="329425">
                <a:tc>
                  <a:txBody>
                    <a:bodyPr/>
                    <a:lstStyle/>
                    <a:p>
                      <a:pPr algn="l">
                        <a:defRPr sz="1800"/>
                      </a:pPr>
                      <a:r>
                        <a:rPr sz="1100">
                          <a:solidFill>
                            <a:srgbClr val="FFFFFF"/>
                          </a:solidFill>
                        </a:rPr>
                        <a:t>Usia: &lt;20 minggu (diperbaiki)</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solidFill>
                      <a:srgbClr val="000000"/>
                    </a:solidFill>
                  </a:tcPr>
                </a:tc>
                <a:tc>
                  <a:txBody>
                    <a:bodyPr/>
                    <a:lstStyle/>
                    <a:p>
                      <a:pPr algn="l">
                        <a:defRPr sz="1800"/>
                      </a:pPr>
                      <a:r>
                        <a:rPr sz="1100">
                          <a:solidFill>
                            <a:srgbClr val="FFFFFF"/>
                          </a:solidFill>
                        </a:rPr>
                        <a:t>Usia 6-12 bulan</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solidFill>
                      <a:srgbClr val="000000"/>
                    </a:solidFill>
                  </a:tcPr>
                </a:tc>
              </a:tr>
              <a:tr h="306550">
                <a:tc>
                  <a:txBody>
                    <a:bodyPr/>
                    <a:lstStyle/>
                    <a:p>
                      <a:pPr algn="l">
                        <a:defRPr sz="1800"/>
                      </a:pPr>
                      <a:r>
                        <a:rPr sz="1000"/>
                        <a:t>Penilaian Pergerakan Umum Prediktif 95%.</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l">
                        <a:defRPr sz="1800"/>
                      </a:pPr>
                      <a:r>
                        <a:rPr sz="1000"/>
                        <a:t>Penilaian Perkembangan Anak Kecil (Developmental Assessment of Young Children atau DAYC). Prediktif 83%.</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r h="792450">
                <a:tc>
                  <a:txBody>
                    <a:bodyPr/>
                    <a:lstStyle/>
                    <a:p>
                      <a:pPr algn="l">
                        <a:defRPr sz="1800"/>
                      </a:pPr>
                      <a:r>
                        <a:rPr sz="1000"/>
                        <a:t>Penilaian Neurologis Bayi (Hammersmith Infant Neurological Assessment atau HINE). Membantu memprediksi keparahan.</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c>
                  <a:txBody>
                    <a:bodyPr/>
                    <a:lstStyle/>
                    <a:p>
                      <a:pPr algn="l">
                        <a:defRPr sz="1800"/>
                      </a:pPr>
                      <a:r>
                        <a:rPr sz="1000"/>
                        <a:t>Penilaian Neurologis Bayi (Hammersmith Infant Neurological Assessment atau HINE). Prediktif 90%.</a:t>
                      </a:r>
                    </a:p>
                  </a:txBody>
                  <a:tcPr marL="91425" marR="91425" marT="91425" marB="91425" anchor="t" anchorCtr="0" horzOverflow="overflow">
                    <a:lnL>
                      <a:solidFill>
                        <a:srgbClr val="9E9E9E"/>
                      </a:solidFill>
                    </a:lnL>
                    <a:lnR>
                      <a:solidFill>
                        <a:srgbClr val="9E9E9E"/>
                      </a:solidFill>
                    </a:lnR>
                    <a:lnT>
                      <a:solidFill>
                        <a:srgbClr val="9E9E9E"/>
                      </a:solidFill>
                    </a:lnT>
                    <a:lnB>
                      <a:solidFill>
                        <a:srgbClr val="9E9E9E"/>
                      </a:solidFill>
                    </a:lnB>
                    <a:noFill/>
                  </a:tcPr>
                </a:tc>
              </a:tr>
            </a:tbl>
          </a:graphicData>
        </a:graphic>
      </p:graphicFrame>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