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fXzTwF/WsUJ9ssHpS0mBpa704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DFAA5C-1C35-40E7-A979-1C3EEB005452}">
  <a:tblStyle styleId="{DBDFAA5C-1C35-40E7-A979-1C3EEB00545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05BF7AE-2549-4118-B875-3ACBAFBD807A}"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AU"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 name="Google Shape;4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p>
        </p:txBody>
      </p:sp>
      <p:sp>
        <p:nvSpPr>
          <p:cNvPr id="41" name="Google Shape;4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p>
        </p:txBody>
      </p:sp>
      <p:sp>
        <p:nvSpPr>
          <p:cNvPr id="145" name="Google Shape;14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p>
        </p:txBody>
      </p:sp>
      <p:sp>
        <p:nvSpPr>
          <p:cNvPr id="159" name="Google Shape;15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p>
        </p:txBody>
      </p:sp>
      <p:sp>
        <p:nvSpPr>
          <p:cNvPr id="172" name="Google Shape;17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p>
        </p:txBody>
      </p:sp>
      <p:sp>
        <p:nvSpPr>
          <p:cNvPr id="190" name="Google Shape;19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p>
        </p:txBody>
      </p:sp>
      <p:sp>
        <p:nvSpPr>
          <p:cNvPr id="206" name="Google Shape;20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p>
        </p:txBody>
      </p:sp>
      <p:sp>
        <p:nvSpPr>
          <p:cNvPr id="224" name="Google Shape;22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p>
        </p:txBody>
      </p:sp>
      <p:sp>
        <p:nvSpPr>
          <p:cNvPr id="238" name="Google Shape;23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p>
        </p:txBody>
      </p:sp>
      <p:sp>
        <p:nvSpPr>
          <p:cNvPr id="256" name="Google Shape;25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p>
        </p:txBody>
      </p:sp>
      <p:sp>
        <p:nvSpPr>
          <p:cNvPr id="274" name="Google Shape;27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p>
        </p:txBody>
      </p:sp>
      <p:sp>
        <p:nvSpPr>
          <p:cNvPr id="282" name="Google Shape;28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p>
        </p:txBody>
      </p:sp>
      <p:sp>
        <p:nvSpPr>
          <p:cNvPr id="47" name="Google Shape;4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p>
        </p:txBody>
      </p:sp>
      <p:sp>
        <p:nvSpPr>
          <p:cNvPr id="56" name="Google Shape;5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p>
        </p:txBody>
      </p:sp>
      <p:sp>
        <p:nvSpPr>
          <p:cNvPr id="64" name="Google Shape;6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p>
        </p:txBody>
      </p:sp>
      <p:sp>
        <p:nvSpPr>
          <p:cNvPr id="71" name="Google Shape;7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p>
        </p:txBody>
      </p:sp>
      <p:sp>
        <p:nvSpPr>
          <p:cNvPr id="79" name="Google Shape;7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p>
        </p:txBody>
      </p:sp>
      <p:sp>
        <p:nvSpPr>
          <p:cNvPr id="86" name="Google Shape;8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5917adf84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e5917adf84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p>
        </p:txBody>
      </p:sp>
      <p:sp>
        <p:nvSpPr>
          <p:cNvPr id="93" name="Google Shape;93;ge5917adf84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p>
        </p:txBody>
      </p:sp>
      <p:sp>
        <p:nvSpPr>
          <p:cNvPr id="133" name="Google Shape;13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20"/>
          <p:cNvSpPr txBox="1"/>
          <p:nvPr/>
        </p:nvSpPr>
        <p:spPr>
          <a:xfrm>
            <a:off x="2432331" y="3196192"/>
            <a:ext cx="8783100" cy="923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5400"/>
              <a:buFont typeface="Arial"/>
              <a:buNone/>
            </a:pPr>
            <a:endParaRPr sz="5400" b="1" i="0" u="none" strike="noStrike" cap="none">
              <a:solidFill>
                <a:srgbClr val="00C165"/>
              </a:solidFill>
              <a:latin typeface="Arial"/>
              <a:ea typeface="Arial"/>
              <a:cs typeface="Arial"/>
              <a:sym typeface="Arial"/>
            </a:endParaRPr>
          </a:p>
        </p:txBody>
      </p:sp>
      <p:pic>
        <p:nvPicPr>
          <p:cNvPr id="12" name="Google Shape;12;p20"/>
          <p:cNvPicPr preferRelativeResize="0"/>
          <p:nvPr/>
        </p:nvPicPr>
        <p:blipFill rotWithShape="1">
          <a:blip r:embed="rId2">
            <a:alphaModFix/>
          </a:blip>
          <a:srcRect/>
          <a:stretch/>
        </p:blipFill>
        <p:spPr>
          <a:xfrm>
            <a:off x="-152400" y="76200"/>
            <a:ext cx="5357102" cy="14831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Only">
  <p:cSld name="Title_Only">
    <p:spTree>
      <p:nvGrpSpPr>
        <p:cNvPr id="1" name="Shape 13"/>
        <p:cNvGrpSpPr/>
        <p:nvPr/>
      </p:nvGrpSpPr>
      <p:grpSpPr>
        <a:xfrm>
          <a:off x="0" y="0"/>
          <a:ext cx="0" cy="0"/>
          <a:chOff x="0" y="0"/>
          <a:chExt cx="0" cy="0"/>
        </a:xfrm>
      </p:grpSpPr>
      <p:sp>
        <p:nvSpPr>
          <p:cNvPr id="14" name="Google Shape;14;p21"/>
          <p:cNvSpPr txBox="1">
            <a:spLocks noGrp="1"/>
          </p:cNvSpPr>
          <p:nvPr>
            <p:ph type="title"/>
          </p:nvPr>
        </p:nvSpPr>
        <p:spPr>
          <a:xfrm>
            <a:off x="513347" y="435795"/>
            <a:ext cx="8787064" cy="71771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C165"/>
              </a:buClr>
              <a:buSzPts val="4400"/>
              <a:buFont typeface="Arial"/>
              <a:buNone/>
              <a:defRPr sz="4400" b="1" i="0" u="none" strike="noStrike" cap="none">
                <a:solidFill>
                  <a:srgbClr val="00C16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5" name="Google Shape;15;p21"/>
          <p:cNvPicPr preferRelativeResize="0"/>
          <p:nvPr/>
        </p:nvPicPr>
        <p:blipFill rotWithShape="1">
          <a:blip r:embed="rId2">
            <a:alphaModFix/>
          </a:blip>
          <a:srcRect/>
          <a:stretch/>
        </p:blipFill>
        <p:spPr>
          <a:xfrm>
            <a:off x="8436726" y="186875"/>
            <a:ext cx="4024550" cy="1114224"/>
          </a:xfrm>
          <a:prstGeom prst="rect">
            <a:avLst/>
          </a:prstGeom>
          <a:noFill/>
          <a:ln>
            <a:noFill/>
          </a:ln>
        </p:spPr>
      </p:pic>
      <p:grpSp>
        <p:nvGrpSpPr>
          <p:cNvPr id="16" name="Google Shape;16;p21"/>
          <p:cNvGrpSpPr/>
          <p:nvPr/>
        </p:nvGrpSpPr>
        <p:grpSpPr>
          <a:xfrm>
            <a:off x="0" y="6345565"/>
            <a:ext cx="12192000" cy="512400"/>
            <a:chOff x="0" y="6345565"/>
            <a:chExt cx="12192000" cy="512400"/>
          </a:xfrm>
        </p:grpSpPr>
        <p:sp>
          <p:nvSpPr>
            <p:cNvPr id="17" name="Google Shape;17;p21"/>
            <p:cNvSpPr/>
            <p:nvPr/>
          </p:nvSpPr>
          <p:spPr>
            <a:xfrm>
              <a:off x="0" y="6345565"/>
              <a:ext cx="12192000" cy="512400"/>
            </a:xfrm>
            <a:prstGeom prst="rect">
              <a:avLst/>
            </a:prstGeom>
            <a:solidFill>
              <a:srgbClr val="00C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21"/>
            <p:cNvSpPr txBox="1"/>
            <p:nvPr/>
          </p:nvSpPr>
          <p:spPr>
            <a:xfrm>
              <a:off x="374206" y="6356350"/>
              <a:ext cx="6712500" cy="433500"/>
            </a:xfrm>
            <a:prstGeom prst="rect">
              <a:avLst/>
            </a:prstGeom>
            <a:solidFill>
              <a:srgbClr val="00C16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ing_TextContent">
  <p:cSld name="Heading_TextContent">
    <p:spTree>
      <p:nvGrpSpPr>
        <p:cNvPr id="1" name="Shape 19"/>
        <p:cNvGrpSpPr/>
        <p:nvPr/>
      </p:nvGrpSpPr>
      <p:grpSpPr>
        <a:xfrm>
          <a:off x="0" y="0"/>
          <a:ext cx="0" cy="0"/>
          <a:chOff x="0" y="0"/>
          <a:chExt cx="0" cy="0"/>
        </a:xfrm>
      </p:grpSpPr>
      <p:sp>
        <p:nvSpPr>
          <p:cNvPr id="20" name="Google Shape;20;p22"/>
          <p:cNvSpPr txBox="1">
            <a:spLocks noGrp="1"/>
          </p:cNvSpPr>
          <p:nvPr>
            <p:ph type="body" idx="1"/>
          </p:nvPr>
        </p:nvSpPr>
        <p:spPr>
          <a:xfrm>
            <a:off x="598670" y="1764797"/>
            <a:ext cx="10112873" cy="395090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22"/>
          <p:cNvSpPr txBox="1">
            <a:spLocks noGrp="1"/>
          </p:cNvSpPr>
          <p:nvPr>
            <p:ph type="title"/>
          </p:nvPr>
        </p:nvSpPr>
        <p:spPr>
          <a:xfrm>
            <a:off x="513347" y="435795"/>
            <a:ext cx="8787064" cy="71771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C165"/>
              </a:buClr>
              <a:buSzPts val="4400"/>
              <a:buFont typeface="Arial"/>
              <a:buNone/>
              <a:defRPr sz="4400" b="1" i="0" u="none" strike="noStrike" cap="none">
                <a:solidFill>
                  <a:srgbClr val="00C16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22" name="Google Shape;22;p22"/>
          <p:cNvGrpSpPr/>
          <p:nvPr/>
        </p:nvGrpSpPr>
        <p:grpSpPr>
          <a:xfrm>
            <a:off x="0" y="6345565"/>
            <a:ext cx="12192000" cy="512400"/>
            <a:chOff x="0" y="6345565"/>
            <a:chExt cx="12192000" cy="512400"/>
          </a:xfrm>
        </p:grpSpPr>
        <p:sp>
          <p:nvSpPr>
            <p:cNvPr id="23" name="Google Shape;23;p22"/>
            <p:cNvSpPr/>
            <p:nvPr/>
          </p:nvSpPr>
          <p:spPr>
            <a:xfrm>
              <a:off x="0" y="6345565"/>
              <a:ext cx="12192000" cy="512400"/>
            </a:xfrm>
            <a:prstGeom prst="rect">
              <a:avLst/>
            </a:prstGeom>
            <a:solidFill>
              <a:srgbClr val="00C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 name="Google Shape;24;p22"/>
            <p:cNvSpPr txBox="1"/>
            <p:nvPr/>
          </p:nvSpPr>
          <p:spPr>
            <a:xfrm>
              <a:off x="374206" y="6356350"/>
              <a:ext cx="6712500" cy="433500"/>
            </a:xfrm>
            <a:prstGeom prst="rect">
              <a:avLst/>
            </a:prstGeom>
            <a:solidFill>
              <a:srgbClr val="00C16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grpSp>
      <p:pic>
        <p:nvPicPr>
          <p:cNvPr id="25" name="Google Shape;25;p22"/>
          <p:cNvPicPr preferRelativeResize="0"/>
          <p:nvPr/>
        </p:nvPicPr>
        <p:blipFill rotWithShape="1">
          <a:blip r:embed="rId2">
            <a:alphaModFix/>
          </a:blip>
          <a:srcRect/>
          <a:stretch/>
        </p:blipFill>
        <p:spPr>
          <a:xfrm>
            <a:off x="8436726" y="186875"/>
            <a:ext cx="4024550" cy="11142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TextContent_Image">
  <p:cSld name="Title_TextContent_Image">
    <p:spTree>
      <p:nvGrpSpPr>
        <p:cNvPr id="1" name="Shape 26"/>
        <p:cNvGrpSpPr/>
        <p:nvPr/>
      </p:nvGrpSpPr>
      <p:grpSpPr>
        <a:xfrm>
          <a:off x="0" y="0"/>
          <a:ext cx="0" cy="0"/>
          <a:chOff x="0" y="0"/>
          <a:chExt cx="0" cy="0"/>
        </a:xfrm>
      </p:grpSpPr>
      <p:sp>
        <p:nvSpPr>
          <p:cNvPr id="27" name="Google Shape;27;p23"/>
          <p:cNvSpPr txBox="1">
            <a:spLocks noGrp="1"/>
          </p:cNvSpPr>
          <p:nvPr>
            <p:ph type="body" idx="1"/>
          </p:nvPr>
        </p:nvSpPr>
        <p:spPr>
          <a:xfrm>
            <a:off x="598670" y="1764797"/>
            <a:ext cx="5533299" cy="395090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23"/>
          <p:cNvSpPr>
            <a:spLocks noGrp="1"/>
          </p:cNvSpPr>
          <p:nvPr>
            <p:ph type="pic" idx="2"/>
          </p:nvPr>
        </p:nvSpPr>
        <p:spPr>
          <a:xfrm>
            <a:off x="6690784" y="1774085"/>
            <a:ext cx="4907902" cy="395090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D8D8D8"/>
              </a:buClr>
              <a:buSzPts val="3200"/>
              <a:buFont typeface="Arial"/>
              <a:buNone/>
              <a:defRPr sz="3200" b="0" i="0" u="none" strike="noStrike" cap="none">
                <a:solidFill>
                  <a:srgbClr val="D8D8D8"/>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9" name="Google Shape;29;p23"/>
          <p:cNvSpPr/>
          <p:nvPr/>
        </p:nvSpPr>
        <p:spPr>
          <a:xfrm>
            <a:off x="0" y="6345565"/>
            <a:ext cx="12192000" cy="512435"/>
          </a:xfrm>
          <a:prstGeom prst="rect">
            <a:avLst/>
          </a:prstGeom>
          <a:solidFill>
            <a:srgbClr val="00C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 name="Google Shape;30;p23"/>
          <p:cNvSpPr txBox="1">
            <a:spLocks noGrp="1"/>
          </p:cNvSpPr>
          <p:nvPr>
            <p:ph type="title"/>
          </p:nvPr>
        </p:nvSpPr>
        <p:spPr>
          <a:xfrm>
            <a:off x="513347" y="435795"/>
            <a:ext cx="8787064" cy="71771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C165"/>
              </a:buClr>
              <a:buSzPts val="4400"/>
              <a:buFont typeface="Arial"/>
              <a:buNone/>
              <a:defRPr sz="4400" b="1" i="0" u="none" strike="noStrike" cap="none">
                <a:solidFill>
                  <a:srgbClr val="00C16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1" name="Google Shape;31;p23"/>
          <p:cNvPicPr preferRelativeResize="0"/>
          <p:nvPr/>
        </p:nvPicPr>
        <p:blipFill rotWithShape="1">
          <a:blip r:embed="rId2">
            <a:alphaModFix/>
          </a:blip>
          <a:srcRect/>
          <a:stretch/>
        </p:blipFill>
        <p:spPr>
          <a:xfrm>
            <a:off x="8436726" y="186875"/>
            <a:ext cx="4024550" cy="11142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Image_TextContent">
  <p:cSld name="Title_Image_TextContent">
    <p:spTree>
      <p:nvGrpSpPr>
        <p:cNvPr id="1" name="Shape 32"/>
        <p:cNvGrpSpPr/>
        <p:nvPr/>
      </p:nvGrpSpPr>
      <p:grpSpPr>
        <a:xfrm>
          <a:off x="0" y="0"/>
          <a:ext cx="0" cy="0"/>
          <a:chOff x="0" y="0"/>
          <a:chExt cx="0" cy="0"/>
        </a:xfrm>
      </p:grpSpPr>
      <p:sp>
        <p:nvSpPr>
          <p:cNvPr id="33" name="Google Shape;33;p24"/>
          <p:cNvSpPr txBox="1">
            <a:spLocks noGrp="1"/>
          </p:cNvSpPr>
          <p:nvPr>
            <p:ph type="body" idx="1"/>
          </p:nvPr>
        </p:nvSpPr>
        <p:spPr>
          <a:xfrm>
            <a:off x="6065387" y="1760806"/>
            <a:ext cx="5533299" cy="395090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 name="Google Shape;34;p24"/>
          <p:cNvSpPr>
            <a:spLocks noGrp="1"/>
          </p:cNvSpPr>
          <p:nvPr>
            <p:ph type="pic" idx="2"/>
          </p:nvPr>
        </p:nvSpPr>
        <p:spPr>
          <a:xfrm>
            <a:off x="635217" y="1774085"/>
            <a:ext cx="4907902" cy="395090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D8D8D8"/>
              </a:buClr>
              <a:buSzPts val="3200"/>
              <a:buFont typeface="Arial"/>
              <a:buNone/>
              <a:defRPr sz="3200" b="0" i="0" u="none" strike="noStrike" cap="none">
                <a:solidFill>
                  <a:srgbClr val="D8D8D8"/>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24"/>
          <p:cNvSpPr/>
          <p:nvPr/>
        </p:nvSpPr>
        <p:spPr>
          <a:xfrm>
            <a:off x="0" y="6345565"/>
            <a:ext cx="12192000" cy="512435"/>
          </a:xfrm>
          <a:prstGeom prst="rect">
            <a:avLst/>
          </a:prstGeom>
          <a:solidFill>
            <a:srgbClr val="00C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 name="Google Shape;36;p24"/>
          <p:cNvSpPr txBox="1">
            <a:spLocks noGrp="1"/>
          </p:cNvSpPr>
          <p:nvPr>
            <p:ph type="title"/>
          </p:nvPr>
        </p:nvSpPr>
        <p:spPr>
          <a:xfrm>
            <a:off x="513347" y="435795"/>
            <a:ext cx="8787064" cy="71771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C165"/>
              </a:buClr>
              <a:buSzPts val="4400"/>
              <a:buFont typeface="Arial"/>
              <a:buNone/>
              <a:defRPr sz="4400" b="1" i="0" u="none" strike="noStrike" cap="none">
                <a:solidFill>
                  <a:srgbClr val="00C16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7" name="Google Shape;37;p24"/>
          <p:cNvPicPr preferRelativeResize="0"/>
          <p:nvPr/>
        </p:nvPicPr>
        <p:blipFill rotWithShape="1">
          <a:blip r:embed="rId2">
            <a:alphaModFix/>
          </a:blip>
          <a:srcRect/>
          <a:stretch/>
        </p:blipFill>
        <p:spPr>
          <a:xfrm>
            <a:off x="8436726" y="186875"/>
            <a:ext cx="4024550" cy="11142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12"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jpg"/><Relationship Id="rId11" Type="http://schemas.openxmlformats.org/officeDocument/2006/relationships/image" Target="../media/image25.jpg"/><Relationship Id="rId5" Type="http://schemas.openxmlformats.org/officeDocument/2006/relationships/image" Target="../media/image19.jpg"/><Relationship Id="rId10" Type="http://schemas.openxmlformats.org/officeDocument/2006/relationships/image" Target="../media/image24.jpg"/><Relationship Id="rId4" Type="http://schemas.openxmlformats.org/officeDocument/2006/relationships/image" Target="../media/image18.jpg"/><Relationship Id="rId9" Type="http://schemas.openxmlformats.org/officeDocument/2006/relationships/image" Target="../media/image23.jp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
          <p:cNvSpPr txBox="1"/>
          <p:nvPr/>
        </p:nvSpPr>
        <p:spPr>
          <a:xfrm>
            <a:off x="1247225" y="3149700"/>
            <a:ext cx="10200600" cy="1015800"/>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r>
              <a:rPr lang="he" sz="5400" b="1" i="0" u="none" baseline="0" dirty="0">
                <a:solidFill>
                  <a:srgbClr val="00C165"/>
                </a:solidFill>
              </a:rPr>
              <a:t>מה זה שיתוק מוחין?</a:t>
            </a:r>
            <a:endParaRPr sz="5400" b="1" dirty="0">
              <a:solidFill>
                <a:srgbClr val="00C165"/>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a:spLocks noGrp="1"/>
          </p:cNvSpPr>
          <p:nvPr>
            <p:ph type="title"/>
          </p:nvPr>
        </p:nvSpPr>
        <p:spPr>
          <a:xfrm>
            <a:off x="513347" y="435795"/>
            <a:ext cx="8328995" cy="71771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548135"/>
              </a:buClr>
              <a:buSzPts val="4400"/>
              <a:buFont typeface="Arial"/>
              <a:buNone/>
            </a:pPr>
            <a:r>
              <a:rPr lang="he" b="1" i="0" u="none" baseline="0" dirty="0"/>
              <a:t>סיווגים ע"פ הפרעות תנועה</a:t>
            </a:r>
            <a:endParaRPr dirty="0"/>
          </a:p>
        </p:txBody>
      </p:sp>
      <p:pic>
        <p:nvPicPr>
          <p:cNvPr id="148" name="Google Shape;148;p9"/>
          <p:cNvPicPr preferRelativeResize="0"/>
          <p:nvPr/>
        </p:nvPicPr>
        <p:blipFill rotWithShape="1">
          <a:blip r:embed="rId3">
            <a:alphaModFix/>
          </a:blip>
          <a:srcRect/>
          <a:stretch/>
        </p:blipFill>
        <p:spPr>
          <a:xfrm>
            <a:off x="4304059" y="2140147"/>
            <a:ext cx="2825154" cy="3112154"/>
          </a:xfrm>
          <a:prstGeom prst="rect">
            <a:avLst/>
          </a:prstGeom>
          <a:noFill/>
          <a:ln>
            <a:noFill/>
          </a:ln>
        </p:spPr>
      </p:pic>
      <p:sp>
        <p:nvSpPr>
          <p:cNvPr id="149" name="Google Shape;149;p9"/>
          <p:cNvSpPr/>
          <p:nvPr/>
        </p:nvSpPr>
        <p:spPr>
          <a:xfrm>
            <a:off x="0" y="1488965"/>
            <a:ext cx="3635597" cy="1754326"/>
          </a:xfrm>
          <a:prstGeom prst="rect">
            <a:avLst/>
          </a:prstGeom>
          <a:noFill/>
          <a:ln>
            <a:noFill/>
          </a:ln>
        </p:spPr>
        <p:txBody>
          <a:bodyPr spcFirstLastPara="1" wrap="square" lIns="91425" tIns="45700" rIns="91425" bIns="45700" anchor="t" anchorCtr="0">
            <a:spAutoFit/>
          </a:bodyPr>
          <a:lstStyle/>
          <a:p>
            <a:pPr marL="0" marR="400" lvl="0" indent="0" algn="r" rtl="1">
              <a:lnSpc>
                <a:spcPct val="100000"/>
              </a:lnSpc>
              <a:spcBef>
                <a:spcPts val="0"/>
              </a:spcBef>
              <a:spcAft>
                <a:spcPts val="0"/>
              </a:spcAft>
              <a:buClr>
                <a:srgbClr val="000000"/>
              </a:buClr>
              <a:buSzPts val="2400"/>
              <a:buFont typeface="Arial"/>
              <a:buNone/>
            </a:pPr>
            <a:r>
              <a:rPr lang="he" sz="2400" b="1" i="0" u="none" strike="noStrike" cap="none" baseline="0" dirty="0">
                <a:solidFill>
                  <a:schemeClr val="dk1"/>
                </a:solidFill>
                <a:latin typeface="Arial"/>
                <a:ea typeface="Arial"/>
                <a:cs typeface="Arial"/>
                <a:sym typeface="Arial"/>
              </a:rPr>
              <a:t>ספסטי:</a:t>
            </a:r>
            <a:r>
              <a:rPr lang="he" sz="2400" b="0" i="0" u="none" strike="noStrike" cap="none" baseline="0" dirty="0">
                <a:solidFill>
                  <a:srgbClr val="3F3F3F"/>
                </a:solidFill>
                <a:latin typeface="Arial"/>
                <a:ea typeface="Arial"/>
                <a:cs typeface="Arial"/>
                <a:sym typeface="Arial"/>
              </a:rPr>
              <a:t> </a:t>
            </a:r>
            <a:r>
              <a:rPr lang="he" sz="2400" b="0" i="0" u="none" strike="noStrike" cap="none" baseline="0" dirty="0">
                <a:solidFill>
                  <a:schemeClr val="dk1"/>
                </a:solidFill>
                <a:latin typeface="Arial"/>
                <a:ea typeface="Arial"/>
                <a:cs typeface="Arial"/>
                <a:sym typeface="Arial"/>
              </a:rPr>
              <a:t>%</a:t>
            </a:r>
            <a:r>
              <a:rPr lang="he-IL" sz="2400" b="0" i="0" u="none" strike="noStrike" cap="none" baseline="0" dirty="0">
                <a:solidFill>
                  <a:schemeClr val="dk1"/>
                </a:solidFill>
                <a:latin typeface="Arial"/>
                <a:ea typeface="Arial"/>
                <a:cs typeface="Arial"/>
                <a:sym typeface="Arial"/>
              </a:rPr>
              <a:t>‏</a:t>
            </a:r>
            <a:r>
              <a:rPr lang="he" sz="2400" b="0" i="0" u="none" strike="noStrike" cap="none" baseline="0" dirty="0">
                <a:solidFill>
                  <a:schemeClr val="dk1"/>
                </a:solidFill>
                <a:latin typeface="Arial"/>
                <a:ea typeface="Arial"/>
                <a:cs typeface="Arial"/>
                <a:sym typeface="Arial"/>
              </a:rPr>
              <a:t>80-%</a:t>
            </a:r>
            <a:r>
              <a:rPr lang="he-IL" sz="2400" b="0" i="0" u="none" strike="noStrike" cap="none" baseline="0" dirty="0">
                <a:solidFill>
                  <a:schemeClr val="dk1"/>
                </a:solidFill>
                <a:latin typeface="Arial"/>
                <a:ea typeface="Arial"/>
                <a:cs typeface="Arial"/>
                <a:sym typeface="Arial"/>
              </a:rPr>
              <a:t>‏</a:t>
            </a:r>
            <a:r>
              <a:rPr lang="he" sz="2400" b="0" i="0" u="none" strike="noStrike" cap="none" baseline="0" dirty="0">
                <a:solidFill>
                  <a:schemeClr val="dk1"/>
                </a:solidFill>
                <a:latin typeface="Arial"/>
                <a:ea typeface="Arial"/>
                <a:cs typeface="Arial"/>
                <a:sym typeface="Arial"/>
              </a:rPr>
              <a:t>90 </a:t>
            </a:r>
            <a:br>
              <a:rPr lang="he" sz="2400" b="0" i="0" u="none" strike="noStrike" cap="none" dirty="0">
                <a:solidFill>
                  <a:schemeClr val="dk1"/>
                </a:solidFill>
                <a:latin typeface="Arial"/>
                <a:ea typeface="Arial"/>
                <a:cs typeface="Arial"/>
                <a:sym typeface="Arial"/>
              </a:rPr>
            </a:br>
            <a:r>
              <a:rPr lang="he" sz="2000" b="0" i="0" u="none" strike="noStrike" cap="none" baseline="0" dirty="0">
                <a:solidFill>
                  <a:schemeClr val="dk1"/>
                </a:solidFill>
                <a:latin typeface="Arial"/>
                <a:ea typeface="Arial"/>
                <a:cs typeface="Arial"/>
                <a:sym typeface="Arial"/>
              </a:rPr>
              <a:t>הצורה הנפוצה ביותר של סי.פי. השרירים נראים נוקשים ומתוחים. נובע מפגיעה בקורטקס המוטורי (Motor Cortex). </a:t>
            </a:r>
            <a:endParaRPr sz="2200" b="0" i="0" u="none" strike="noStrike" cap="none" dirty="0">
              <a:solidFill>
                <a:schemeClr val="dk1"/>
              </a:solidFill>
              <a:latin typeface="Arial"/>
              <a:ea typeface="Arial"/>
              <a:cs typeface="Arial"/>
              <a:sym typeface="Arial"/>
            </a:endParaRPr>
          </a:p>
        </p:txBody>
      </p:sp>
      <p:cxnSp>
        <p:nvCxnSpPr>
          <p:cNvPr id="150" name="Google Shape;150;p9"/>
          <p:cNvCxnSpPr/>
          <p:nvPr/>
        </p:nvCxnSpPr>
        <p:spPr>
          <a:xfrm>
            <a:off x="3369835" y="1810016"/>
            <a:ext cx="2182553" cy="556112"/>
          </a:xfrm>
          <a:prstGeom prst="straightConnector1">
            <a:avLst/>
          </a:prstGeom>
          <a:noFill/>
          <a:ln w="28575" cap="flat" cmpd="sng">
            <a:solidFill>
              <a:srgbClr val="595959"/>
            </a:solidFill>
            <a:prstDash val="dash"/>
            <a:miter lim="800000"/>
            <a:headEnd type="none" w="sm" len="sm"/>
            <a:tailEnd type="triangle" w="med" len="med"/>
          </a:ln>
        </p:spPr>
      </p:cxnSp>
      <p:sp>
        <p:nvSpPr>
          <p:cNvPr id="151" name="Google Shape;151;p9"/>
          <p:cNvSpPr/>
          <p:nvPr/>
        </p:nvSpPr>
        <p:spPr>
          <a:xfrm>
            <a:off x="7459581" y="1535153"/>
            <a:ext cx="4266807" cy="1754326"/>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2400"/>
              <a:buFont typeface="Arial"/>
              <a:buNone/>
            </a:pPr>
            <a:r>
              <a:rPr lang="he" sz="2400" b="1" i="0" u="none" strike="noStrike" cap="none" baseline="0" dirty="0">
                <a:solidFill>
                  <a:schemeClr val="dk1"/>
                </a:solidFill>
                <a:latin typeface="Arial"/>
                <a:ea typeface="Arial"/>
                <a:cs typeface="Arial"/>
                <a:sym typeface="Arial"/>
              </a:rPr>
              <a:t>דיסקינטי:</a:t>
            </a:r>
            <a:r>
              <a:rPr lang="he" sz="2400" b="0" i="0" u="none" strike="noStrike" cap="none" baseline="0" dirty="0">
                <a:solidFill>
                  <a:srgbClr val="3F3F3F"/>
                </a:solidFill>
                <a:latin typeface="Arial"/>
                <a:ea typeface="Arial"/>
                <a:cs typeface="Arial"/>
                <a:sym typeface="Arial"/>
              </a:rPr>
              <a:t> </a:t>
            </a:r>
            <a:r>
              <a:rPr lang="he" sz="2400" b="0" i="0" u="none" strike="noStrike" cap="none" baseline="0" dirty="0">
                <a:solidFill>
                  <a:schemeClr val="dk1"/>
                </a:solidFill>
                <a:latin typeface="Arial"/>
                <a:ea typeface="Arial"/>
                <a:cs typeface="Arial"/>
                <a:sym typeface="Arial"/>
              </a:rPr>
              <a:t>%</a:t>
            </a:r>
            <a:r>
              <a:rPr lang="he-IL" sz="2400" b="0" i="0" u="none" strike="noStrike" cap="none" baseline="0" dirty="0">
                <a:solidFill>
                  <a:schemeClr val="dk1"/>
                </a:solidFill>
                <a:latin typeface="Arial"/>
                <a:ea typeface="Arial"/>
                <a:cs typeface="Arial"/>
                <a:sym typeface="Arial"/>
              </a:rPr>
              <a:t>‏6</a:t>
            </a:r>
            <a:endParaRPr sz="1400" b="0" i="0" u="none" strike="noStrike" cap="none" dirty="0">
              <a:solidFill>
                <a:schemeClr val="dk1"/>
              </a:solidFill>
              <a:latin typeface="Arial"/>
              <a:ea typeface="Arial"/>
              <a:cs typeface="Arial"/>
              <a:sym typeface="Arial"/>
            </a:endParaRPr>
          </a:p>
          <a:p>
            <a:pPr marL="0" marR="0" lvl="0" indent="0" algn="r" rtl="1">
              <a:lnSpc>
                <a:spcPct val="100000"/>
              </a:lnSpc>
              <a:spcBef>
                <a:spcPts val="0"/>
              </a:spcBef>
              <a:spcAft>
                <a:spcPts val="0"/>
              </a:spcAft>
              <a:buClr>
                <a:srgbClr val="000000"/>
              </a:buClr>
              <a:buSzPts val="2000"/>
              <a:buFont typeface="Arial"/>
              <a:buNone/>
            </a:pPr>
            <a:r>
              <a:rPr lang="he" sz="2000" b="0" i="0" u="none" strike="noStrike" cap="none" baseline="0" dirty="0">
                <a:solidFill>
                  <a:schemeClr val="dk1"/>
                </a:solidFill>
                <a:latin typeface="Arial"/>
                <a:ea typeface="Arial"/>
                <a:cs typeface="Arial"/>
                <a:sym typeface="Arial"/>
              </a:rPr>
              <a:t>מתאפיין בתנועות לא רצוניות כגון דיסטוניה, אתטוזה ו/או כוריאה. נובע מפגיעה בגרעיני הבסיס (Basal Ganglia).</a:t>
            </a:r>
            <a:endParaRPr sz="1400" b="0" i="0" u="none" strike="noStrike" cap="none" dirty="0">
              <a:solidFill>
                <a:schemeClr val="dk1"/>
              </a:solidFill>
              <a:latin typeface="Arial"/>
              <a:ea typeface="Arial"/>
              <a:cs typeface="Arial"/>
              <a:sym typeface="Arial"/>
            </a:endParaRPr>
          </a:p>
        </p:txBody>
      </p:sp>
      <p:cxnSp>
        <p:nvCxnSpPr>
          <p:cNvPr id="152" name="Google Shape;152;p9"/>
          <p:cNvCxnSpPr/>
          <p:nvPr/>
        </p:nvCxnSpPr>
        <p:spPr>
          <a:xfrm flipH="1">
            <a:off x="5904408" y="1913021"/>
            <a:ext cx="1470952" cy="1143000"/>
          </a:xfrm>
          <a:prstGeom prst="straightConnector1">
            <a:avLst/>
          </a:prstGeom>
          <a:noFill/>
          <a:ln w="28575" cap="flat" cmpd="sng">
            <a:solidFill>
              <a:srgbClr val="595959"/>
            </a:solidFill>
            <a:prstDash val="dash"/>
            <a:miter lim="800000"/>
            <a:headEnd type="none" w="sm" len="sm"/>
            <a:tailEnd type="triangle" w="med" len="med"/>
          </a:ln>
        </p:spPr>
      </p:cxnSp>
      <p:sp>
        <p:nvSpPr>
          <p:cNvPr id="153" name="Google Shape;153;p9"/>
          <p:cNvSpPr/>
          <p:nvPr/>
        </p:nvSpPr>
        <p:spPr>
          <a:xfrm>
            <a:off x="7459581" y="3926944"/>
            <a:ext cx="4266807" cy="1384995"/>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2400"/>
              <a:buFont typeface="Arial"/>
              <a:buNone/>
            </a:pPr>
            <a:r>
              <a:rPr lang="he" sz="2400" b="1" i="0" u="none" strike="noStrike" cap="none" baseline="0" dirty="0">
                <a:solidFill>
                  <a:schemeClr val="dk1"/>
                </a:solidFill>
                <a:latin typeface="Arial"/>
                <a:ea typeface="Arial"/>
                <a:cs typeface="Arial"/>
                <a:sym typeface="Arial"/>
              </a:rPr>
              <a:t>סוגים מעורבים:</a:t>
            </a:r>
            <a:endParaRPr sz="2400" b="0" i="0" u="none" strike="noStrike" cap="none" dirty="0">
              <a:solidFill>
                <a:schemeClr val="dk1"/>
              </a:solidFill>
              <a:latin typeface="Arial"/>
              <a:ea typeface="Arial"/>
              <a:cs typeface="Arial"/>
              <a:sym typeface="Arial"/>
            </a:endParaRPr>
          </a:p>
          <a:p>
            <a:pPr marL="0" marR="0" lvl="0" indent="0" algn="r" rtl="1">
              <a:lnSpc>
                <a:spcPct val="100000"/>
              </a:lnSpc>
              <a:spcBef>
                <a:spcPts val="0"/>
              </a:spcBef>
              <a:spcAft>
                <a:spcPts val="0"/>
              </a:spcAft>
              <a:buClr>
                <a:srgbClr val="000000"/>
              </a:buClr>
              <a:buSzPts val="2000"/>
              <a:buFont typeface="Arial"/>
              <a:buNone/>
            </a:pPr>
            <a:r>
              <a:rPr lang="he" sz="2000" b="0" i="0" u="none" strike="noStrike" cap="none" baseline="0" dirty="0">
                <a:solidFill>
                  <a:schemeClr val="dk1"/>
                </a:solidFill>
                <a:latin typeface="Arial"/>
                <a:ea typeface="Arial"/>
                <a:cs typeface="Arial"/>
                <a:sym typeface="Arial"/>
              </a:rPr>
              <a:t>למספר מסוים של ילדים עם סי.פי. יהיו שני סוגים של הפרעה מוטורית, כגון ספסטיות ודיסטוניה.</a:t>
            </a:r>
            <a:endParaRPr sz="1400" b="0" i="0" u="none" strike="noStrike" cap="none" dirty="0">
              <a:solidFill>
                <a:schemeClr val="dk1"/>
              </a:solidFill>
              <a:latin typeface="Arial"/>
              <a:ea typeface="Arial"/>
              <a:cs typeface="Arial"/>
              <a:sym typeface="Arial"/>
            </a:endParaRPr>
          </a:p>
        </p:txBody>
      </p:sp>
      <p:sp>
        <p:nvSpPr>
          <p:cNvPr id="154" name="Google Shape;154;p9"/>
          <p:cNvSpPr/>
          <p:nvPr/>
        </p:nvSpPr>
        <p:spPr>
          <a:xfrm>
            <a:off x="0" y="3924042"/>
            <a:ext cx="3302270" cy="2000548"/>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2400"/>
              <a:buFont typeface="Arial"/>
              <a:buNone/>
            </a:pPr>
            <a:r>
              <a:rPr lang="he" sz="2400" b="1" i="0" u="none" strike="noStrike" cap="none" baseline="0" dirty="0">
                <a:solidFill>
                  <a:schemeClr val="dk1"/>
                </a:solidFill>
                <a:latin typeface="Arial"/>
                <a:ea typeface="Arial"/>
                <a:cs typeface="Arial"/>
                <a:sym typeface="Arial"/>
              </a:rPr>
              <a:t>אטקסי:</a:t>
            </a:r>
            <a:r>
              <a:rPr lang="he" sz="2000" b="0" i="0" u="none" strike="noStrike" cap="none" baseline="0" dirty="0">
                <a:solidFill>
                  <a:srgbClr val="3F3F3F"/>
                </a:solidFill>
                <a:latin typeface="Arial"/>
                <a:ea typeface="Arial"/>
                <a:cs typeface="Arial"/>
                <a:sym typeface="Arial"/>
              </a:rPr>
              <a:t> </a:t>
            </a:r>
            <a:r>
              <a:rPr lang="he" sz="2400" b="0" i="0" u="none" strike="noStrike" cap="none" baseline="0" dirty="0">
                <a:solidFill>
                  <a:schemeClr val="dk1"/>
                </a:solidFill>
                <a:latin typeface="Arial"/>
                <a:ea typeface="Arial"/>
                <a:cs typeface="Arial"/>
                <a:sym typeface="Arial"/>
              </a:rPr>
              <a:t>%</a:t>
            </a:r>
            <a:r>
              <a:rPr lang="he-IL" sz="2400" b="0" i="0" u="none" strike="noStrike" cap="none" baseline="0" dirty="0">
                <a:solidFill>
                  <a:schemeClr val="dk1"/>
                </a:solidFill>
                <a:latin typeface="Arial"/>
                <a:ea typeface="Arial"/>
                <a:cs typeface="Arial"/>
                <a:sym typeface="Arial"/>
              </a:rPr>
              <a:t>‏</a:t>
            </a:r>
            <a:r>
              <a:rPr lang="he" sz="2400" b="0" i="0" u="none" strike="noStrike" cap="none" baseline="0" dirty="0">
                <a:solidFill>
                  <a:schemeClr val="dk1"/>
                </a:solidFill>
                <a:latin typeface="Arial"/>
                <a:ea typeface="Arial"/>
                <a:cs typeface="Arial"/>
                <a:sym typeface="Arial"/>
              </a:rPr>
              <a:t>5 </a:t>
            </a:r>
            <a:br>
              <a:rPr lang="he" sz="2400" b="0" i="0" u="none" strike="noStrike" cap="none" dirty="0">
                <a:solidFill>
                  <a:schemeClr val="dk1"/>
                </a:solidFill>
                <a:latin typeface="Arial"/>
                <a:ea typeface="Arial"/>
                <a:cs typeface="Arial"/>
                <a:sym typeface="Arial"/>
              </a:rPr>
            </a:br>
            <a:r>
              <a:rPr lang="he" sz="2000" b="0" i="0" u="none" strike="noStrike" cap="none" baseline="0" dirty="0">
                <a:solidFill>
                  <a:schemeClr val="dk1"/>
                </a:solidFill>
                <a:latin typeface="Arial"/>
                <a:ea typeface="Arial"/>
                <a:cs typeface="Arial"/>
                <a:sym typeface="Arial"/>
              </a:rPr>
              <a:t>מתאפיין בתנועות רועדות. משפיע על שיווי משקל ועל תחושת המיקום במרחב. נובע מפגיעה במוח הקטן (Cerebellum).</a:t>
            </a:r>
            <a:endParaRPr sz="1400" b="0" i="0" u="none" strike="noStrike" cap="none" dirty="0">
              <a:solidFill>
                <a:schemeClr val="dk1"/>
              </a:solidFill>
              <a:latin typeface="Arial"/>
              <a:ea typeface="Arial"/>
              <a:cs typeface="Arial"/>
              <a:sym typeface="Arial"/>
            </a:endParaRPr>
          </a:p>
        </p:txBody>
      </p:sp>
      <p:cxnSp>
        <p:nvCxnSpPr>
          <p:cNvPr id="155" name="Google Shape;155;p9"/>
          <p:cNvCxnSpPr/>
          <p:nvPr/>
        </p:nvCxnSpPr>
        <p:spPr>
          <a:xfrm rot="10800000" flipH="1">
            <a:off x="2646947" y="3790458"/>
            <a:ext cx="2259932" cy="381643"/>
          </a:xfrm>
          <a:prstGeom prst="straightConnector1">
            <a:avLst/>
          </a:prstGeom>
          <a:noFill/>
          <a:ln w="28575" cap="flat" cmpd="sng">
            <a:solidFill>
              <a:srgbClr val="595959"/>
            </a:solidFill>
            <a:prstDash val="dash"/>
            <a:miter lim="800000"/>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0"/>
          <p:cNvSpPr txBox="1">
            <a:spLocks noGrp="1"/>
          </p:cNvSpPr>
          <p:nvPr>
            <p:ph type="title"/>
          </p:nvPr>
        </p:nvSpPr>
        <p:spPr>
          <a:xfrm>
            <a:off x="513347" y="435795"/>
            <a:ext cx="8225300" cy="71771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548135"/>
              </a:buClr>
              <a:buSzPts val="4400"/>
              <a:buFont typeface="Arial"/>
              <a:buNone/>
            </a:pPr>
            <a:r>
              <a:rPr lang="he" b="1" i="0" u="none" baseline="0" dirty="0"/>
              <a:t>חלקי הגוף</a:t>
            </a:r>
            <a:endParaRPr dirty="0"/>
          </a:p>
        </p:txBody>
      </p:sp>
      <p:sp>
        <p:nvSpPr>
          <p:cNvPr id="162" name="Google Shape;162;p10"/>
          <p:cNvSpPr/>
          <p:nvPr/>
        </p:nvSpPr>
        <p:spPr>
          <a:xfrm>
            <a:off x="596225" y="1153500"/>
            <a:ext cx="6257100" cy="7695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2200"/>
              <a:buFont typeface="Arial"/>
              <a:buNone/>
            </a:pPr>
            <a:r>
              <a:rPr lang="he" sz="2200" b="0" i="0" u="none" strike="noStrike" cap="none" baseline="0">
                <a:solidFill>
                  <a:schemeClr val="dk1"/>
                </a:solidFill>
                <a:latin typeface="Arial"/>
                <a:ea typeface="Arial"/>
                <a:cs typeface="Arial"/>
                <a:sym typeface="Arial"/>
              </a:rPr>
              <a:t>שיתוק מוחין יכול להשפיע על חלקים שונים של הגוף. </a:t>
            </a:r>
            <a:br>
              <a:rPr lang="he" sz="2200" b="0" i="0" u="none" strike="noStrike" cap="none">
                <a:solidFill>
                  <a:schemeClr val="dk1"/>
                </a:solidFill>
                <a:latin typeface="Arial"/>
                <a:ea typeface="Arial"/>
                <a:cs typeface="Arial"/>
                <a:sym typeface="Arial"/>
              </a:rPr>
            </a:br>
            <a:r>
              <a:rPr lang="he" sz="2200" b="0" i="0" u="none" strike="noStrike" cap="none" baseline="0">
                <a:solidFill>
                  <a:schemeClr val="dk1"/>
                </a:solidFill>
                <a:latin typeface="Arial"/>
                <a:ea typeface="Arial"/>
                <a:cs typeface="Arial"/>
                <a:sym typeface="Arial"/>
              </a:rPr>
              <a:t>לדוגמה, אנשים עם ספסטיות:</a:t>
            </a:r>
            <a:endParaRPr sz="1400" b="0" i="0" u="none" strike="noStrike" cap="none">
              <a:solidFill>
                <a:schemeClr val="dk1"/>
              </a:solidFill>
              <a:latin typeface="Arial"/>
              <a:ea typeface="Arial"/>
              <a:cs typeface="Arial"/>
              <a:sym typeface="Arial"/>
            </a:endParaRPr>
          </a:p>
        </p:txBody>
      </p:sp>
      <p:pic>
        <p:nvPicPr>
          <p:cNvPr id="163" name="Google Shape;163;p10"/>
          <p:cNvPicPr preferRelativeResize="0"/>
          <p:nvPr/>
        </p:nvPicPr>
        <p:blipFill rotWithShape="1">
          <a:blip r:embed="rId3">
            <a:alphaModFix/>
          </a:blip>
          <a:srcRect/>
          <a:stretch/>
        </p:blipFill>
        <p:spPr>
          <a:xfrm>
            <a:off x="1361449" y="3591925"/>
            <a:ext cx="2217627" cy="2474350"/>
          </a:xfrm>
          <a:prstGeom prst="rect">
            <a:avLst/>
          </a:prstGeom>
          <a:noFill/>
          <a:ln>
            <a:noFill/>
          </a:ln>
        </p:spPr>
      </p:pic>
      <p:pic>
        <p:nvPicPr>
          <p:cNvPr id="164" name="Google Shape;164;p10"/>
          <p:cNvPicPr preferRelativeResize="0"/>
          <p:nvPr/>
        </p:nvPicPr>
        <p:blipFill rotWithShape="1">
          <a:blip r:embed="rId4">
            <a:alphaModFix/>
          </a:blip>
          <a:srcRect/>
          <a:stretch/>
        </p:blipFill>
        <p:spPr>
          <a:xfrm>
            <a:off x="5039350" y="3592675"/>
            <a:ext cx="2257607" cy="2585450"/>
          </a:xfrm>
          <a:prstGeom prst="rect">
            <a:avLst/>
          </a:prstGeom>
          <a:noFill/>
          <a:ln>
            <a:noFill/>
          </a:ln>
        </p:spPr>
      </p:pic>
      <p:sp>
        <p:nvSpPr>
          <p:cNvPr id="165" name="Google Shape;165;p10"/>
          <p:cNvSpPr txBox="1"/>
          <p:nvPr/>
        </p:nvSpPr>
        <p:spPr>
          <a:xfrm>
            <a:off x="662999" y="2160789"/>
            <a:ext cx="3438900" cy="14469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2000"/>
              <a:buFont typeface="Arial"/>
              <a:buNone/>
            </a:pPr>
            <a:r>
              <a:rPr lang="he" sz="2000" b="1" i="0" u="none" strike="noStrike" cap="none" baseline="0">
                <a:solidFill>
                  <a:schemeClr val="dk1"/>
                </a:solidFill>
                <a:latin typeface="Arial"/>
                <a:ea typeface="Arial"/>
                <a:cs typeface="Arial"/>
                <a:sym typeface="Arial"/>
              </a:rPr>
              <a:t>קוואדריפלגיה/ספסטיות דו-צדדית</a:t>
            </a:r>
            <a:endParaRPr sz="1600" b="1" i="0" u="none" strike="noStrike" cap="none">
              <a:solidFill>
                <a:schemeClr val="dk1"/>
              </a:solidFill>
              <a:latin typeface="Arial"/>
              <a:ea typeface="Arial"/>
              <a:cs typeface="Arial"/>
              <a:sym typeface="Arial"/>
            </a:endParaRPr>
          </a:p>
          <a:p>
            <a:pPr marL="0" marR="0" lvl="0" indent="0" algn="ctr" rtl="1">
              <a:lnSpc>
                <a:spcPct val="100000"/>
              </a:lnSpc>
              <a:spcBef>
                <a:spcPts val="0"/>
              </a:spcBef>
              <a:spcAft>
                <a:spcPts val="0"/>
              </a:spcAft>
              <a:buClr>
                <a:srgbClr val="000000"/>
              </a:buClr>
              <a:buSzPts val="1600"/>
              <a:buFont typeface="Arial"/>
              <a:buNone/>
            </a:pPr>
            <a:r>
              <a:rPr lang="he" sz="1600" b="0" i="0" u="none" strike="noStrike" cap="none" baseline="0">
                <a:solidFill>
                  <a:schemeClr val="dk1"/>
                </a:solidFill>
                <a:latin typeface="Arial"/>
                <a:ea typeface="Arial"/>
                <a:cs typeface="Arial"/>
                <a:sym typeface="Arial"/>
              </a:rPr>
              <a:t>מושפעות שתי הידיים ושתי הרגליים. </a:t>
            </a:r>
            <a:endParaRPr sz="1400" b="0" i="0" u="none" strike="noStrike" cap="none">
              <a:solidFill>
                <a:schemeClr val="dk1"/>
              </a:solidFill>
              <a:latin typeface="Arial"/>
              <a:ea typeface="Arial"/>
              <a:cs typeface="Arial"/>
              <a:sym typeface="Arial"/>
            </a:endParaRPr>
          </a:p>
          <a:p>
            <a:pPr marL="0" marR="0" lvl="0" indent="0" algn="ctr" rtl="1">
              <a:lnSpc>
                <a:spcPct val="100000"/>
              </a:lnSpc>
              <a:spcBef>
                <a:spcPts val="0"/>
              </a:spcBef>
              <a:spcAft>
                <a:spcPts val="0"/>
              </a:spcAft>
              <a:buClr>
                <a:srgbClr val="000000"/>
              </a:buClr>
              <a:buSzPts val="1600"/>
              <a:buFont typeface="Arial"/>
              <a:buNone/>
            </a:pPr>
            <a:r>
              <a:rPr lang="he" sz="1600" b="0" i="0" u="none" strike="noStrike" cap="none" baseline="0">
                <a:solidFill>
                  <a:schemeClr val="dk1"/>
                </a:solidFill>
                <a:latin typeface="Arial"/>
                <a:ea typeface="Arial"/>
                <a:cs typeface="Arial"/>
                <a:sym typeface="Arial"/>
              </a:rPr>
              <a:t>לעיתים תכופות מושפעים גם שרירי הגו (טורסו), הפנים והפה.</a:t>
            </a:r>
            <a:endParaRPr sz="1400" b="0" i="0" u="none" strike="noStrike" cap="none">
              <a:solidFill>
                <a:schemeClr val="dk1"/>
              </a:solidFill>
              <a:latin typeface="Arial"/>
              <a:ea typeface="Arial"/>
              <a:cs typeface="Arial"/>
              <a:sym typeface="Arial"/>
            </a:endParaRPr>
          </a:p>
        </p:txBody>
      </p:sp>
      <p:sp>
        <p:nvSpPr>
          <p:cNvPr id="166" name="Google Shape;166;p10"/>
          <p:cNvSpPr txBox="1"/>
          <p:nvPr/>
        </p:nvSpPr>
        <p:spPr>
          <a:xfrm>
            <a:off x="4483600" y="2172738"/>
            <a:ext cx="3438900" cy="12006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2000"/>
              <a:buFont typeface="Arial"/>
              <a:buNone/>
            </a:pPr>
            <a:r>
              <a:rPr lang="he" sz="2000" b="1" i="0" u="none" strike="noStrike" cap="none" baseline="0">
                <a:solidFill>
                  <a:schemeClr val="dk1"/>
                </a:solidFill>
                <a:latin typeface="Arial"/>
                <a:ea typeface="Arial"/>
                <a:cs typeface="Arial"/>
                <a:sym typeface="Arial"/>
              </a:rPr>
              <a:t>דיפלגיה/דו-צדדית </a:t>
            </a:r>
            <a:br>
              <a:rPr lang="he" sz="2000" b="1" i="0" u="none" strike="noStrike" cap="none">
                <a:solidFill>
                  <a:schemeClr val="dk1"/>
                </a:solidFill>
                <a:latin typeface="Arial"/>
                <a:ea typeface="Arial"/>
                <a:cs typeface="Arial"/>
                <a:sym typeface="Arial"/>
              </a:rPr>
            </a:br>
            <a:r>
              <a:rPr lang="he" sz="2000" b="1" i="0" u="none" strike="noStrike" cap="none" baseline="0">
                <a:solidFill>
                  <a:schemeClr val="dk1"/>
                </a:solidFill>
                <a:latin typeface="Arial"/>
                <a:ea typeface="Arial"/>
                <a:cs typeface="Arial"/>
                <a:sym typeface="Arial"/>
              </a:rPr>
              <a:t>ספסטיות</a:t>
            </a:r>
            <a:endParaRPr sz="1600" b="1" i="0" u="none" strike="noStrike" cap="none">
              <a:solidFill>
                <a:schemeClr val="dk1"/>
              </a:solidFill>
              <a:latin typeface="Arial"/>
              <a:ea typeface="Arial"/>
              <a:cs typeface="Arial"/>
              <a:sym typeface="Arial"/>
            </a:endParaRPr>
          </a:p>
          <a:p>
            <a:pPr marL="0" marR="0" lvl="0" indent="0" algn="ctr" rtl="1">
              <a:lnSpc>
                <a:spcPct val="100000"/>
              </a:lnSpc>
              <a:spcBef>
                <a:spcPts val="0"/>
              </a:spcBef>
              <a:spcAft>
                <a:spcPts val="0"/>
              </a:spcAft>
              <a:buClr>
                <a:srgbClr val="000000"/>
              </a:buClr>
              <a:buSzPts val="1600"/>
              <a:buFont typeface="Arial"/>
              <a:buNone/>
            </a:pPr>
            <a:r>
              <a:rPr lang="he" sz="1600" b="0" i="0" u="none" strike="noStrike" cap="none" baseline="0">
                <a:solidFill>
                  <a:schemeClr val="dk1"/>
                </a:solidFill>
                <a:latin typeface="Arial"/>
                <a:ea typeface="Arial"/>
                <a:cs typeface="Arial"/>
                <a:sym typeface="Arial"/>
              </a:rPr>
              <a:t>מושפעות שתי הרגליים. תיתכן השפעה פחותה על הידיים.</a:t>
            </a:r>
            <a:endParaRPr sz="1400" b="0" i="0" u="none" strike="noStrike" cap="none">
              <a:solidFill>
                <a:schemeClr val="dk1"/>
              </a:solidFill>
              <a:latin typeface="Arial"/>
              <a:ea typeface="Arial"/>
              <a:cs typeface="Arial"/>
              <a:sym typeface="Arial"/>
            </a:endParaRPr>
          </a:p>
        </p:txBody>
      </p:sp>
      <p:sp>
        <p:nvSpPr>
          <p:cNvPr id="167" name="Google Shape;167;p10"/>
          <p:cNvSpPr txBox="1"/>
          <p:nvPr/>
        </p:nvSpPr>
        <p:spPr>
          <a:xfrm>
            <a:off x="8151003" y="2160789"/>
            <a:ext cx="3438900" cy="12006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2000"/>
              <a:buFont typeface="Arial"/>
              <a:buNone/>
            </a:pPr>
            <a:r>
              <a:rPr lang="he" sz="2000" b="1" i="0" u="none" strike="noStrike" cap="none" baseline="0">
                <a:solidFill>
                  <a:schemeClr val="dk1"/>
                </a:solidFill>
                <a:latin typeface="Arial"/>
                <a:ea typeface="Arial"/>
                <a:cs typeface="Arial"/>
                <a:sym typeface="Arial"/>
              </a:rPr>
              <a:t>המיפלגיה/ספסטיות</a:t>
            </a:r>
            <a:br>
              <a:rPr lang="he" sz="2000" b="1" i="0" u="none" strike="noStrike" cap="none">
                <a:solidFill>
                  <a:schemeClr val="dk1"/>
                </a:solidFill>
                <a:latin typeface="Arial"/>
                <a:ea typeface="Arial"/>
                <a:cs typeface="Arial"/>
                <a:sym typeface="Arial"/>
              </a:rPr>
            </a:br>
            <a:r>
              <a:rPr lang="he" sz="2000" b="1" i="0" u="none" strike="noStrike" cap="none" baseline="0">
                <a:solidFill>
                  <a:schemeClr val="dk1"/>
                </a:solidFill>
                <a:latin typeface="Arial"/>
                <a:ea typeface="Arial"/>
                <a:cs typeface="Arial"/>
                <a:sym typeface="Arial"/>
              </a:rPr>
              <a:t>חד-צדדית</a:t>
            </a:r>
            <a:endParaRPr sz="1600" b="1" i="0" u="none" strike="noStrike" cap="none">
              <a:solidFill>
                <a:schemeClr val="dk1"/>
              </a:solidFill>
              <a:latin typeface="Arial"/>
              <a:ea typeface="Arial"/>
              <a:cs typeface="Arial"/>
              <a:sym typeface="Arial"/>
            </a:endParaRPr>
          </a:p>
          <a:p>
            <a:pPr marL="0" marR="0" lvl="0" indent="0" algn="ctr" rtl="1">
              <a:lnSpc>
                <a:spcPct val="100000"/>
              </a:lnSpc>
              <a:spcBef>
                <a:spcPts val="0"/>
              </a:spcBef>
              <a:spcAft>
                <a:spcPts val="0"/>
              </a:spcAft>
              <a:buClr>
                <a:srgbClr val="000000"/>
              </a:buClr>
              <a:buSzPts val="1600"/>
              <a:buFont typeface="Arial"/>
              <a:buNone/>
            </a:pPr>
            <a:r>
              <a:rPr lang="he" sz="1600" b="0" i="0" u="none" strike="noStrike" cap="none" baseline="0">
                <a:solidFill>
                  <a:schemeClr val="dk1"/>
                </a:solidFill>
                <a:latin typeface="Arial"/>
                <a:ea typeface="Arial"/>
                <a:cs typeface="Arial"/>
                <a:sym typeface="Arial"/>
              </a:rPr>
              <a:t>מושפע צד אחד של הגוף (יד אחת ורגל אחת).</a:t>
            </a:r>
            <a:endParaRPr sz="1400" b="0" i="0" u="none" strike="noStrike" cap="none">
              <a:solidFill>
                <a:schemeClr val="dk1"/>
              </a:solidFill>
              <a:latin typeface="Arial"/>
              <a:ea typeface="Arial"/>
              <a:cs typeface="Arial"/>
              <a:sym typeface="Arial"/>
            </a:endParaRPr>
          </a:p>
        </p:txBody>
      </p:sp>
      <p:pic>
        <p:nvPicPr>
          <p:cNvPr id="168" name="Google Shape;168;p10"/>
          <p:cNvPicPr preferRelativeResize="0"/>
          <p:nvPr/>
        </p:nvPicPr>
        <p:blipFill rotWithShape="1">
          <a:blip r:embed="rId5">
            <a:alphaModFix/>
          </a:blip>
          <a:srcRect/>
          <a:stretch/>
        </p:blipFill>
        <p:spPr>
          <a:xfrm>
            <a:off x="8979929" y="3658139"/>
            <a:ext cx="2005626" cy="24081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1"/>
          <p:cNvSpPr txBox="1">
            <a:spLocks noGrp="1"/>
          </p:cNvSpPr>
          <p:nvPr>
            <p:ph type="title"/>
          </p:nvPr>
        </p:nvSpPr>
        <p:spPr>
          <a:xfrm>
            <a:off x="513347" y="435795"/>
            <a:ext cx="8310142" cy="71771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548135"/>
              </a:buClr>
              <a:buSzPts val="4400"/>
              <a:buFont typeface="Arial"/>
              <a:buNone/>
            </a:pPr>
            <a:r>
              <a:rPr lang="he" b="1" i="0" u="none" baseline="0" dirty="0"/>
              <a:t>מיומנויות מוטוריקה גסה</a:t>
            </a:r>
            <a:endParaRPr dirty="0"/>
          </a:p>
        </p:txBody>
      </p:sp>
      <p:sp>
        <p:nvSpPr>
          <p:cNvPr id="175" name="Google Shape;175;p11"/>
          <p:cNvSpPr/>
          <p:nvPr/>
        </p:nvSpPr>
        <p:spPr>
          <a:xfrm>
            <a:off x="513350" y="1146600"/>
            <a:ext cx="8787000" cy="9234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1800"/>
              <a:buFont typeface="Arial"/>
              <a:buNone/>
            </a:pPr>
            <a:r>
              <a:rPr lang="he" sz="1800" b="0" i="0" u="none" strike="noStrike" cap="none" baseline="0" dirty="0">
                <a:solidFill>
                  <a:schemeClr val="dk1"/>
                </a:solidFill>
                <a:latin typeface="Arial"/>
                <a:ea typeface="Arial"/>
                <a:cs typeface="Arial"/>
                <a:sym typeface="Arial"/>
              </a:rPr>
              <a:t>את מיומנויות המוטוריקה הגסה (למשל ישיבה והליכה) בקרב ילדים וצעירים עם שיתוק מוחין ניתן לסווג לפי 5 רמות שונות, בעזרת כלי מורחב ומשופר הנקרא מערכת סיווג תפקודי מוטוריקה גסה </a:t>
            </a:r>
            <a:br>
              <a:rPr lang="en-US" sz="1800" b="0" i="0" u="none" strike="noStrike" cap="none" baseline="0" dirty="0">
                <a:solidFill>
                  <a:schemeClr val="dk1"/>
                </a:solidFill>
                <a:latin typeface="Arial"/>
                <a:ea typeface="Arial"/>
                <a:cs typeface="Arial"/>
                <a:sym typeface="Arial"/>
              </a:rPr>
            </a:br>
            <a:r>
              <a:rPr lang="he" sz="1800" b="0" i="0" u="none" strike="noStrike" cap="none" baseline="0" dirty="0">
                <a:solidFill>
                  <a:schemeClr val="dk1"/>
                </a:solidFill>
                <a:latin typeface="Arial"/>
                <a:ea typeface="Arial"/>
                <a:cs typeface="Arial"/>
                <a:sym typeface="Arial"/>
              </a:rPr>
              <a:t>(Gross Motor Function Classification System</a:t>
            </a:r>
            <a:r>
              <a:rPr lang="he-IL" sz="1800" b="0" i="0" u="none" strike="noStrike" cap="none" baseline="0" dirty="0">
                <a:solidFill>
                  <a:schemeClr val="dk1"/>
                </a:solidFill>
                <a:latin typeface="Arial"/>
                <a:ea typeface="Arial"/>
                <a:cs typeface="Arial"/>
                <a:sym typeface="Arial"/>
              </a:rPr>
              <a:t>‏ </a:t>
            </a:r>
            <a:r>
              <a:rPr lang="he" sz="1800" b="0" i="0" u="none" strike="noStrike" cap="none" baseline="0" dirty="0">
                <a:solidFill>
                  <a:schemeClr val="dk1"/>
                </a:solidFill>
                <a:latin typeface="Arial"/>
                <a:ea typeface="Arial"/>
                <a:cs typeface="Arial"/>
                <a:sym typeface="Arial"/>
              </a:rPr>
              <a:t>– GMFCS), הזמין בקנדה מ-CanChild.</a:t>
            </a:r>
            <a:endParaRPr sz="1800" b="0" i="0" u="none" strike="noStrike" cap="none" dirty="0">
              <a:solidFill>
                <a:schemeClr val="dk1"/>
              </a:solidFill>
              <a:latin typeface="Arial"/>
              <a:ea typeface="Arial"/>
              <a:cs typeface="Arial"/>
              <a:sym typeface="Arial"/>
            </a:endParaRPr>
          </a:p>
        </p:txBody>
      </p:sp>
      <p:pic>
        <p:nvPicPr>
          <p:cNvPr id="176" name="Google Shape;176;p11"/>
          <p:cNvPicPr preferRelativeResize="0"/>
          <p:nvPr/>
        </p:nvPicPr>
        <p:blipFill rotWithShape="1">
          <a:blip r:embed="rId3">
            <a:alphaModFix/>
          </a:blip>
          <a:srcRect/>
          <a:stretch/>
        </p:blipFill>
        <p:spPr>
          <a:xfrm>
            <a:off x="1046481" y="2224451"/>
            <a:ext cx="2081528" cy="1826012"/>
          </a:xfrm>
          <a:prstGeom prst="rect">
            <a:avLst/>
          </a:prstGeom>
          <a:noFill/>
          <a:ln>
            <a:noFill/>
          </a:ln>
        </p:spPr>
      </p:pic>
      <p:pic>
        <p:nvPicPr>
          <p:cNvPr id="177" name="Google Shape;177;p11"/>
          <p:cNvPicPr preferRelativeResize="0"/>
          <p:nvPr/>
        </p:nvPicPr>
        <p:blipFill rotWithShape="1">
          <a:blip r:embed="rId4">
            <a:alphaModFix/>
          </a:blip>
          <a:srcRect/>
          <a:stretch/>
        </p:blipFill>
        <p:spPr>
          <a:xfrm>
            <a:off x="4227228" y="2250815"/>
            <a:ext cx="1950051" cy="1799648"/>
          </a:xfrm>
          <a:prstGeom prst="rect">
            <a:avLst/>
          </a:prstGeom>
          <a:noFill/>
          <a:ln>
            <a:noFill/>
          </a:ln>
        </p:spPr>
      </p:pic>
      <p:pic>
        <p:nvPicPr>
          <p:cNvPr id="178" name="Google Shape;178;p11"/>
          <p:cNvPicPr preferRelativeResize="0"/>
          <p:nvPr/>
        </p:nvPicPr>
        <p:blipFill rotWithShape="1">
          <a:blip r:embed="rId5">
            <a:alphaModFix/>
          </a:blip>
          <a:srcRect/>
          <a:stretch/>
        </p:blipFill>
        <p:spPr>
          <a:xfrm>
            <a:off x="7588320" y="2265553"/>
            <a:ext cx="2206705" cy="1784910"/>
          </a:xfrm>
          <a:prstGeom prst="rect">
            <a:avLst/>
          </a:prstGeom>
          <a:noFill/>
          <a:ln>
            <a:noFill/>
          </a:ln>
        </p:spPr>
      </p:pic>
      <p:pic>
        <p:nvPicPr>
          <p:cNvPr id="179" name="Google Shape;179;p11"/>
          <p:cNvPicPr preferRelativeResize="0"/>
          <p:nvPr/>
        </p:nvPicPr>
        <p:blipFill rotWithShape="1">
          <a:blip r:embed="rId6">
            <a:alphaModFix/>
          </a:blip>
          <a:srcRect/>
          <a:stretch/>
        </p:blipFill>
        <p:spPr>
          <a:xfrm>
            <a:off x="5809624" y="4230825"/>
            <a:ext cx="3935296" cy="1691058"/>
          </a:xfrm>
          <a:prstGeom prst="rect">
            <a:avLst/>
          </a:prstGeom>
          <a:noFill/>
          <a:ln>
            <a:noFill/>
          </a:ln>
        </p:spPr>
      </p:pic>
      <p:pic>
        <p:nvPicPr>
          <p:cNvPr id="180" name="Google Shape;180;p11"/>
          <p:cNvPicPr preferRelativeResize="0"/>
          <p:nvPr/>
        </p:nvPicPr>
        <p:blipFill rotWithShape="1">
          <a:blip r:embed="rId7">
            <a:alphaModFix/>
          </a:blip>
          <a:srcRect/>
          <a:stretch/>
        </p:blipFill>
        <p:spPr>
          <a:xfrm>
            <a:off x="1021080" y="4180857"/>
            <a:ext cx="3837846" cy="1790995"/>
          </a:xfrm>
          <a:prstGeom prst="rect">
            <a:avLst/>
          </a:prstGeom>
          <a:noFill/>
          <a:ln>
            <a:noFill/>
          </a:ln>
        </p:spPr>
      </p:pic>
      <p:sp>
        <p:nvSpPr>
          <p:cNvPr id="181" name="Google Shape;181;p11"/>
          <p:cNvSpPr txBox="1"/>
          <p:nvPr/>
        </p:nvSpPr>
        <p:spPr>
          <a:xfrm>
            <a:off x="1249680" y="3756379"/>
            <a:ext cx="1574700" cy="3693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he" sz="1800" b="0" i="0" u="none" strike="noStrike" cap="none" baseline="0">
                <a:solidFill>
                  <a:schemeClr val="dk1"/>
                </a:solidFill>
                <a:latin typeface="Arial"/>
                <a:ea typeface="Arial"/>
                <a:cs typeface="Arial"/>
                <a:sym typeface="Arial"/>
              </a:rPr>
              <a:t>GMFCS רמה I</a:t>
            </a:r>
            <a:endParaRPr sz="1400" b="0" i="0" u="none" strike="noStrike" cap="none">
              <a:solidFill>
                <a:schemeClr val="dk1"/>
              </a:solidFill>
              <a:latin typeface="Arial"/>
              <a:ea typeface="Arial"/>
              <a:cs typeface="Arial"/>
              <a:sym typeface="Arial"/>
            </a:endParaRPr>
          </a:p>
        </p:txBody>
      </p:sp>
      <p:sp>
        <p:nvSpPr>
          <p:cNvPr id="182" name="Google Shape;182;p11"/>
          <p:cNvSpPr txBox="1"/>
          <p:nvPr/>
        </p:nvSpPr>
        <p:spPr>
          <a:xfrm>
            <a:off x="4414853" y="3756379"/>
            <a:ext cx="1574700" cy="3693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he" sz="1800" b="0" i="0" u="none" strike="noStrike" cap="none" baseline="0">
                <a:solidFill>
                  <a:schemeClr val="dk1"/>
                </a:solidFill>
                <a:latin typeface="Arial"/>
                <a:ea typeface="Arial"/>
                <a:cs typeface="Arial"/>
                <a:sym typeface="Arial"/>
              </a:rPr>
              <a:t>GMFCS רמה II</a:t>
            </a:r>
            <a:endParaRPr sz="1400" b="0" i="0" u="none" strike="noStrike" cap="none">
              <a:solidFill>
                <a:schemeClr val="dk1"/>
              </a:solidFill>
              <a:latin typeface="Arial"/>
              <a:ea typeface="Arial"/>
              <a:cs typeface="Arial"/>
              <a:sym typeface="Arial"/>
            </a:endParaRPr>
          </a:p>
        </p:txBody>
      </p:sp>
      <p:sp>
        <p:nvSpPr>
          <p:cNvPr id="183" name="Google Shape;183;p11"/>
          <p:cNvSpPr txBox="1"/>
          <p:nvPr/>
        </p:nvSpPr>
        <p:spPr>
          <a:xfrm>
            <a:off x="7616046" y="3756379"/>
            <a:ext cx="1851900" cy="3693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he" sz="1800" b="0" i="0" u="none" strike="noStrike" cap="none" baseline="0">
                <a:solidFill>
                  <a:schemeClr val="dk1"/>
                </a:solidFill>
                <a:latin typeface="Arial"/>
                <a:ea typeface="Arial"/>
                <a:cs typeface="Arial"/>
                <a:sym typeface="Arial"/>
              </a:rPr>
              <a:t>GMFCS רמה III</a:t>
            </a:r>
            <a:endParaRPr sz="1400" b="0" i="0" u="none" strike="noStrike" cap="none">
              <a:solidFill>
                <a:schemeClr val="dk1"/>
              </a:solidFill>
              <a:latin typeface="Arial"/>
              <a:ea typeface="Arial"/>
              <a:cs typeface="Arial"/>
              <a:sym typeface="Arial"/>
            </a:endParaRPr>
          </a:p>
        </p:txBody>
      </p:sp>
      <p:sp>
        <p:nvSpPr>
          <p:cNvPr id="184" name="Google Shape;184;p11"/>
          <p:cNvSpPr txBox="1"/>
          <p:nvPr/>
        </p:nvSpPr>
        <p:spPr>
          <a:xfrm>
            <a:off x="1998128" y="5936458"/>
            <a:ext cx="1664700" cy="3693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he" sz="1800" b="0" i="0" u="none" strike="noStrike" cap="none" baseline="0">
                <a:solidFill>
                  <a:schemeClr val="dk1"/>
                </a:solidFill>
                <a:latin typeface="Arial"/>
                <a:ea typeface="Arial"/>
                <a:cs typeface="Arial"/>
                <a:sym typeface="Arial"/>
              </a:rPr>
              <a:t>GMFCS רמה IV</a:t>
            </a:r>
            <a:endParaRPr sz="1400" b="0" i="0" u="none" strike="noStrike" cap="none">
              <a:solidFill>
                <a:schemeClr val="dk1"/>
              </a:solidFill>
              <a:latin typeface="Arial"/>
              <a:ea typeface="Arial"/>
              <a:cs typeface="Arial"/>
              <a:sym typeface="Arial"/>
            </a:endParaRPr>
          </a:p>
        </p:txBody>
      </p:sp>
      <p:sp>
        <p:nvSpPr>
          <p:cNvPr id="185" name="Google Shape;185;p11"/>
          <p:cNvSpPr txBox="1"/>
          <p:nvPr/>
        </p:nvSpPr>
        <p:spPr>
          <a:xfrm>
            <a:off x="6979061" y="5936458"/>
            <a:ext cx="1664700" cy="3693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he" sz="1800" b="0" i="0" u="none" strike="noStrike" cap="none" baseline="0">
                <a:solidFill>
                  <a:schemeClr val="dk1"/>
                </a:solidFill>
                <a:latin typeface="Arial"/>
                <a:ea typeface="Arial"/>
                <a:cs typeface="Arial"/>
                <a:sym typeface="Arial"/>
              </a:rPr>
              <a:t>GMFCS רמה V</a:t>
            </a:r>
            <a:endParaRPr sz="1400" b="0" i="0" u="none" strike="noStrike" cap="none">
              <a:solidFill>
                <a:schemeClr val="dk1"/>
              </a:solidFill>
              <a:latin typeface="Arial"/>
              <a:ea typeface="Arial"/>
              <a:cs typeface="Arial"/>
              <a:sym typeface="Arial"/>
            </a:endParaRPr>
          </a:p>
        </p:txBody>
      </p:sp>
      <p:sp>
        <p:nvSpPr>
          <p:cNvPr id="186" name="Google Shape;186;p11"/>
          <p:cNvSpPr/>
          <p:nvPr/>
        </p:nvSpPr>
        <p:spPr>
          <a:xfrm>
            <a:off x="10242000" y="5197858"/>
            <a:ext cx="1950000" cy="1107900"/>
          </a:xfrm>
          <a:prstGeom prst="rect">
            <a:avLst/>
          </a:prstGeom>
          <a:noFill/>
          <a:ln>
            <a:noFill/>
          </a:ln>
        </p:spPr>
        <p:txBody>
          <a:bodyPr spcFirstLastPara="1" wrap="square" lIns="91425" tIns="45700" rIns="91425" bIns="45700" anchor="t" anchorCtr="0">
            <a:spAutoFit/>
          </a:bodyPr>
          <a:lstStyle/>
          <a:p>
            <a:pPr marL="0" marR="0" lvl="0" indent="0" algn="l" rtl="1">
              <a:lnSpc>
                <a:spcPct val="100000"/>
              </a:lnSpc>
              <a:spcBef>
                <a:spcPts val="0"/>
              </a:spcBef>
              <a:spcAft>
                <a:spcPts val="0"/>
              </a:spcAft>
              <a:buClr>
                <a:srgbClr val="000000"/>
              </a:buClr>
              <a:buSzPts val="1100"/>
              <a:buFont typeface="Arial"/>
              <a:buNone/>
            </a:pPr>
            <a:r>
              <a:rPr lang="he" sz="1100" b="0" i="0" u="none" strike="noStrike" cap="none" baseline="0" dirty="0">
                <a:solidFill>
                  <a:schemeClr val="dk1"/>
                </a:solidFill>
                <a:latin typeface="Arial"/>
                <a:ea typeface="Arial"/>
                <a:cs typeface="Arial"/>
                <a:sym typeface="Arial"/>
              </a:rPr>
              <a:t>GMFCS איורים 6-12: © Bill Reid, Kate Willoughby, Adrienne Harvey and Kerr Graham, The Royal Children’s Hospital Melbourne.</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title"/>
          </p:nvPr>
        </p:nvSpPr>
        <p:spPr>
          <a:xfrm>
            <a:off x="513347" y="435795"/>
            <a:ext cx="8310142" cy="71771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548135"/>
              </a:buClr>
              <a:buSzPts val="4400"/>
              <a:buFont typeface="Arial"/>
              <a:buNone/>
            </a:pPr>
            <a:r>
              <a:rPr lang="he" b="1" i="0" u="none" baseline="0" dirty="0"/>
              <a:t>מיומנות ידיים</a:t>
            </a:r>
            <a:endParaRPr dirty="0"/>
          </a:p>
        </p:txBody>
      </p:sp>
      <p:pic>
        <p:nvPicPr>
          <p:cNvPr id="193" name="Google Shape;193;p12"/>
          <p:cNvPicPr preferRelativeResize="0"/>
          <p:nvPr/>
        </p:nvPicPr>
        <p:blipFill rotWithShape="1">
          <a:blip r:embed="rId3">
            <a:alphaModFix/>
          </a:blip>
          <a:srcRect/>
          <a:stretch/>
        </p:blipFill>
        <p:spPr>
          <a:xfrm>
            <a:off x="9287698" y="2348297"/>
            <a:ext cx="2323990" cy="2233863"/>
          </a:xfrm>
          <a:prstGeom prst="rect">
            <a:avLst/>
          </a:prstGeom>
          <a:noFill/>
          <a:ln>
            <a:noFill/>
          </a:ln>
        </p:spPr>
      </p:pic>
      <p:pic>
        <p:nvPicPr>
          <p:cNvPr id="194" name="Google Shape;194;p12"/>
          <p:cNvPicPr preferRelativeResize="0"/>
          <p:nvPr/>
        </p:nvPicPr>
        <p:blipFill rotWithShape="1">
          <a:blip r:embed="rId4">
            <a:alphaModFix/>
          </a:blip>
          <a:srcRect/>
          <a:stretch/>
        </p:blipFill>
        <p:spPr>
          <a:xfrm>
            <a:off x="662166" y="2348297"/>
            <a:ext cx="2323990" cy="2233863"/>
          </a:xfrm>
          <a:prstGeom prst="rect">
            <a:avLst/>
          </a:prstGeom>
          <a:noFill/>
          <a:ln>
            <a:noFill/>
          </a:ln>
        </p:spPr>
      </p:pic>
      <p:pic>
        <p:nvPicPr>
          <p:cNvPr id="195" name="Google Shape;195;p12"/>
          <p:cNvPicPr preferRelativeResize="0"/>
          <p:nvPr/>
        </p:nvPicPr>
        <p:blipFill rotWithShape="1">
          <a:blip r:embed="rId5">
            <a:alphaModFix/>
          </a:blip>
          <a:srcRect/>
          <a:stretch/>
        </p:blipFill>
        <p:spPr>
          <a:xfrm>
            <a:off x="6388164" y="2348297"/>
            <a:ext cx="2330269" cy="2239899"/>
          </a:xfrm>
          <a:prstGeom prst="rect">
            <a:avLst/>
          </a:prstGeom>
          <a:noFill/>
          <a:ln>
            <a:noFill/>
          </a:ln>
        </p:spPr>
      </p:pic>
      <p:pic>
        <p:nvPicPr>
          <p:cNvPr id="196" name="Google Shape;196;p12"/>
          <p:cNvPicPr preferRelativeResize="0"/>
          <p:nvPr/>
        </p:nvPicPr>
        <p:blipFill rotWithShape="1">
          <a:blip r:embed="rId6">
            <a:alphaModFix/>
          </a:blip>
          <a:srcRect/>
          <a:stretch/>
        </p:blipFill>
        <p:spPr>
          <a:xfrm>
            <a:off x="3488218" y="2348297"/>
            <a:ext cx="2324532" cy="2234384"/>
          </a:xfrm>
          <a:prstGeom prst="rect">
            <a:avLst/>
          </a:prstGeom>
          <a:noFill/>
          <a:ln>
            <a:noFill/>
          </a:ln>
        </p:spPr>
      </p:pic>
      <p:sp>
        <p:nvSpPr>
          <p:cNvPr id="197" name="Google Shape;197;p12"/>
          <p:cNvSpPr/>
          <p:nvPr/>
        </p:nvSpPr>
        <p:spPr>
          <a:xfrm>
            <a:off x="513347" y="1298999"/>
            <a:ext cx="8935500" cy="7080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he" sz="2000" b="0" i="0" u="none" strike="noStrike" cap="none" baseline="0">
                <a:solidFill>
                  <a:schemeClr val="dk1"/>
                </a:solidFill>
                <a:latin typeface="Arial"/>
                <a:ea typeface="Arial"/>
                <a:cs typeface="Arial"/>
                <a:sym typeface="Arial"/>
              </a:rPr>
              <a:t>לפחות לשני שלישים מהילדים עם שיתוק מוחין יהיו קשיי תנועה ביד אחת או בשתי הידיים. הדבר יכול להשפיע על כמעט כל פעילות יומיומית.</a:t>
            </a:r>
            <a:endParaRPr sz="2000" b="0" i="0" u="none" strike="noStrike" cap="none">
              <a:solidFill>
                <a:schemeClr val="dk1"/>
              </a:solidFill>
              <a:latin typeface="Arial"/>
              <a:ea typeface="Arial"/>
              <a:cs typeface="Arial"/>
              <a:sym typeface="Arial"/>
            </a:endParaRPr>
          </a:p>
        </p:txBody>
      </p:sp>
      <p:sp>
        <p:nvSpPr>
          <p:cNvPr id="198" name="Google Shape;198;p12"/>
          <p:cNvSpPr txBox="1"/>
          <p:nvPr/>
        </p:nvSpPr>
        <p:spPr>
          <a:xfrm>
            <a:off x="1033584" y="4582160"/>
            <a:ext cx="1574700" cy="3693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he" sz="1800" b="0" i="0" u="none" strike="noStrike" cap="none" baseline="0">
                <a:solidFill>
                  <a:schemeClr val="dk1"/>
                </a:solidFill>
                <a:latin typeface="Arial"/>
                <a:ea typeface="Arial"/>
                <a:cs typeface="Arial"/>
                <a:sym typeface="Arial"/>
              </a:rPr>
              <a:t>לאכול</a:t>
            </a:r>
            <a:endParaRPr sz="1400" b="0" i="0" u="none" strike="noStrike" cap="none">
              <a:solidFill>
                <a:schemeClr val="dk1"/>
              </a:solidFill>
              <a:latin typeface="Arial"/>
              <a:ea typeface="Arial"/>
              <a:cs typeface="Arial"/>
              <a:sym typeface="Arial"/>
            </a:endParaRPr>
          </a:p>
        </p:txBody>
      </p:sp>
      <p:sp>
        <p:nvSpPr>
          <p:cNvPr id="199" name="Google Shape;199;p12"/>
          <p:cNvSpPr txBox="1"/>
          <p:nvPr/>
        </p:nvSpPr>
        <p:spPr>
          <a:xfrm>
            <a:off x="3863084" y="4582160"/>
            <a:ext cx="1574700" cy="3693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he" sz="1800" b="0" i="0" u="none" strike="noStrike" cap="none" baseline="0">
                <a:solidFill>
                  <a:schemeClr val="dk1"/>
                </a:solidFill>
                <a:latin typeface="Arial"/>
                <a:ea typeface="Arial"/>
                <a:cs typeface="Arial"/>
                <a:sym typeface="Arial"/>
              </a:rPr>
              <a:t>להתלבש</a:t>
            </a:r>
            <a:endParaRPr sz="1400" b="0" i="0" u="none" strike="noStrike" cap="none">
              <a:solidFill>
                <a:schemeClr val="dk1"/>
              </a:solidFill>
              <a:latin typeface="Arial"/>
              <a:ea typeface="Arial"/>
              <a:cs typeface="Arial"/>
              <a:sym typeface="Arial"/>
            </a:endParaRPr>
          </a:p>
        </p:txBody>
      </p:sp>
      <p:sp>
        <p:nvSpPr>
          <p:cNvPr id="200" name="Google Shape;200;p12"/>
          <p:cNvSpPr txBox="1"/>
          <p:nvPr/>
        </p:nvSpPr>
        <p:spPr>
          <a:xfrm>
            <a:off x="6760798" y="4582160"/>
            <a:ext cx="1574700" cy="3693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he" sz="1800" b="0" i="0" u="none" strike="noStrike" cap="none" baseline="0">
                <a:solidFill>
                  <a:schemeClr val="dk1"/>
                </a:solidFill>
                <a:latin typeface="Arial"/>
                <a:ea typeface="Arial"/>
                <a:cs typeface="Arial"/>
                <a:sym typeface="Arial"/>
              </a:rPr>
              <a:t>לכתוב</a:t>
            </a:r>
            <a:endParaRPr sz="1400" b="0" i="0" u="none" strike="noStrike" cap="none">
              <a:solidFill>
                <a:schemeClr val="dk1"/>
              </a:solidFill>
              <a:latin typeface="Arial"/>
              <a:ea typeface="Arial"/>
              <a:cs typeface="Arial"/>
              <a:sym typeface="Arial"/>
            </a:endParaRPr>
          </a:p>
        </p:txBody>
      </p:sp>
      <p:sp>
        <p:nvSpPr>
          <p:cNvPr id="201" name="Google Shape;201;p12"/>
          <p:cNvSpPr txBox="1"/>
          <p:nvPr/>
        </p:nvSpPr>
        <p:spPr>
          <a:xfrm>
            <a:off x="9668672" y="4582160"/>
            <a:ext cx="1574700" cy="3693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he" sz="1800" b="0" i="0" u="none" strike="noStrike" cap="none" baseline="0">
                <a:solidFill>
                  <a:schemeClr val="dk1"/>
                </a:solidFill>
                <a:latin typeface="Arial"/>
                <a:ea typeface="Arial"/>
                <a:cs typeface="Arial"/>
                <a:sym typeface="Arial"/>
              </a:rPr>
              <a:t>לתפוס כדור</a:t>
            </a:r>
            <a:endParaRPr sz="1400" b="0" i="0" u="none" strike="noStrike" cap="none">
              <a:solidFill>
                <a:schemeClr val="dk1"/>
              </a:solidFill>
              <a:latin typeface="Arial"/>
              <a:ea typeface="Arial"/>
              <a:cs typeface="Arial"/>
              <a:sym typeface="Arial"/>
            </a:endParaRPr>
          </a:p>
        </p:txBody>
      </p:sp>
      <p:sp>
        <p:nvSpPr>
          <p:cNvPr id="202" name="Google Shape;202;p12"/>
          <p:cNvSpPr/>
          <p:nvPr/>
        </p:nvSpPr>
        <p:spPr>
          <a:xfrm>
            <a:off x="589547" y="5108999"/>
            <a:ext cx="8437500" cy="1323399"/>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he" sz="2000" b="0" i="0" u="none" strike="noStrike" cap="none" baseline="0" dirty="0">
                <a:solidFill>
                  <a:schemeClr val="dk1"/>
                </a:solidFill>
                <a:latin typeface="Arial"/>
                <a:ea typeface="Arial"/>
                <a:cs typeface="Arial"/>
                <a:sym typeface="Arial"/>
              </a:rPr>
              <a:t>את יכולתם של ילדים עם שיתוק מוחין, בני 4 עד 18, להשתמש בחפצים בפעילויות יומיומיות, ניתן לסווג לחמש רמות בעזרת "מערכת הסיווג של מיומנות הידיים" (Manual Ability Classification System</a:t>
            </a:r>
            <a:r>
              <a:rPr lang="he-IL" sz="2000" b="0" i="0" u="none" strike="noStrike" cap="none" baseline="0" dirty="0">
                <a:solidFill>
                  <a:schemeClr val="dk1"/>
                </a:solidFill>
                <a:latin typeface="Arial"/>
                <a:ea typeface="Arial"/>
                <a:cs typeface="Arial"/>
                <a:sym typeface="Arial"/>
              </a:rPr>
              <a:t>‏ </a:t>
            </a:r>
            <a:r>
              <a:rPr lang="he" sz="2000" b="0" i="0" u="none" strike="noStrike" cap="none" baseline="0" dirty="0">
                <a:solidFill>
                  <a:schemeClr val="dk1"/>
                </a:solidFill>
                <a:latin typeface="Arial"/>
                <a:ea typeface="Arial"/>
                <a:cs typeface="Arial"/>
                <a:sym typeface="Arial"/>
              </a:rPr>
              <a:t>– MACS). פרטים נוספים ראה: www.macs.nu/index.php</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3"/>
          <p:cNvSpPr txBox="1">
            <a:spLocks noGrp="1"/>
          </p:cNvSpPr>
          <p:nvPr>
            <p:ph type="title"/>
          </p:nvPr>
        </p:nvSpPr>
        <p:spPr>
          <a:xfrm>
            <a:off x="513347" y="435795"/>
            <a:ext cx="8272434" cy="71771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548135"/>
              </a:buClr>
              <a:buSzPts val="4400"/>
              <a:buFont typeface="Arial"/>
              <a:buNone/>
            </a:pPr>
            <a:r>
              <a:rPr lang="he" b="1" i="0" u="none" baseline="0" dirty="0"/>
              <a:t>לקויות קשורות</a:t>
            </a:r>
            <a:endParaRPr dirty="0"/>
          </a:p>
        </p:txBody>
      </p:sp>
      <p:sp>
        <p:nvSpPr>
          <p:cNvPr id="209" name="Google Shape;209;p13"/>
          <p:cNvSpPr/>
          <p:nvPr/>
        </p:nvSpPr>
        <p:spPr>
          <a:xfrm>
            <a:off x="513347" y="1123616"/>
            <a:ext cx="8935453" cy="40011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he" sz="2000" b="0" i="0" u="none" strike="noStrike" cap="none" baseline="0">
                <a:solidFill>
                  <a:schemeClr val="dk1"/>
                </a:solidFill>
                <a:latin typeface="Arial"/>
                <a:ea typeface="Arial"/>
                <a:cs typeface="Arial"/>
                <a:sym typeface="Arial"/>
              </a:rPr>
              <a:t>ילדים עם סי.פי. יכולים לסבול גם משורה של לקויות פיזיות וקוגניטיביות.</a:t>
            </a:r>
            <a:endParaRPr sz="2000" b="0" i="0" u="none" strike="noStrike" cap="none">
              <a:solidFill>
                <a:schemeClr val="dk1"/>
              </a:solidFill>
              <a:latin typeface="Arial"/>
              <a:ea typeface="Arial"/>
              <a:cs typeface="Arial"/>
              <a:sym typeface="Arial"/>
            </a:endParaRPr>
          </a:p>
        </p:txBody>
      </p:sp>
      <p:graphicFrame>
        <p:nvGraphicFramePr>
          <p:cNvPr id="210" name="Google Shape;210;p13"/>
          <p:cNvGraphicFramePr/>
          <p:nvPr>
            <p:extLst>
              <p:ext uri="{D42A27DB-BD31-4B8C-83A1-F6EECF244321}">
                <p14:modId xmlns:p14="http://schemas.microsoft.com/office/powerpoint/2010/main" val="1835023618"/>
              </p:ext>
            </p:extLst>
          </p:nvPr>
        </p:nvGraphicFramePr>
        <p:xfrm>
          <a:off x="449343" y="1868038"/>
          <a:ext cx="11217475" cy="4121865"/>
        </p:xfrm>
        <a:graphic>
          <a:graphicData uri="http://schemas.openxmlformats.org/drawingml/2006/table">
            <a:tbl>
              <a:tblPr firstRow="1" bandRow="1">
                <a:noFill/>
                <a:tableStyleId>{C05BF7AE-2549-4118-B875-3ACBAFBD807A}</a:tableStyleId>
              </a:tblPr>
              <a:tblGrid>
                <a:gridCol w="2188150">
                  <a:extLst>
                    <a:ext uri="{9D8B030D-6E8A-4147-A177-3AD203B41FA5}">
                      <a16:colId xmlns:a16="http://schemas.microsoft.com/office/drawing/2014/main" val="20000"/>
                    </a:ext>
                  </a:extLst>
                </a:gridCol>
                <a:gridCol w="2188150">
                  <a:extLst>
                    <a:ext uri="{9D8B030D-6E8A-4147-A177-3AD203B41FA5}">
                      <a16:colId xmlns:a16="http://schemas.microsoft.com/office/drawing/2014/main" val="20001"/>
                    </a:ext>
                  </a:extLst>
                </a:gridCol>
                <a:gridCol w="2188150">
                  <a:extLst>
                    <a:ext uri="{9D8B030D-6E8A-4147-A177-3AD203B41FA5}">
                      <a16:colId xmlns:a16="http://schemas.microsoft.com/office/drawing/2014/main" val="20002"/>
                    </a:ext>
                  </a:extLst>
                </a:gridCol>
                <a:gridCol w="2188150">
                  <a:extLst>
                    <a:ext uri="{9D8B030D-6E8A-4147-A177-3AD203B41FA5}">
                      <a16:colId xmlns:a16="http://schemas.microsoft.com/office/drawing/2014/main" val="20003"/>
                    </a:ext>
                  </a:extLst>
                </a:gridCol>
                <a:gridCol w="2464875">
                  <a:extLst>
                    <a:ext uri="{9D8B030D-6E8A-4147-A177-3AD203B41FA5}">
                      <a16:colId xmlns:a16="http://schemas.microsoft.com/office/drawing/2014/main" val="20004"/>
                    </a:ext>
                  </a:extLst>
                </a:gridCol>
              </a:tblGrid>
              <a:tr h="1147525">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rgbClr val="4FC7E8"/>
                      </a:solidFill>
                      <a:prstDash val="dash"/>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rgbClr val="4FC7E8"/>
                      </a:solidFill>
                      <a:prstDash val="dash"/>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rgbClr val="4FC7E8"/>
                      </a:solidFill>
                      <a:prstDash val="dash"/>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rgbClr val="4FC7E8"/>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ctr" rtl="1">
                        <a:lnSpc>
                          <a:spcPct val="100000"/>
                        </a:lnSpc>
                        <a:spcBef>
                          <a:spcPts val="0"/>
                        </a:spcBef>
                        <a:spcAft>
                          <a:spcPts val="0"/>
                        </a:spcAft>
                        <a:buClr>
                          <a:srgbClr val="000000"/>
                        </a:buClr>
                        <a:buSzPts val="2400"/>
                        <a:buFont typeface="Arial"/>
                        <a:buNone/>
                      </a:pPr>
                      <a:r>
                        <a:rPr lang="he" sz="2400" b="0" i="0" u="none" strike="noStrike" cap="none" baseline="0">
                          <a:latin typeface="Arial"/>
                          <a:ea typeface="Arial"/>
                          <a:cs typeface="Arial"/>
                          <a:sym typeface="Arial"/>
                        </a:rPr>
                        <a:t>1 מכול </a:t>
                      </a:r>
                      <a:r>
                        <a:rPr lang="he" sz="2400" b="0" i="0" u="none" strike="noStrike" cap="none" baseline="0">
                          <a:solidFill>
                            <a:srgbClr val="FF0000"/>
                          </a:solidFill>
                          <a:latin typeface="Arial"/>
                          <a:ea typeface="Arial"/>
                          <a:cs typeface="Arial"/>
                          <a:sym typeface="Arial"/>
                        </a:rPr>
                        <a:t>3</a:t>
                      </a:r>
                      <a:r>
                        <a:rPr lang="he" sz="2400" b="0" i="0" u="none" strike="noStrike" cap="none" baseline="0">
                          <a:latin typeface="Arial"/>
                          <a:ea typeface="Arial"/>
                          <a:cs typeface="Arial"/>
                          <a:sym typeface="Arial"/>
                        </a:rPr>
                        <a:t> </a:t>
                      </a:r>
                      <a:br>
                        <a:rPr lang="he" sz="1800" u="none" strike="noStrike" cap="none"/>
                      </a:br>
                      <a:r>
                        <a:rPr lang="he" sz="1600" b="0" i="0" u="none" strike="noStrike" cap="none" baseline="0"/>
                        <a:t>אינם מסוגלים ללכת</a:t>
                      </a:r>
                      <a:endParaRPr sz="1800" u="none" strike="noStrike" cap="none" dirty="0"/>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rgbClr val="77A540"/>
                        </a:buClr>
                        <a:buSzPts val="2400"/>
                        <a:buFont typeface="Arial"/>
                        <a:buNone/>
                      </a:pPr>
                      <a:r>
                        <a:rPr lang="he" sz="2400" b="0" i="0" u="none" strike="noStrike" cap="none" baseline="0">
                          <a:latin typeface="Arial"/>
                          <a:ea typeface="Arial"/>
                          <a:cs typeface="Arial"/>
                          <a:sym typeface="Arial"/>
                        </a:rPr>
                        <a:t>1 מכול 4 </a:t>
                      </a:r>
                      <a:br>
                        <a:rPr lang="he" sz="2400" b="1" u="none" strike="noStrike" cap="none">
                          <a:latin typeface="Arial"/>
                          <a:ea typeface="Arial"/>
                          <a:cs typeface="Arial"/>
                          <a:sym typeface="Arial"/>
                        </a:rPr>
                      </a:br>
                      <a:r>
                        <a:rPr lang="he" sz="1600" b="0" i="0" u="none" strike="noStrike" cap="none" baseline="0"/>
                        <a:t>אינם מסוגלים לדבר</a:t>
                      </a:r>
                      <a:endParaRPr sz="1800" u="none" strike="noStrike" cap="none" dirty="0"/>
                    </a:p>
                  </a:txBody>
                  <a:tcPr marL="91450" marR="91450" marT="45725" marB="45725">
                    <a:lnL w="12700" cap="flat" cmpd="sng">
                      <a:solidFill>
                        <a:srgbClr val="4FC7E8"/>
                      </a:solidFill>
                      <a:prstDash val="dash"/>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rgbClr val="77A540"/>
                        </a:buClr>
                        <a:buSzPts val="2400"/>
                        <a:buFont typeface="Arial"/>
                        <a:buNone/>
                      </a:pPr>
                      <a:r>
                        <a:rPr lang="he" sz="2400" b="0" i="0" u="none" strike="noStrike" cap="none" baseline="0">
                          <a:latin typeface="Arial"/>
                          <a:ea typeface="Arial"/>
                          <a:cs typeface="Arial"/>
                          <a:sym typeface="Arial"/>
                        </a:rPr>
                        <a:t>3 מכול 4 </a:t>
                      </a:r>
                      <a:br>
                        <a:rPr lang="he" sz="2400" b="1" u="none" strike="noStrike" cap="none">
                          <a:latin typeface="Arial"/>
                          <a:ea typeface="Arial"/>
                          <a:cs typeface="Arial"/>
                          <a:sym typeface="Arial"/>
                        </a:rPr>
                      </a:br>
                      <a:r>
                        <a:rPr lang="he" sz="1600" b="0" i="0" u="none" strike="noStrike" cap="none" baseline="0"/>
                        <a:t>סובלים מכאבים</a:t>
                      </a:r>
                      <a:endParaRPr sz="1600" u="none" strike="noStrike" cap="none" dirty="0"/>
                    </a:p>
                  </a:txBody>
                  <a:tcPr marL="91450" marR="91450" marT="45725" marB="45725">
                    <a:lnL w="12700" cap="flat" cmpd="sng">
                      <a:solidFill>
                        <a:srgbClr val="4FC7E8"/>
                      </a:solidFill>
                      <a:prstDash val="dash"/>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rgbClr val="77A540"/>
                        </a:buClr>
                        <a:buSzPts val="2400"/>
                        <a:buFont typeface="Arial"/>
                        <a:buNone/>
                      </a:pPr>
                      <a:r>
                        <a:rPr lang="he" sz="2400" b="0" i="0" u="none" strike="noStrike" cap="none" baseline="0">
                          <a:latin typeface="Arial"/>
                          <a:ea typeface="Arial"/>
                          <a:cs typeface="Arial"/>
                          <a:sym typeface="Arial"/>
                        </a:rPr>
                        <a:t>1 מכול 4 </a:t>
                      </a:r>
                      <a:br>
                        <a:rPr lang="he" sz="2400" b="1" u="none" strike="noStrike" cap="none">
                          <a:latin typeface="Arial"/>
                          <a:ea typeface="Arial"/>
                          <a:cs typeface="Arial"/>
                          <a:sym typeface="Arial"/>
                        </a:rPr>
                      </a:br>
                      <a:r>
                        <a:rPr lang="he" sz="1600" b="0" i="0" u="none" strike="noStrike" cap="none" baseline="0"/>
                        <a:t>סובלים מאפילפסיה</a:t>
                      </a:r>
                      <a:endParaRPr sz="1800" u="none" strike="noStrike" cap="none" dirty="0"/>
                    </a:p>
                  </a:txBody>
                  <a:tcPr marL="91450" marR="91450" marT="45725" marB="45725">
                    <a:lnL w="12700" cap="flat" cmpd="sng">
                      <a:solidFill>
                        <a:srgbClr val="4FC7E8"/>
                      </a:solidFill>
                      <a:prstDash val="dash"/>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rgbClr val="77A540"/>
                        </a:buClr>
                        <a:buSzPts val="2400"/>
                        <a:buFont typeface="Arial"/>
                        <a:buNone/>
                      </a:pPr>
                      <a:r>
                        <a:rPr lang="he" sz="2400" b="0" i="0" u="none" strike="noStrike" cap="none" baseline="0">
                          <a:latin typeface="Arial"/>
                          <a:ea typeface="Arial"/>
                          <a:cs typeface="Arial"/>
                          <a:sym typeface="Arial"/>
                        </a:rPr>
                        <a:t>1 מכול 4 </a:t>
                      </a:r>
                      <a:br>
                        <a:rPr lang="he" sz="2400" b="1" u="none" strike="noStrike" cap="none">
                          <a:latin typeface="Arial"/>
                          <a:ea typeface="Arial"/>
                          <a:cs typeface="Arial"/>
                          <a:sym typeface="Arial"/>
                        </a:rPr>
                      </a:br>
                      <a:r>
                        <a:rPr lang="he" sz="1600" b="0" i="0" u="none" strike="noStrike" cap="none" baseline="0"/>
                        <a:t>סובלים מהפרעה התנהגותית</a:t>
                      </a:r>
                      <a:endParaRPr sz="1800" u="none" strike="noStrike" cap="none" dirty="0"/>
                    </a:p>
                  </a:txBody>
                  <a:tcPr marL="91450" marR="91450" marT="45725" marB="45725">
                    <a:lnL w="12700" cap="flat" cmpd="sng">
                      <a:solidFill>
                        <a:srgbClr val="4FC7E8"/>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0000">
                <a:tc>
                  <a:txBody>
                    <a:bodyPr/>
                    <a:lstStyle/>
                    <a:p>
                      <a:pPr marL="0" marR="0" lvl="0" indent="0" algn="ctr" rtl="1">
                        <a:lnSpc>
                          <a:spcPct val="100000"/>
                        </a:lnSpc>
                        <a:spcBef>
                          <a:spcPts val="0"/>
                        </a:spcBef>
                        <a:spcAft>
                          <a:spcPts val="0"/>
                        </a:spcAft>
                        <a:buClr>
                          <a:srgbClr val="000000"/>
                        </a:buClr>
                        <a:buSzPts val="200"/>
                        <a:buFont typeface="Arial"/>
                        <a:buNone/>
                      </a:pPr>
                      <a:endParaRPr sz="200"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FC7E8"/>
                      </a:solidFill>
                      <a:prstDash val="dash"/>
                      <a:round/>
                      <a:headEnd type="none" w="sm" len="sm"/>
                      <a:tailEnd type="none" w="sm" len="sm"/>
                    </a:lnB>
                  </a:tcPr>
                </a:tc>
                <a:tc>
                  <a:txBody>
                    <a:bodyPr/>
                    <a:lstStyle/>
                    <a:p>
                      <a:pPr marL="0" marR="0" lvl="0" indent="0" algn="ctr" rtl="1">
                        <a:lnSpc>
                          <a:spcPct val="100000"/>
                        </a:lnSpc>
                        <a:spcBef>
                          <a:spcPts val="0"/>
                        </a:spcBef>
                        <a:spcAft>
                          <a:spcPts val="0"/>
                        </a:spcAft>
                        <a:buClr>
                          <a:schemeClr val="dk1"/>
                        </a:buClr>
                        <a:buSzPts val="200"/>
                        <a:buFont typeface="Arial"/>
                        <a:buNone/>
                      </a:pPr>
                      <a:endParaRPr sz="200" u="none" strike="noStrike" cap="none"/>
                    </a:p>
                  </a:txBody>
                  <a:tcPr marL="91450" marR="91450" marT="45725" marB="45725">
                    <a:lnL w="12700" cap="flat" cmpd="sng">
                      <a:solidFill>
                        <a:srgbClr val="4FC7E8"/>
                      </a:solidFill>
                      <a:prstDash val="dash"/>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FC7E8"/>
                      </a:solidFill>
                      <a:prstDash val="dash"/>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200"/>
                        <a:buFont typeface="Arial"/>
                        <a:buNone/>
                      </a:pPr>
                      <a:endParaRPr sz="200" u="none" strike="noStrike" cap="none"/>
                    </a:p>
                  </a:txBody>
                  <a:tcPr marL="91450" marR="91450" marT="45725" marB="45725">
                    <a:lnL w="12700" cap="flat" cmpd="sng">
                      <a:solidFill>
                        <a:srgbClr val="4FC7E8"/>
                      </a:solidFill>
                      <a:prstDash val="dash"/>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FC7E8"/>
                      </a:solidFill>
                      <a:prstDash val="dash"/>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200"/>
                        <a:buFont typeface="Arial"/>
                        <a:buNone/>
                      </a:pPr>
                      <a:endParaRPr sz="200" u="none" strike="noStrike" cap="none"/>
                    </a:p>
                  </a:txBody>
                  <a:tcPr marL="91450" marR="91450" marT="45725" marB="45725">
                    <a:lnL w="12700" cap="flat" cmpd="sng">
                      <a:solidFill>
                        <a:srgbClr val="4FC7E8"/>
                      </a:solidFill>
                      <a:prstDash val="dash"/>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FC7E8"/>
                      </a:solidFill>
                      <a:prstDash val="dash"/>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200"/>
                        <a:buFont typeface="Arial"/>
                        <a:buNone/>
                      </a:pPr>
                      <a:endParaRPr sz="200" u="none" strike="noStrike" cap="none"/>
                    </a:p>
                  </a:txBody>
                  <a:tcPr marL="91450" marR="91450" marT="45725" marB="45725">
                    <a:lnL w="12700" cap="flat" cmpd="sng">
                      <a:solidFill>
                        <a:srgbClr val="4FC7E8"/>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FC7E8"/>
                      </a:solidFill>
                      <a:prstDash val="dash"/>
                      <a:round/>
                      <a:headEnd type="none" w="sm" len="sm"/>
                      <a:tailEnd type="none" w="sm" len="sm"/>
                    </a:lnB>
                  </a:tcPr>
                </a:tc>
                <a:extLst>
                  <a:ext uri="{0D108BD9-81ED-4DB2-BD59-A6C34878D82A}">
                    <a16:rowId xmlns:a16="http://schemas.microsoft.com/office/drawing/2014/main" val="10002"/>
                  </a:ext>
                </a:extLst>
              </a:tr>
              <a:tr h="1148400">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12700" cap="flat" cmpd="sng">
                      <a:solidFill>
                        <a:srgbClr val="4FC7E8"/>
                      </a:solidFill>
                      <a:prstDash val="dash"/>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rgbClr val="4FC7E8"/>
                      </a:solidFill>
                      <a:prstDash val="dash"/>
                      <a:round/>
                      <a:headEnd type="none" w="sm" len="sm"/>
                      <a:tailEnd type="none" w="sm" len="sm"/>
                    </a:lnL>
                    <a:lnR w="12700" cap="flat" cmpd="sng">
                      <a:solidFill>
                        <a:srgbClr val="4FC7E8"/>
                      </a:solidFill>
                      <a:prstDash val="dash"/>
                      <a:round/>
                      <a:headEnd type="none" w="sm" len="sm"/>
                      <a:tailEnd type="none" w="sm" len="sm"/>
                    </a:lnR>
                    <a:lnT w="12700" cap="flat" cmpd="sng">
                      <a:solidFill>
                        <a:srgbClr val="4FC7E8"/>
                      </a:solidFill>
                      <a:prstDash val="dash"/>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rgbClr val="4FC7E8"/>
                      </a:solidFill>
                      <a:prstDash val="dash"/>
                      <a:round/>
                      <a:headEnd type="none" w="sm" len="sm"/>
                      <a:tailEnd type="none" w="sm" len="sm"/>
                    </a:lnL>
                    <a:lnR w="12700" cap="flat" cmpd="sng">
                      <a:solidFill>
                        <a:srgbClr val="4FC7E8"/>
                      </a:solidFill>
                      <a:prstDash val="dash"/>
                      <a:round/>
                      <a:headEnd type="none" w="sm" len="sm"/>
                      <a:tailEnd type="none" w="sm" len="sm"/>
                    </a:lnR>
                    <a:lnT w="12700" cap="flat" cmpd="sng">
                      <a:solidFill>
                        <a:srgbClr val="4FC7E8"/>
                      </a:solidFill>
                      <a:prstDash val="dash"/>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rgbClr val="4FC7E8"/>
                      </a:solidFill>
                      <a:prstDash val="dash"/>
                      <a:round/>
                      <a:headEnd type="none" w="sm" len="sm"/>
                      <a:tailEnd type="none" w="sm" len="sm"/>
                    </a:lnL>
                    <a:lnR w="12700" cap="flat" cmpd="sng">
                      <a:solidFill>
                        <a:srgbClr val="4FC7E8"/>
                      </a:solidFill>
                      <a:prstDash val="dash"/>
                      <a:round/>
                      <a:headEnd type="none" w="sm" len="sm"/>
                      <a:tailEnd type="none" w="sm" len="sm"/>
                    </a:lnR>
                    <a:lnT w="12700" cap="flat" cmpd="sng">
                      <a:solidFill>
                        <a:srgbClr val="4FC7E8"/>
                      </a:solidFill>
                      <a:prstDash val="dash"/>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rgbClr val="4FC7E8"/>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FC7E8"/>
                      </a:solidFill>
                      <a:prstDash val="dash"/>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ctr" rtl="1">
                        <a:lnSpc>
                          <a:spcPct val="100000"/>
                        </a:lnSpc>
                        <a:spcBef>
                          <a:spcPts val="0"/>
                        </a:spcBef>
                        <a:spcAft>
                          <a:spcPts val="0"/>
                        </a:spcAft>
                        <a:buClr>
                          <a:srgbClr val="000000"/>
                        </a:buClr>
                        <a:buSzPts val="2400"/>
                        <a:buFont typeface="Arial"/>
                        <a:buNone/>
                      </a:pPr>
                      <a:r>
                        <a:rPr lang="he" sz="2400" b="0" i="0" u="none" strike="noStrike" cap="none" baseline="0">
                          <a:latin typeface="Arial"/>
                          <a:ea typeface="Arial"/>
                          <a:cs typeface="Arial"/>
                          <a:sym typeface="Arial"/>
                        </a:rPr>
                        <a:t>1 מכול 2 </a:t>
                      </a:r>
                      <a:br>
                        <a:rPr lang="he" sz="1800" u="none" strike="noStrike" cap="none"/>
                      </a:br>
                      <a:r>
                        <a:rPr lang="he" sz="1600" b="0" i="0" u="none" strike="noStrike" cap="none" baseline="0"/>
                        <a:t>סובלים ממוגבלות שכלית</a:t>
                      </a:r>
                      <a:endParaRPr sz="1600"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rgbClr val="77A540"/>
                        </a:buClr>
                        <a:buSzPts val="2400"/>
                        <a:buFont typeface="Arial"/>
                        <a:buNone/>
                      </a:pPr>
                      <a:r>
                        <a:rPr lang="he" sz="2400" b="0" i="0" u="none" strike="noStrike" cap="none" baseline="0">
                          <a:latin typeface="Arial"/>
                          <a:ea typeface="Arial"/>
                          <a:cs typeface="Arial"/>
                          <a:sym typeface="Arial"/>
                        </a:rPr>
                        <a:t>1 מכול 10 </a:t>
                      </a:r>
                      <a:br>
                        <a:rPr lang="he" sz="1800" u="none" strike="noStrike" cap="none"/>
                      </a:br>
                      <a:r>
                        <a:rPr lang="he" sz="1600" b="0" i="0" u="none" strike="noStrike" cap="none" baseline="0"/>
                        <a:t>סובלים מלקות ראייה חמורה</a:t>
                      </a:r>
                      <a:endParaRPr sz="1800" u="none" strike="noStrike" cap="none"/>
                    </a:p>
                  </a:txBody>
                  <a:tcPr marL="91450" marR="91450" marT="45725" marB="45725">
                    <a:lnL w="12700" cap="flat" cmpd="sng">
                      <a:solidFill>
                        <a:srgbClr val="4FC7E8"/>
                      </a:solidFill>
                      <a:prstDash val="dash"/>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rgbClr val="77A540"/>
                        </a:buClr>
                        <a:buSzPts val="2400"/>
                        <a:buFont typeface="Arial"/>
                        <a:buNone/>
                      </a:pPr>
                      <a:r>
                        <a:rPr lang="he" sz="2400" b="0" i="0" u="none" strike="noStrike" cap="none" baseline="0">
                          <a:latin typeface="Arial"/>
                          <a:ea typeface="Arial"/>
                          <a:cs typeface="Arial"/>
                          <a:sym typeface="Arial"/>
                        </a:rPr>
                        <a:t>1 מכול 4 </a:t>
                      </a:r>
                      <a:br>
                        <a:rPr lang="he" sz="2400" b="1" u="none" strike="noStrike" cap="none">
                          <a:latin typeface="Arial"/>
                          <a:ea typeface="Arial"/>
                          <a:cs typeface="Arial"/>
                          <a:sym typeface="Arial"/>
                        </a:rPr>
                      </a:br>
                      <a:r>
                        <a:rPr lang="he" sz="1600" b="0" i="0" u="none" strike="noStrike" cap="none" baseline="0"/>
                        <a:t>סובלים מבעיות שליטה על שלפוחית השתן</a:t>
                      </a:r>
                      <a:endParaRPr sz="1600" u="none" strike="noStrike" cap="none" dirty="0"/>
                    </a:p>
                  </a:txBody>
                  <a:tcPr marL="91450" marR="91450" marT="45725" marB="45725">
                    <a:lnL w="12700" cap="flat" cmpd="sng">
                      <a:solidFill>
                        <a:srgbClr val="4FC7E8"/>
                      </a:solidFill>
                      <a:prstDash val="dash"/>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rgbClr val="77A540"/>
                        </a:buClr>
                        <a:buSzPts val="2400"/>
                        <a:buFont typeface="Arial"/>
                        <a:buNone/>
                      </a:pPr>
                      <a:r>
                        <a:rPr lang="he" sz="2400" b="0" i="0" u="none" strike="noStrike" cap="none" baseline="0">
                          <a:latin typeface="Arial"/>
                          <a:ea typeface="Arial"/>
                          <a:cs typeface="Arial"/>
                          <a:sym typeface="Arial"/>
                        </a:rPr>
                        <a:t>1 מכול 5 </a:t>
                      </a:r>
                      <a:br>
                        <a:rPr lang="he" sz="2400" b="1" u="none" strike="noStrike" cap="none">
                          <a:latin typeface="Arial"/>
                          <a:ea typeface="Arial"/>
                          <a:cs typeface="Arial"/>
                          <a:sym typeface="Arial"/>
                        </a:rPr>
                      </a:br>
                      <a:r>
                        <a:rPr lang="he" sz="1600" b="0" i="0" u="none" strike="noStrike" cap="none" baseline="0"/>
                        <a:t>סובלים מהפרעת שינה</a:t>
                      </a:r>
                      <a:endParaRPr sz="1600" u="none" strike="noStrike" cap="none"/>
                    </a:p>
                  </a:txBody>
                  <a:tcPr marL="91450" marR="91450" marT="45725" marB="45725">
                    <a:lnL w="12700" cap="flat" cmpd="sng">
                      <a:solidFill>
                        <a:srgbClr val="4FC7E8"/>
                      </a:solidFill>
                      <a:prstDash val="dash"/>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rgbClr val="77A540"/>
                        </a:buClr>
                        <a:buSzPts val="2400"/>
                        <a:buFont typeface="Arial"/>
                        <a:buNone/>
                      </a:pPr>
                      <a:r>
                        <a:rPr lang="he" sz="2400" b="0" i="0" u="none" strike="noStrike" cap="none" baseline="0" dirty="0">
                          <a:latin typeface="Arial"/>
                          <a:ea typeface="Arial"/>
                          <a:cs typeface="Arial"/>
                          <a:sym typeface="Arial"/>
                        </a:rPr>
                        <a:t>1 מכול 5 </a:t>
                      </a:r>
                      <a:br>
                        <a:rPr lang="he" sz="2400" b="1" u="none" strike="noStrike" cap="none" dirty="0">
                          <a:latin typeface="Arial"/>
                          <a:ea typeface="Arial"/>
                          <a:cs typeface="Arial"/>
                          <a:sym typeface="Arial"/>
                        </a:rPr>
                      </a:br>
                      <a:r>
                        <a:rPr lang="he" sz="1600" b="0" i="0" u="none" strike="noStrike" cap="none" baseline="0" dirty="0"/>
                        <a:t>סובלים </a:t>
                      </a:r>
                      <a:br>
                        <a:rPr lang="he" sz="1600" u="none" strike="noStrike" cap="none" dirty="0"/>
                      </a:br>
                      <a:r>
                        <a:rPr lang="he" sz="1600" b="0" i="0" u="none" strike="noStrike" cap="none" baseline="0" dirty="0"/>
                        <a:t>מבעיות שליטה על הרוק</a:t>
                      </a:r>
                      <a:endParaRPr sz="1600" u="none" strike="noStrike" cap="none" dirty="0"/>
                    </a:p>
                  </a:txBody>
                  <a:tcPr marL="91450" marR="91450" marT="45725" marB="45725">
                    <a:lnL w="12700" cap="flat" cmpd="sng">
                      <a:solidFill>
                        <a:srgbClr val="4FC7E8"/>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211" name="Google Shape;211;p13"/>
          <p:cNvPicPr preferRelativeResize="0"/>
          <p:nvPr/>
        </p:nvPicPr>
        <p:blipFill rotWithShape="1">
          <a:blip r:embed="rId3">
            <a:alphaModFix/>
          </a:blip>
          <a:srcRect/>
          <a:stretch/>
        </p:blipFill>
        <p:spPr>
          <a:xfrm>
            <a:off x="982744" y="1889458"/>
            <a:ext cx="1179094" cy="1088153"/>
          </a:xfrm>
          <a:prstGeom prst="rect">
            <a:avLst/>
          </a:prstGeom>
          <a:noFill/>
          <a:ln>
            <a:noFill/>
          </a:ln>
        </p:spPr>
      </p:pic>
      <p:pic>
        <p:nvPicPr>
          <p:cNvPr id="212" name="Google Shape;212;p13"/>
          <p:cNvPicPr preferRelativeResize="0"/>
          <p:nvPr/>
        </p:nvPicPr>
        <p:blipFill rotWithShape="1">
          <a:blip r:embed="rId4">
            <a:alphaModFix/>
          </a:blip>
          <a:srcRect/>
          <a:stretch/>
        </p:blipFill>
        <p:spPr>
          <a:xfrm>
            <a:off x="3148908" y="1889458"/>
            <a:ext cx="1212046" cy="1118564"/>
          </a:xfrm>
          <a:prstGeom prst="rect">
            <a:avLst/>
          </a:prstGeom>
          <a:noFill/>
          <a:ln>
            <a:noFill/>
          </a:ln>
        </p:spPr>
      </p:pic>
      <p:pic>
        <p:nvPicPr>
          <p:cNvPr id="213" name="Google Shape;213;p13"/>
          <p:cNvPicPr preferRelativeResize="0"/>
          <p:nvPr/>
        </p:nvPicPr>
        <p:blipFill rotWithShape="1">
          <a:blip r:embed="rId5">
            <a:alphaModFix/>
          </a:blip>
          <a:srcRect/>
          <a:stretch/>
        </p:blipFill>
        <p:spPr>
          <a:xfrm>
            <a:off x="5346676" y="1904706"/>
            <a:ext cx="1195524" cy="1103316"/>
          </a:xfrm>
          <a:prstGeom prst="rect">
            <a:avLst/>
          </a:prstGeom>
          <a:noFill/>
          <a:ln>
            <a:noFill/>
          </a:ln>
        </p:spPr>
      </p:pic>
      <p:pic>
        <p:nvPicPr>
          <p:cNvPr id="214" name="Google Shape;214;p13"/>
          <p:cNvPicPr preferRelativeResize="0"/>
          <p:nvPr/>
        </p:nvPicPr>
        <p:blipFill rotWithShape="1">
          <a:blip r:embed="rId6">
            <a:alphaModFix/>
          </a:blip>
          <a:srcRect/>
          <a:stretch/>
        </p:blipFill>
        <p:spPr>
          <a:xfrm>
            <a:off x="7479794" y="1889457"/>
            <a:ext cx="1179094" cy="1088153"/>
          </a:xfrm>
          <a:prstGeom prst="rect">
            <a:avLst/>
          </a:prstGeom>
          <a:noFill/>
          <a:ln>
            <a:noFill/>
          </a:ln>
        </p:spPr>
      </p:pic>
      <p:pic>
        <p:nvPicPr>
          <p:cNvPr id="215" name="Google Shape;215;p13"/>
          <p:cNvPicPr preferRelativeResize="0"/>
          <p:nvPr/>
        </p:nvPicPr>
        <p:blipFill rotWithShape="1">
          <a:blip r:embed="rId7">
            <a:alphaModFix/>
          </a:blip>
          <a:srcRect/>
          <a:stretch/>
        </p:blipFill>
        <p:spPr>
          <a:xfrm>
            <a:off x="949717" y="3928958"/>
            <a:ext cx="1179075" cy="1088136"/>
          </a:xfrm>
          <a:prstGeom prst="rect">
            <a:avLst/>
          </a:prstGeom>
          <a:noFill/>
          <a:ln>
            <a:noFill/>
          </a:ln>
        </p:spPr>
      </p:pic>
      <p:pic>
        <p:nvPicPr>
          <p:cNvPr id="216" name="Google Shape;216;p13"/>
          <p:cNvPicPr preferRelativeResize="0"/>
          <p:nvPr/>
        </p:nvPicPr>
        <p:blipFill rotWithShape="1">
          <a:blip r:embed="rId8">
            <a:alphaModFix/>
          </a:blip>
          <a:srcRect/>
          <a:stretch/>
        </p:blipFill>
        <p:spPr>
          <a:xfrm>
            <a:off x="3148908" y="3939668"/>
            <a:ext cx="1146048" cy="1057656"/>
          </a:xfrm>
          <a:prstGeom prst="rect">
            <a:avLst/>
          </a:prstGeom>
          <a:noFill/>
          <a:ln>
            <a:noFill/>
          </a:ln>
        </p:spPr>
      </p:pic>
      <p:pic>
        <p:nvPicPr>
          <p:cNvPr id="217" name="Google Shape;217;p13"/>
          <p:cNvPicPr preferRelativeResize="0"/>
          <p:nvPr/>
        </p:nvPicPr>
        <p:blipFill rotWithShape="1">
          <a:blip r:embed="rId9">
            <a:alphaModFix/>
          </a:blip>
          <a:srcRect/>
          <a:stretch/>
        </p:blipFill>
        <p:spPr>
          <a:xfrm>
            <a:off x="5315072" y="3939668"/>
            <a:ext cx="1167470" cy="1077426"/>
          </a:xfrm>
          <a:prstGeom prst="rect">
            <a:avLst/>
          </a:prstGeom>
          <a:noFill/>
          <a:ln>
            <a:noFill/>
          </a:ln>
        </p:spPr>
      </p:pic>
      <p:pic>
        <p:nvPicPr>
          <p:cNvPr id="218" name="Google Shape;218;p13"/>
          <p:cNvPicPr preferRelativeResize="0"/>
          <p:nvPr/>
        </p:nvPicPr>
        <p:blipFill rotWithShape="1">
          <a:blip r:embed="rId10">
            <a:alphaModFix/>
          </a:blip>
          <a:srcRect/>
          <a:stretch/>
        </p:blipFill>
        <p:spPr>
          <a:xfrm>
            <a:off x="7552899" y="3959438"/>
            <a:ext cx="1146048" cy="1057656"/>
          </a:xfrm>
          <a:prstGeom prst="rect">
            <a:avLst/>
          </a:prstGeom>
          <a:noFill/>
          <a:ln>
            <a:noFill/>
          </a:ln>
        </p:spPr>
      </p:pic>
      <p:pic>
        <p:nvPicPr>
          <p:cNvPr id="219" name="Google Shape;219;p13"/>
          <p:cNvPicPr preferRelativeResize="0"/>
          <p:nvPr/>
        </p:nvPicPr>
        <p:blipFill rotWithShape="1">
          <a:blip r:embed="rId11">
            <a:alphaModFix/>
          </a:blip>
          <a:srcRect/>
          <a:stretch/>
        </p:blipFill>
        <p:spPr>
          <a:xfrm>
            <a:off x="9840450" y="1875810"/>
            <a:ext cx="1208666" cy="1115445"/>
          </a:xfrm>
          <a:prstGeom prst="rect">
            <a:avLst/>
          </a:prstGeom>
          <a:noFill/>
          <a:ln>
            <a:noFill/>
          </a:ln>
        </p:spPr>
      </p:pic>
      <p:pic>
        <p:nvPicPr>
          <p:cNvPr id="220" name="Google Shape;220;p13"/>
          <p:cNvPicPr preferRelativeResize="0"/>
          <p:nvPr/>
        </p:nvPicPr>
        <p:blipFill rotWithShape="1">
          <a:blip r:embed="rId12">
            <a:alphaModFix/>
          </a:blip>
          <a:srcRect/>
          <a:stretch/>
        </p:blipFill>
        <p:spPr>
          <a:xfrm>
            <a:off x="9870041" y="3928958"/>
            <a:ext cx="1179075" cy="10881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title"/>
          </p:nvPr>
        </p:nvSpPr>
        <p:spPr>
          <a:xfrm>
            <a:off x="513346" y="435795"/>
            <a:ext cx="8215875" cy="71771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548135"/>
              </a:buClr>
              <a:buSzPts val="4400"/>
              <a:buFont typeface="Arial"/>
              <a:buNone/>
            </a:pPr>
            <a:r>
              <a:rPr lang="he" b="1" i="0" u="none" baseline="0" dirty="0"/>
              <a:t>פוקוס על התפתחות ילדים</a:t>
            </a:r>
            <a:endParaRPr dirty="0"/>
          </a:p>
        </p:txBody>
      </p:sp>
      <p:sp>
        <p:nvSpPr>
          <p:cNvPr id="227" name="Google Shape;227;p14"/>
          <p:cNvSpPr/>
          <p:nvPr/>
        </p:nvSpPr>
        <p:spPr>
          <a:xfrm>
            <a:off x="763050" y="1247293"/>
            <a:ext cx="10894855" cy="400069"/>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he" sz="2000" b="0" i="0" u="none" strike="noStrike" cap="none" baseline="0" dirty="0">
                <a:solidFill>
                  <a:schemeClr val="dk1"/>
                </a:solidFill>
                <a:latin typeface="Arial"/>
                <a:ea typeface="Arial"/>
                <a:cs typeface="Arial"/>
                <a:sym typeface="Arial"/>
              </a:rPr>
              <a:t>"</a:t>
            </a:r>
            <a:r>
              <a:rPr lang="he" sz="2000" b="0" i="0" u="none" strike="noStrike" cap="none" baseline="0" dirty="0">
                <a:solidFill>
                  <a:schemeClr val="tx1"/>
                </a:solidFill>
                <a:latin typeface="Arial"/>
                <a:ea typeface="Arial"/>
                <a:cs typeface="Arial"/>
                <a:sym typeface="Arial"/>
              </a:rPr>
              <a:t>מילות</a:t>
            </a:r>
            <a:r>
              <a:rPr lang="he-IL" sz="2000" b="0" i="0" u="none" strike="noStrike" cap="none" baseline="0" dirty="0">
                <a:solidFill>
                  <a:schemeClr val="tx1"/>
                </a:solidFill>
                <a:latin typeface="Arial"/>
                <a:ea typeface="Arial"/>
                <a:cs typeface="Arial"/>
                <a:sym typeface="Arial"/>
              </a:rPr>
              <a:t> ה</a:t>
            </a:r>
            <a:r>
              <a:rPr lang="he" sz="2000" b="0" i="0" u="none" strike="noStrike" cap="none" baseline="0" dirty="0">
                <a:solidFill>
                  <a:schemeClr val="tx1"/>
                </a:solidFill>
                <a:latin typeface="Arial"/>
                <a:ea typeface="Arial"/>
                <a:cs typeface="Arial"/>
                <a:sym typeface="Arial"/>
              </a:rPr>
              <a:t>-F"</a:t>
            </a:r>
            <a:r>
              <a:rPr lang="he-IL" sz="2000" b="0" i="0" u="none" strike="noStrike" cap="none" baseline="0" dirty="0">
                <a:solidFill>
                  <a:schemeClr val="tx1"/>
                </a:solidFill>
                <a:latin typeface="Arial"/>
                <a:ea typeface="Arial"/>
                <a:cs typeface="Arial"/>
                <a:sym typeface="Arial"/>
              </a:rPr>
              <a:t>*</a:t>
            </a:r>
            <a:r>
              <a:rPr lang="he" sz="2000" b="0" i="0" u="none" strike="noStrike" cap="none" baseline="0" dirty="0">
                <a:solidFill>
                  <a:schemeClr val="tx1"/>
                </a:solidFill>
                <a:latin typeface="Arial"/>
                <a:ea typeface="Arial"/>
                <a:cs typeface="Arial"/>
                <a:sym typeface="Arial"/>
              </a:rPr>
              <a:t> מתמקדות </a:t>
            </a:r>
            <a:r>
              <a:rPr lang="he" sz="2000" b="0" i="0" u="none" strike="noStrike" cap="none" baseline="0" dirty="0">
                <a:solidFill>
                  <a:schemeClr val="dk1"/>
                </a:solidFill>
                <a:latin typeface="Arial"/>
                <a:ea typeface="Arial"/>
                <a:cs typeface="Arial"/>
                <a:sym typeface="Arial"/>
              </a:rPr>
              <a:t>בשישה נושאי מפתח בהתפתחות ילדים;</a:t>
            </a:r>
            <a:r>
              <a:rPr lang="he-IL" sz="2000" b="0" i="0" u="none" strike="noStrike" cap="none" baseline="0" dirty="0">
                <a:solidFill>
                  <a:schemeClr val="dk1"/>
                </a:solidFill>
                <a:latin typeface="Arial"/>
                <a:ea typeface="Arial"/>
                <a:cs typeface="Arial"/>
                <a:sym typeface="Arial"/>
              </a:rPr>
              <a:t> </a:t>
            </a:r>
            <a:r>
              <a:rPr lang="he" sz="2000" b="0" i="0" u="none" strike="noStrike" cap="none" baseline="0" dirty="0">
                <a:solidFill>
                  <a:schemeClr val="dk1"/>
                </a:solidFill>
                <a:latin typeface="Arial"/>
                <a:ea typeface="Arial"/>
                <a:cs typeface="Arial"/>
                <a:sym typeface="Arial"/>
              </a:rPr>
              <a:t>נושאים אלו חיוניים לכל ילד או ילדה עם סי.פי. </a:t>
            </a:r>
            <a:endParaRPr sz="1400" b="0" i="0" u="none" strike="noStrike" cap="none" dirty="0">
              <a:solidFill>
                <a:srgbClr val="000000"/>
              </a:solidFill>
              <a:latin typeface="Arial"/>
              <a:ea typeface="Arial"/>
              <a:cs typeface="Arial"/>
              <a:sym typeface="Arial"/>
            </a:endParaRPr>
          </a:p>
        </p:txBody>
      </p:sp>
      <p:sp>
        <p:nvSpPr>
          <p:cNvPr id="228" name="Google Shape;228;p14"/>
          <p:cNvSpPr/>
          <p:nvPr/>
        </p:nvSpPr>
        <p:spPr>
          <a:xfrm>
            <a:off x="5684362" y="5855583"/>
            <a:ext cx="6205321" cy="461624"/>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1200"/>
              <a:buFont typeface="Arial"/>
              <a:buNone/>
            </a:pPr>
            <a:r>
              <a:rPr lang="he" sz="1200" b="0" i="0" u="none" strike="noStrike" cap="none" baseline="0" dirty="0">
                <a:solidFill>
                  <a:schemeClr val="dk1"/>
                </a:solidFill>
                <a:latin typeface="Arial"/>
                <a:ea typeface="Arial"/>
                <a:cs typeface="Arial"/>
                <a:sym typeface="Arial"/>
              </a:rPr>
              <a:t>פרטים נוספים:</a:t>
            </a:r>
            <a:endParaRPr lang="en-US" sz="1200" b="0" i="0" u="none" strike="noStrike" cap="none" baseline="0" dirty="0">
              <a:solidFill>
                <a:schemeClr val="dk1"/>
              </a:solidFill>
              <a:latin typeface="Arial"/>
              <a:ea typeface="Arial"/>
              <a:cs typeface="Arial"/>
              <a:sym typeface="Arial"/>
            </a:endParaRPr>
          </a:p>
          <a:p>
            <a:pPr marL="0" marR="0" lvl="0" indent="0" algn="l" rtl="1">
              <a:lnSpc>
                <a:spcPct val="100000"/>
              </a:lnSpc>
              <a:spcBef>
                <a:spcPts val="0"/>
              </a:spcBef>
              <a:spcAft>
                <a:spcPts val="0"/>
              </a:spcAft>
              <a:buClr>
                <a:srgbClr val="000000"/>
              </a:buClr>
              <a:buSzPts val="1200"/>
              <a:buFont typeface="Arial"/>
              <a:buNone/>
            </a:pPr>
            <a:r>
              <a:rPr lang="he" sz="1200" b="0" i="0" u="none" strike="noStrike" cap="none" baseline="0" dirty="0">
                <a:solidFill>
                  <a:schemeClr val="dk1"/>
                </a:solidFill>
                <a:latin typeface="Arial"/>
                <a:ea typeface="Arial"/>
                <a:cs typeface="Arial"/>
                <a:sym typeface="Arial"/>
              </a:rPr>
              <a:t> https://www.canchild.ca/en/research-in-practice/f-words-in-childhood-disability</a:t>
            </a:r>
            <a:endParaRPr sz="1400" b="0" i="0" u="none" strike="noStrike" cap="none" dirty="0">
              <a:solidFill>
                <a:srgbClr val="000000"/>
              </a:solidFill>
              <a:latin typeface="Arial"/>
              <a:ea typeface="Arial"/>
              <a:cs typeface="Arial"/>
              <a:sym typeface="Arial"/>
            </a:endParaRPr>
          </a:p>
        </p:txBody>
      </p:sp>
      <p:pic>
        <p:nvPicPr>
          <p:cNvPr id="229" name="Google Shape;229;p14"/>
          <p:cNvPicPr preferRelativeResize="0"/>
          <p:nvPr/>
        </p:nvPicPr>
        <p:blipFill rotWithShape="1">
          <a:blip r:embed="rId3">
            <a:alphaModFix/>
          </a:blip>
          <a:srcRect/>
          <a:stretch/>
        </p:blipFill>
        <p:spPr>
          <a:xfrm>
            <a:off x="4278207" y="2213734"/>
            <a:ext cx="3635586" cy="1788155"/>
          </a:xfrm>
          <a:prstGeom prst="rect">
            <a:avLst/>
          </a:prstGeom>
          <a:noFill/>
          <a:ln>
            <a:noFill/>
          </a:ln>
        </p:spPr>
      </p:pic>
      <p:pic>
        <p:nvPicPr>
          <p:cNvPr id="230" name="Google Shape;230;p14"/>
          <p:cNvPicPr preferRelativeResize="0"/>
          <p:nvPr/>
        </p:nvPicPr>
        <p:blipFill rotWithShape="1">
          <a:blip r:embed="rId4">
            <a:alphaModFix/>
          </a:blip>
          <a:srcRect/>
          <a:stretch/>
        </p:blipFill>
        <p:spPr>
          <a:xfrm>
            <a:off x="1431359" y="1996233"/>
            <a:ext cx="2476669" cy="1788155"/>
          </a:xfrm>
          <a:prstGeom prst="rect">
            <a:avLst/>
          </a:prstGeom>
          <a:noFill/>
          <a:ln>
            <a:noFill/>
          </a:ln>
        </p:spPr>
      </p:pic>
      <p:pic>
        <p:nvPicPr>
          <p:cNvPr id="231" name="Google Shape;231;p14"/>
          <p:cNvPicPr preferRelativeResize="0"/>
          <p:nvPr/>
        </p:nvPicPr>
        <p:blipFill rotWithShape="1">
          <a:blip r:embed="rId5">
            <a:alphaModFix/>
          </a:blip>
          <a:srcRect/>
          <a:stretch/>
        </p:blipFill>
        <p:spPr>
          <a:xfrm>
            <a:off x="4860904" y="4006831"/>
            <a:ext cx="2926397" cy="1792480"/>
          </a:xfrm>
          <a:prstGeom prst="rect">
            <a:avLst/>
          </a:prstGeom>
          <a:noFill/>
          <a:ln>
            <a:noFill/>
          </a:ln>
        </p:spPr>
      </p:pic>
      <p:pic>
        <p:nvPicPr>
          <p:cNvPr id="232" name="Google Shape;232;p14"/>
          <p:cNvPicPr preferRelativeResize="0"/>
          <p:nvPr/>
        </p:nvPicPr>
        <p:blipFill rotWithShape="1">
          <a:blip r:embed="rId6">
            <a:alphaModFix/>
          </a:blip>
          <a:srcRect/>
          <a:stretch/>
        </p:blipFill>
        <p:spPr>
          <a:xfrm>
            <a:off x="323041" y="4000489"/>
            <a:ext cx="4202656" cy="1808541"/>
          </a:xfrm>
          <a:prstGeom prst="rect">
            <a:avLst/>
          </a:prstGeom>
          <a:noFill/>
          <a:ln>
            <a:noFill/>
          </a:ln>
        </p:spPr>
      </p:pic>
      <p:pic>
        <p:nvPicPr>
          <p:cNvPr id="233" name="Google Shape;233;p14"/>
          <p:cNvPicPr preferRelativeResize="0"/>
          <p:nvPr/>
        </p:nvPicPr>
        <p:blipFill rotWithShape="1">
          <a:blip r:embed="rId7">
            <a:alphaModFix/>
          </a:blip>
          <a:srcRect/>
          <a:stretch/>
        </p:blipFill>
        <p:spPr>
          <a:xfrm>
            <a:off x="8219218" y="1985530"/>
            <a:ext cx="2421539" cy="1798857"/>
          </a:xfrm>
          <a:prstGeom prst="rect">
            <a:avLst/>
          </a:prstGeom>
          <a:noFill/>
          <a:ln>
            <a:noFill/>
          </a:ln>
        </p:spPr>
      </p:pic>
      <p:pic>
        <p:nvPicPr>
          <p:cNvPr id="234" name="Google Shape;234;p14"/>
          <p:cNvPicPr preferRelativeResize="0"/>
          <p:nvPr/>
        </p:nvPicPr>
        <p:blipFill rotWithShape="1">
          <a:blip r:embed="rId8">
            <a:alphaModFix/>
          </a:blip>
          <a:srcRect/>
          <a:stretch/>
        </p:blipFill>
        <p:spPr>
          <a:xfrm>
            <a:off x="8122508" y="4006831"/>
            <a:ext cx="3710243" cy="1812561"/>
          </a:xfrm>
          <a:prstGeom prst="rect">
            <a:avLst/>
          </a:prstGeom>
          <a:noFill/>
          <a:ln>
            <a:noFill/>
          </a:ln>
        </p:spPr>
      </p:pic>
      <p:sp>
        <p:nvSpPr>
          <p:cNvPr id="2" name="Rectangle 1">
            <a:extLst>
              <a:ext uri="{FF2B5EF4-FFF2-40B4-BE49-F238E27FC236}">
                <a16:creationId xmlns:a16="http://schemas.microsoft.com/office/drawing/2014/main" id="{6A27E9AC-2BDF-65BB-EAE6-6481F874A8A3}"/>
              </a:ext>
            </a:extLst>
          </p:cNvPr>
          <p:cNvSpPr/>
          <p:nvPr/>
        </p:nvSpPr>
        <p:spPr>
          <a:xfrm>
            <a:off x="5384277" y="1914389"/>
            <a:ext cx="1423447" cy="280158"/>
          </a:xfrm>
          <a:prstGeom prst="rect">
            <a:avLst/>
          </a:prstGeom>
          <a:noFill/>
        </p:spPr>
        <p:style>
          <a:lnRef idx="2">
            <a:schemeClr val="accent4"/>
          </a:lnRef>
          <a:fillRef idx="1">
            <a:schemeClr val="lt1"/>
          </a:fillRef>
          <a:effectRef idx="0">
            <a:schemeClr val="accent4"/>
          </a:effectRef>
          <a:fontRef idx="minor">
            <a:schemeClr val="dk1"/>
          </a:fontRef>
        </p:style>
        <p:txBody>
          <a:bodyPr rtlCol="1" anchor="ctr"/>
          <a:lstStyle/>
          <a:p>
            <a:pPr algn="ctr"/>
            <a:r>
              <a:rPr lang="he-IL" sz="1800" b="1" dirty="0">
                <a:solidFill>
                  <a:srgbClr val="FFC000"/>
                </a:solidFill>
              </a:rPr>
              <a:t>2 משפחה</a:t>
            </a:r>
          </a:p>
        </p:txBody>
      </p:sp>
      <p:sp>
        <p:nvSpPr>
          <p:cNvPr id="3" name="Rectangle 2">
            <a:extLst>
              <a:ext uri="{FF2B5EF4-FFF2-40B4-BE49-F238E27FC236}">
                <a16:creationId xmlns:a16="http://schemas.microsoft.com/office/drawing/2014/main" id="{CDBD6D4F-E8BD-953A-26D0-06655E633DA6}"/>
              </a:ext>
            </a:extLst>
          </p:cNvPr>
          <p:cNvSpPr/>
          <p:nvPr/>
        </p:nvSpPr>
        <p:spPr>
          <a:xfrm>
            <a:off x="414210" y="3504102"/>
            <a:ext cx="1423447" cy="280158"/>
          </a:xfrm>
          <a:prstGeom prst="rect">
            <a:avLst/>
          </a:prstGeom>
          <a:noFill/>
        </p:spPr>
        <p:style>
          <a:lnRef idx="2">
            <a:schemeClr val="accent4"/>
          </a:lnRef>
          <a:fillRef idx="1">
            <a:schemeClr val="lt1"/>
          </a:fillRef>
          <a:effectRef idx="0">
            <a:schemeClr val="accent4"/>
          </a:effectRef>
          <a:fontRef idx="minor">
            <a:schemeClr val="dk1"/>
          </a:fontRef>
        </p:style>
        <p:txBody>
          <a:bodyPr rtlCol="1" anchor="ctr"/>
          <a:lstStyle/>
          <a:p>
            <a:pPr algn="ctr"/>
            <a:r>
              <a:rPr lang="he-IL" sz="1800" b="1" dirty="0">
                <a:solidFill>
                  <a:srgbClr val="FFC000"/>
                </a:solidFill>
              </a:rPr>
              <a:t>1 תפקוד</a:t>
            </a:r>
          </a:p>
        </p:txBody>
      </p:sp>
      <p:sp>
        <p:nvSpPr>
          <p:cNvPr id="4" name="Rectangle 3">
            <a:extLst>
              <a:ext uri="{FF2B5EF4-FFF2-40B4-BE49-F238E27FC236}">
                <a16:creationId xmlns:a16="http://schemas.microsoft.com/office/drawing/2014/main" id="{6A65494C-BBCB-1C78-2A26-44F9135684C4}"/>
              </a:ext>
            </a:extLst>
          </p:cNvPr>
          <p:cNvSpPr/>
          <p:nvPr/>
        </p:nvSpPr>
        <p:spPr>
          <a:xfrm>
            <a:off x="10234458" y="3429000"/>
            <a:ext cx="1423447" cy="280158"/>
          </a:xfrm>
          <a:prstGeom prst="rect">
            <a:avLst/>
          </a:prstGeom>
          <a:noFill/>
        </p:spPr>
        <p:style>
          <a:lnRef idx="2">
            <a:schemeClr val="accent4"/>
          </a:lnRef>
          <a:fillRef idx="1">
            <a:schemeClr val="lt1"/>
          </a:fillRef>
          <a:effectRef idx="0">
            <a:schemeClr val="accent4"/>
          </a:effectRef>
          <a:fontRef idx="minor">
            <a:schemeClr val="dk1"/>
          </a:fontRef>
        </p:style>
        <p:txBody>
          <a:bodyPr rtlCol="1" anchor="ctr"/>
          <a:lstStyle/>
          <a:p>
            <a:pPr algn="ctr"/>
            <a:r>
              <a:rPr lang="he-IL" sz="1800" b="1" dirty="0">
                <a:solidFill>
                  <a:srgbClr val="FFC000"/>
                </a:solidFill>
              </a:rPr>
              <a:t>3 כושר גופני</a:t>
            </a:r>
          </a:p>
        </p:txBody>
      </p:sp>
      <p:sp>
        <p:nvSpPr>
          <p:cNvPr id="5" name="Rectangle 4">
            <a:extLst>
              <a:ext uri="{FF2B5EF4-FFF2-40B4-BE49-F238E27FC236}">
                <a16:creationId xmlns:a16="http://schemas.microsoft.com/office/drawing/2014/main" id="{08E57A9F-42EA-9450-85AD-A32035A26AB9}"/>
              </a:ext>
            </a:extLst>
          </p:cNvPr>
          <p:cNvSpPr/>
          <p:nvPr/>
        </p:nvSpPr>
        <p:spPr>
          <a:xfrm>
            <a:off x="5384276" y="5666003"/>
            <a:ext cx="1423447" cy="280158"/>
          </a:xfrm>
          <a:prstGeom prst="rect">
            <a:avLst/>
          </a:prstGeom>
          <a:noFill/>
        </p:spPr>
        <p:style>
          <a:lnRef idx="2">
            <a:schemeClr val="accent4"/>
          </a:lnRef>
          <a:fillRef idx="1">
            <a:schemeClr val="lt1"/>
          </a:fillRef>
          <a:effectRef idx="0">
            <a:schemeClr val="accent4"/>
          </a:effectRef>
          <a:fontRef idx="minor">
            <a:schemeClr val="dk1"/>
          </a:fontRef>
        </p:style>
        <p:txBody>
          <a:bodyPr rtlCol="1" anchor="ctr"/>
          <a:lstStyle/>
          <a:p>
            <a:pPr algn="ctr"/>
            <a:r>
              <a:rPr lang="he-IL" sz="1800" b="1" dirty="0">
                <a:solidFill>
                  <a:srgbClr val="FFC000"/>
                </a:solidFill>
              </a:rPr>
              <a:t>5 כיף</a:t>
            </a:r>
          </a:p>
        </p:txBody>
      </p:sp>
      <p:sp>
        <p:nvSpPr>
          <p:cNvPr id="6" name="Rectangle 5">
            <a:extLst>
              <a:ext uri="{FF2B5EF4-FFF2-40B4-BE49-F238E27FC236}">
                <a16:creationId xmlns:a16="http://schemas.microsoft.com/office/drawing/2014/main" id="{D0C92E19-B3F7-AB9C-2C72-E5D0AB947721}"/>
              </a:ext>
            </a:extLst>
          </p:cNvPr>
          <p:cNvSpPr/>
          <p:nvPr/>
        </p:nvSpPr>
        <p:spPr>
          <a:xfrm>
            <a:off x="8923689" y="5665089"/>
            <a:ext cx="1423447" cy="280158"/>
          </a:xfrm>
          <a:prstGeom prst="rect">
            <a:avLst/>
          </a:prstGeom>
          <a:noFill/>
        </p:spPr>
        <p:style>
          <a:lnRef idx="2">
            <a:schemeClr val="accent4"/>
          </a:lnRef>
          <a:fillRef idx="1">
            <a:schemeClr val="lt1"/>
          </a:fillRef>
          <a:effectRef idx="0">
            <a:schemeClr val="accent4"/>
          </a:effectRef>
          <a:fontRef idx="minor">
            <a:schemeClr val="dk1"/>
          </a:fontRef>
        </p:style>
        <p:txBody>
          <a:bodyPr rtlCol="1" anchor="ctr"/>
          <a:lstStyle/>
          <a:p>
            <a:pPr algn="ctr"/>
            <a:r>
              <a:rPr lang="he-IL" sz="1800" b="1" dirty="0">
                <a:solidFill>
                  <a:srgbClr val="FFC000"/>
                </a:solidFill>
              </a:rPr>
              <a:t>6</a:t>
            </a:r>
            <a:r>
              <a:rPr lang="he-IL" sz="1800" b="1" dirty="0">
                <a:solidFill>
                  <a:srgbClr val="FF0000"/>
                </a:solidFill>
              </a:rPr>
              <a:t> </a:t>
            </a:r>
            <a:r>
              <a:rPr lang="he-IL" sz="1800" b="1" dirty="0">
                <a:solidFill>
                  <a:srgbClr val="FFC000"/>
                </a:solidFill>
              </a:rPr>
              <a:t>העתיד</a:t>
            </a:r>
          </a:p>
        </p:txBody>
      </p:sp>
      <p:sp>
        <p:nvSpPr>
          <p:cNvPr id="10" name="Rectangle 9">
            <a:extLst>
              <a:ext uri="{FF2B5EF4-FFF2-40B4-BE49-F238E27FC236}">
                <a16:creationId xmlns:a16="http://schemas.microsoft.com/office/drawing/2014/main" id="{946A25DA-8BFF-DC9C-0E22-C082C9ACF072}"/>
              </a:ext>
            </a:extLst>
          </p:cNvPr>
          <p:cNvSpPr/>
          <p:nvPr/>
        </p:nvSpPr>
        <p:spPr>
          <a:xfrm>
            <a:off x="1621459" y="5679313"/>
            <a:ext cx="1423447" cy="280158"/>
          </a:xfrm>
          <a:prstGeom prst="rect">
            <a:avLst/>
          </a:prstGeom>
          <a:noFill/>
        </p:spPr>
        <p:style>
          <a:lnRef idx="2">
            <a:schemeClr val="accent4"/>
          </a:lnRef>
          <a:fillRef idx="1">
            <a:schemeClr val="lt1"/>
          </a:fillRef>
          <a:effectRef idx="0">
            <a:schemeClr val="accent4"/>
          </a:effectRef>
          <a:fontRef idx="minor">
            <a:schemeClr val="dk1"/>
          </a:fontRef>
        </p:style>
        <p:txBody>
          <a:bodyPr rtlCol="1" anchor="ctr"/>
          <a:lstStyle/>
          <a:p>
            <a:pPr algn="ctr"/>
            <a:r>
              <a:rPr lang="he-IL" sz="1800" b="1" dirty="0">
                <a:solidFill>
                  <a:srgbClr val="FFC000"/>
                </a:solidFill>
              </a:rPr>
              <a:t>4 חברים</a:t>
            </a:r>
          </a:p>
        </p:txBody>
      </p:sp>
      <p:sp>
        <p:nvSpPr>
          <p:cNvPr id="13" name="Google Shape;227;p14">
            <a:extLst>
              <a:ext uri="{FF2B5EF4-FFF2-40B4-BE49-F238E27FC236}">
                <a16:creationId xmlns:a16="http://schemas.microsoft.com/office/drawing/2014/main" id="{7FAD4F78-8F8B-940D-1919-29AD087C2A5C}"/>
              </a:ext>
            </a:extLst>
          </p:cNvPr>
          <p:cNvSpPr/>
          <p:nvPr/>
        </p:nvSpPr>
        <p:spPr>
          <a:xfrm>
            <a:off x="9024202" y="1610658"/>
            <a:ext cx="2608159" cy="275955"/>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he-IL" sz="1200" b="0" i="0" u="none" strike="noStrike" cap="none" baseline="0" dirty="0">
                <a:solidFill>
                  <a:schemeClr val="tx1"/>
                </a:solidFill>
                <a:latin typeface="Arial"/>
                <a:ea typeface="Arial"/>
                <a:cs typeface="Arial"/>
                <a:sym typeface="Arial"/>
              </a:rPr>
              <a:t>*ראה מהן "מילות ה-</a:t>
            </a:r>
            <a:r>
              <a:rPr lang="en-US" sz="1200" b="0" i="0" u="none" strike="noStrike" cap="none" baseline="0" dirty="0">
                <a:solidFill>
                  <a:schemeClr val="tx1"/>
                </a:solidFill>
                <a:latin typeface="Arial"/>
                <a:ea typeface="Arial"/>
                <a:cs typeface="Arial"/>
                <a:sym typeface="Arial"/>
              </a:rPr>
              <a:t>F</a:t>
            </a:r>
            <a:r>
              <a:rPr lang="he-IL" sz="1200" b="0" i="0" u="none" strike="noStrike" cap="none" baseline="0" dirty="0">
                <a:solidFill>
                  <a:schemeClr val="tx1"/>
                </a:solidFill>
                <a:latin typeface="Arial"/>
                <a:ea typeface="Arial"/>
                <a:cs typeface="Arial"/>
                <a:sym typeface="Arial"/>
              </a:rPr>
              <a:t>" באיורים הבאים</a:t>
            </a:r>
            <a:endParaRPr sz="1200" b="0" i="0" u="none" strike="noStrike" cap="none" dirty="0">
              <a:solidFill>
                <a:schemeClr val="tx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5"/>
          <p:cNvSpPr txBox="1">
            <a:spLocks noGrp="1"/>
          </p:cNvSpPr>
          <p:nvPr>
            <p:ph type="title"/>
          </p:nvPr>
        </p:nvSpPr>
        <p:spPr>
          <a:xfrm>
            <a:off x="513347" y="435795"/>
            <a:ext cx="8168740" cy="71771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548135"/>
              </a:buClr>
              <a:buSzPts val="4400"/>
              <a:buFont typeface="Arial"/>
              <a:buNone/>
            </a:pPr>
            <a:r>
              <a:rPr lang="he" b="1" i="0" u="none" baseline="0" dirty="0"/>
              <a:t>שיקולי טיפול</a:t>
            </a:r>
            <a:endParaRPr dirty="0"/>
          </a:p>
        </p:txBody>
      </p:sp>
      <p:graphicFrame>
        <p:nvGraphicFramePr>
          <p:cNvPr id="241" name="Google Shape;241;p15"/>
          <p:cNvGraphicFramePr/>
          <p:nvPr/>
        </p:nvGraphicFramePr>
        <p:xfrm>
          <a:off x="702817" y="1702150"/>
          <a:ext cx="4906125" cy="1165985"/>
        </p:xfrm>
        <a:graphic>
          <a:graphicData uri="http://schemas.openxmlformats.org/drawingml/2006/table">
            <a:tbl>
              <a:tblPr firstRow="1" bandRow="1">
                <a:noFill/>
                <a:tableStyleId>{C05BF7AE-2549-4118-B875-3ACBAFBD807A}</a:tableStyleId>
              </a:tblPr>
              <a:tblGrid>
                <a:gridCol w="1201400">
                  <a:extLst>
                    <a:ext uri="{9D8B030D-6E8A-4147-A177-3AD203B41FA5}">
                      <a16:colId xmlns:a16="http://schemas.microsoft.com/office/drawing/2014/main" val="20000"/>
                    </a:ext>
                  </a:extLst>
                </a:gridCol>
                <a:gridCol w="3704725">
                  <a:extLst>
                    <a:ext uri="{9D8B030D-6E8A-4147-A177-3AD203B41FA5}">
                      <a16:colId xmlns:a16="http://schemas.microsoft.com/office/drawing/2014/main" val="20001"/>
                    </a:ext>
                  </a:extLst>
                </a:gridCol>
              </a:tblGrid>
              <a:tr h="364450">
                <a:tc rowSpan="2">
                  <a:txBody>
                    <a:bodyPr/>
                    <a:lstStyle/>
                    <a:p>
                      <a:pPr marL="0" marR="0" lvl="0" indent="0" algn="ctr" rtl="1">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lnL w="12700" cap="flat" cmpd="sng">
                      <a:solidFill>
                        <a:srgbClr val="4FC7E8"/>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FC7E8"/>
                      </a:solidFill>
                      <a:prstDash val="dash"/>
                      <a:round/>
                      <a:headEnd type="none" w="sm" len="sm"/>
                      <a:tailEnd type="none" w="sm" len="sm"/>
                    </a:lnT>
                    <a:lnB w="12700" cap="flat" cmpd="sng">
                      <a:solidFill>
                        <a:srgbClr val="4FC7E8"/>
                      </a:solidFill>
                      <a:prstDash val="dash"/>
                      <a:round/>
                      <a:headEnd type="none" w="sm" len="sm"/>
                      <a:tailEnd type="none" w="sm" len="sm"/>
                    </a:lnB>
                  </a:tcPr>
                </a:tc>
                <a:tc>
                  <a:txBody>
                    <a:bodyPr/>
                    <a:lstStyle/>
                    <a:p>
                      <a:pPr marL="0" marR="0" lvl="0" indent="0" algn="r" rtl="1">
                        <a:lnSpc>
                          <a:spcPct val="100000"/>
                        </a:lnSpc>
                        <a:spcBef>
                          <a:spcPts val="0"/>
                        </a:spcBef>
                        <a:spcAft>
                          <a:spcPts val="0"/>
                        </a:spcAft>
                        <a:buClr>
                          <a:srgbClr val="548135"/>
                        </a:buClr>
                        <a:buSzPts val="2400"/>
                        <a:buFont typeface="Arial"/>
                        <a:buNone/>
                      </a:pPr>
                      <a:r>
                        <a:rPr lang="he" sz="2400" b="1" i="0" u="none" strike="noStrike" cap="none" baseline="0"/>
                        <a:t>כאבים</a:t>
                      </a:r>
                      <a:endParaRPr sz="1800" b="1"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12700" cap="flat" cmpd="sng">
                      <a:solidFill>
                        <a:srgbClr val="4FC7E8"/>
                      </a:solidFill>
                      <a:prstDash val="dash"/>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08775">
                <a:tc vMerge="1">
                  <a:txBody>
                    <a:bodyPr/>
                    <a:lstStyle/>
                    <a:p>
                      <a:endParaRPr lang="he"/>
                    </a:p>
                  </a:txBody>
                  <a:tcPr/>
                </a:tc>
                <a:tc>
                  <a:txBody>
                    <a:bodyPr/>
                    <a:lstStyle/>
                    <a:p>
                      <a:pPr marL="0" marR="0" lvl="0" indent="0" algn="r" rtl="1">
                        <a:lnSpc>
                          <a:spcPct val="100000"/>
                        </a:lnSpc>
                        <a:spcBef>
                          <a:spcPts val="0"/>
                        </a:spcBef>
                        <a:spcAft>
                          <a:spcPts val="0"/>
                        </a:spcAft>
                        <a:buClr>
                          <a:schemeClr val="dk1"/>
                        </a:buClr>
                        <a:buSzPts val="1800"/>
                        <a:buFont typeface="Arial"/>
                        <a:buNone/>
                      </a:pPr>
                      <a:r>
                        <a:rPr lang="he" sz="1800" b="1" i="0" u="none" strike="noStrike" cap="none" baseline="0"/>
                        <a:t>3 מכול 4:</a:t>
                      </a:r>
                      <a:r>
                        <a:rPr lang="he" sz="1800" b="0" i="0" u="none" strike="noStrike" cap="none" baseline="0"/>
                        <a:t> טיפול למניעת הפרעות שינה והפרעות התנהגותיות</a:t>
                      </a:r>
                      <a:endParaRPr sz="1800" u="none" strike="noStrike" cap="none" dirty="0"/>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FC7E8"/>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42" name="Google Shape;242;p15"/>
          <p:cNvPicPr preferRelativeResize="0"/>
          <p:nvPr/>
        </p:nvPicPr>
        <p:blipFill rotWithShape="1">
          <a:blip r:embed="rId3">
            <a:alphaModFix/>
          </a:blip>
          <a:srcRect/>
          <a:stretch/>
        </p:blipFill>
        <p:spPr>
          <a:xfrm>
            <a:off x="712244" y="1727830"/>
            <a:ext cx="1146048" cy="1057656"/>
          </a:xfrm>
          <a:prstGeom prst="rect">
            <a:avLst/>
          </a:prstGeom>
          <a:noFill/>
          <a:ln>
            <a:noFill/>
          </a:ln>
        </p:spPr>
      </p:pic>
      <p:graphicFrame>
        <p:nvGraphicFramePr>
          <p:cNvPr id="243" name="Google Shape;243;p15"/>
          <p:cNvGraphicFramePr/>
          <p:nvPr/>
        </p:nvGraphicFramePr>
        <p:xfrm>
          <a:off x="693390" y="3138962"/>
          <a:ext cx="4915550" cy="1165985"/>
        </p:xfrm>
        <a:graphic>
          <a:graphicData uri="http://schemas.openxmlformats.org/drawingml/2006/table">
            <a:tbl>
              <a:tblPr firstRow="1" bandRow="1">
                <a:noFill/>
                <a:tableStyleId>{C05BF7AE-2549-4118-B875-3ACBAFBD807A}</a:tableStyleId>
              </a:tblPr>
              <a:tblGrid>
                <a:gridCol w="1210825">
                  <a:extLst>
                    <a:ext uri="{9D8B030D-6E8A-4147-A177-3AD203B41FA5}">
                      <a16:colId xmlns:a16="http://schemas.microsoft.com/office/drawing/2014/main" val="20000"/>
                    </a:ext>
                  </a:extLst>
                </a:gridCol>
                <a:gridCol w="3704725">
                  <a:extLst>
                    <a:ext uri="{9D8B030D-6E8A-4147-A177-3AD203B41FA5}">
                      <a16:colId xmlns:a16="http://schemas.microsoft.com/office/drawing/2014/main" val="20001"/>
                    </a:ext>
                  </a:extLst>
                </a:gridCol>
              </a:tblGrid>
              <a:tr h="364450">
                <a:tc rowSpan="2">
                  <a:txBody>
                    <a:bodyPr/>
                    <a:lstStyle/>
                    <a:p>
                      <a:pPr marL="0" marR="0" lvl="0" indent="0" algn="ctr" rtl="1">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rgbClr val="4FC7E8"/>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FC7E8"/>
                      </a:solidFill>
                      <a:prstDash val="dash"/>
                      <a:round/>
                      <a:headEnd type="none" w="sm" len="sm"/>
                      <a:tailEnd type="none" w="sm" len="sm"/>
                    </a:lnT>
                    <a:lnB w="12700" cap="flat" cmpd="sng">
                      <a:solidFill>
                        <a:srgbClr val="4FC7E8"/>
                      </a:solidFill>
                      <a:prstDash val="dash"/>
                      <a:round/>
                      <a:headEnd type="none" w="sm" len="sm"/>
                      <a:tailEnd type="none" w="sm" len="sm"/>
                    </a:lnB>
                  </a:tcPr>
                </a:tc>
                <a:tc>
                  <a:txBody>
                    <a:bodyPr/>
                    <a:lstStyle/>
                    <a:p>
                      <a:pPr marL="0" marR="0" lvl="0" indent="0" algn="r" rtl="1">
                        <a:lnSpc>
                          <a:spcPct val="100000"/>
                        </a:lnSpc>
                        <a:spcBef>
                          <a:spcPts val="0"/>
                        </a:spcBef>
                        <a:spcAft>
                          <a:spcPts val="0"/>
                        </a:spcAft>
                        <a:buClr>
                          <a:srgbClr val="548135"/>
                        </a:buClr>
                        <a:buSzPts val="2400"/>
                        <a:buFont typeface="Arial"/>
                        <a:buNone/>
                      </a:pPr>
                      <a:r>
                        <a:rPr lang="he" sz="2400" b="1" i="0" u="none" strike="noStrike" cap="none" baseline="0"/>
                        <a:t>מוגבלות שכלית</a:t>
                      </a:r>
                      <a:endParaRPr sz="1800" b="1"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12700" cap="flat" cmpd="sng">
                      <a:solidFill>
                        <a:srgbClr val="4FC7E8"/>
                      </a:solidFill>
                      <a:prstDash val="dash"/>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08775">
                <a:tc vMerge="1">
                  <a:txBody>
                    <a:bodyPr/>
                    <a:lstStyle/>
                    <a:p>
                      <a:endParaRPr lang="he"/>
                    </a:p>
                  </a:txBody>
                  <a:tcPr/>
                </a:tc>
                <a:tc>
                  <a:txBody>
                    <a:bodyPr/>
                    <a:lstStyle/>
                    <a:p>
                      <a:pPr marL="0" marR="0" lvl="0" indent="0" algn="r" rtl="1">
                        <a:lnSpc>
                          <a:spcPct val="100000"/>
                        </a:lnSpc>
                        <a:spcBef>
                          <a:spcPts val="0"/>
                        </a:spcBef>
                        <a:spcAft>
                          <a:spcPts val="0"/>
                        </a:spcAft>
                        <a:buClr>
                          <a:schemeClr val="dk1"/>
                        </a:buClr>
                        <a:buSzPts val="1800"/>
                        <a:buFont typeface="Arial"/>
                        <a:buNone/>
                      </a:pPr>
                      <a:r>
                        <a:rPr lang="he" sz="1800" b="1" i="0" u="none" strike="noStrike" cap="none" baseline="0"/>
                        <a:t>1 מכול 2:</a:t>
                      </a:r>
                      <a:r>
                        <a:rPr lang="he" sz="1800" b="0" i="0" u="none" strike="noStrike" cap="none" baseline="0"/>
                        <a:t> פרוגנוזה פחות טובה לגבי ניידות, שליטה על סוגרים, לימודים גבוהים</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FC7E8"/>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244" name="Google Shape;244;p15"/>
          <p:cNvGraphicFramePr/>
          <p:nvPr/>
        </p:nvGraphicFramePr>
        <p:xfrm>
          <a:off x="712244" y="4552934"/>
          <a:ext cx="4896700" cy="1165985"/>
        </p:xfrm>
        <a:graphic>
          <a:graphicData uri="http://schemas.openxmlformats.org/drawingml/2006/table">
            <a:tbl>
              <a:tblPr firstRow="1" bandRow="1">
                <a:noFill/>
                <a:tableStyleId>{C05BF7AE-2549-4118-B875-3ACBAFBD807A}</a:tableStyleId>
              </a:tblPr>
              <a:tblGrid>
                <a:gridCol w="1201400">
                  <a:extLst>
                    <a:ext uri="{9D8B030D-6E8A-4147-A177-3AD203B41FA5}">
                      <a16:colId xmlns:a16="http://schemas.microsoft.com/office/drawing/2014/main" val="20000"/>
                    </a:ext>
                  </a:extLst>
                </a:gridCol>
                <a:gridCol w="3695300">
                  <a:extLst>
                    <a:ext uri="{9D8B030D-6E8A-4147-A177-3AD203B41FA5}">
                      <a16:colId xmlns:a16="http://schemas.microsoft.com/office/drawing/2014/main" val="20001"/>
                    </a:ext>
                  </a:extLst>
                </a:gridCol>
              </a:tblGrid>
              <a:tr h="435300">
                <a:tc rowSpan="2">
                  <a:txBody>
                    <a:bodyPr/>
                    <a:lstStyle/>
                    <a:p>
                      <a:pPr marL="0" marR="0" lvl="0" indent="0" algn="ctr" rtl="1">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lnL w="12700" cap="flat" cmpd="sng">
                      <a:solidFill>
                        <a:srgbClr val="4FC7E8"/>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FC7E8"/>
                      </a:solidFill>
                      <a:prstDash val="dash"/>
                      <a:round/>
                      <a:headEnd type="none" w="sm" len="sm"/>
                      <a:tailEnd type="none" w="sm" len="sm"/>
                    </a:lnT>
                    <a:lnB w="12700" cap="flat" cmpd="sng">
                      <a:solidFill>
                        <a:srgbClr val="4FC7E8"/>
                      </a:solidFill>
                      <a:prstDash val="dash"/>
                      <a:round/>
                      <a:headEnd type="none" w="sm" len="sm"/>
                      <a:tailEnd type="none" w="sm" len="sm"/>
                    </a:lnB>
                  </a:tcPr>
                </a:tc>
                <a:tc>
                  <a:txBody>
                    <a:bodyPr/>
                    <a:lstStyle/>
                    <a:p>
                      <a:pPr marL="0" marR="0" lvl="0" indent="0" algn="r" rtl="1">
                        <a:lnSpc>
                          <a:spcPct val="100000"/>
                        </a:lnSpc>
                        <a:spcBef>
                          <a:spcPts val="0"/>
                        </a:spcBef>
                        <a:spcAft>
                          <a:spcPts val="0"/>
                        </a:spcAft>
                        <a:buClr>
                          <a:srgbClr val="548135"/>
                        </a:buClr>
                        <a:buSzPts val="2400"/>
                        <a:buFont typeface="Arial"/>
                        <a:buNone/>
                      </a:pPr>
                      <a:r>
                        <a:rPr lang="he" sz="2400" b="1" i="0" u="none" strike="noStrike" cap="none" baseline="0"/>
                        <a:t>בלתי ניידים</a:t>
                      </a:r>
                      <a:endParaRPr sz="1800" b="1"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12700" cap="flat" cmpd="sng">
                      <a:solidFill>
                        <a:srgbClr val="4FC7E8"/>
                      </a:solidFill>
                      <a:prstDash val="dash"/>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08775">
                <a:tc vMerge="1">
                  <a:txBody>
                    <a:bodyPr/>
                    <a:lstStyle/>
                    <a:p>
                      <a:endParaRPr lang="he"/>
                    </a:p>
                  </a:txBody>
                  <a:tcPr/>
                </a:tc>
                <a:tc>
                  <a:txBody>
                    <a:bodyPr/>
                    <a:lstStyle/>
                    <a:p>
                      <a:pPr marL="0" marR="0" lvl="0" indent="0" algn="r" rtl="1">
                        <a:lnSpc>
                          <a:spcPct val="100000"/>
                        </a:lnSpc>
                        <a:spcBef>
                          <a:spcPts val="0"/>
                        </a:spcBef>
                        <a:spcAft>
                          <a:spcPts val="0"/>
                        </a:spcAft>
                        <a:buClr>
                          <a:schemeClr val="dk1"/>
                        </a:buClr>
                        <a:buSzPts val="1800"/>
                        <a:buFont typeface="Arial"/>
                        <a:buNone/>
                      </a:pPr>
                      <a:r>
                        <a:rPr lang="he" sz="1800" b="1" i="0" u="none" strike="noStrike" cap="none" baseline="0"/>
                        <a:t>1 מכול 4:</a:t>
                      </a:r>
                      <a:r>
                        <a:rPr lang="he" sz="1800" b="0" i="0" u="none" strike="noStrike" cap="none" baseline="0"/>
                        <a:t> ישיבה עצמאית בגיל שנתיים מצביעה על יכולת ניידות עתידית</a:t>
                      </a:r>
                      <a:endParaRPr sz="1400" u="none" strike="noStrike" cap="none" dirty="0"/>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FC7E8"/>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45" name="Google Shape;245;p15"/>
          <p:cNvPicPr preferRelativeResize="0"/>
          <p:nvPr/>
        </p:nvPicPr>
        <p:blipFill rotWithShape="1">
          <a:blip r:embed="rId4">
            <a:alphaModFix/>
          </a:blip>
          <a:srcRect/>
          <a:stretch/>
        </p:blipFill>
        <p:spPr>
          <a:xfrm>
            <a:off x="785113" y="3151566"/>
            <a:ext cx="1063752" cy="1146341"/>
          </a:xfrm>
          <a:prstGeom prst="rect">
            <a:avLst/>
          </a:prstGeom>
          <a:noFill/>
          <a:ln>
            <a:noFill/>
          </a:ln>
        </p:spPr>
      </p:pic>
      <p:pic>
        <p:nvPicPr>
          <p:cNvPr id="246" name="Google Shape;246;p15"/>
          <p:cNvPicPr preferRelativeResize="0"/>
          <p:nvPr/>
        </p:nvPicPr>
        <p:blipFill rotWithShape="1">
          <a:blip r:embed="rId5">
            <a:alphaModFix/>
          </a:blip>
          <a:srcRect/>
          <a:stretch/>
        </p:blipFill>
        <p:spPr>
          <a:xfrm>
            <a:off x="782423" y="4568713"/>
            <a:ext cx="1034340" cy="1114646"/>
          </a:xfrm>
          <a:prstGeom prst="rect">
            <a:avLst/>
          </a:prstGeom>
          <a:noFill/>
          <a:ln>
            <a:noFill/>
          </a:ln>
        </p:spPr>
      </p:pic>
      <p:graphicFrame>
        <p:nvGraphicFramePr>
          <p:cNvPr id="247" name="Google Shape;247;p15"/>
          <p:cNvGraphicFramePr/>
          <p:nvPr/>
        </p:nvGraphicFramePr>
        <p:xfrm>
          <a:off x="6266206" y="1702150"/>
          <a:ext cx="4906125" cy="1165985"/>
        </p:xfrm>
        <a:graphic>
          <a:graphicData uri="http://schemas.openxmlformats.org/drawingml/2006/table">
            <a:tbl>
              <a:tblPr firstRow="1" bandRow="1">
                <a:noFill/>
                <a:tableStyleId>{C05BF7AE-2549-4118-B875-3ACBAFBD807A}</a:tableStyleId>
              </a:tblPr>
              <a:tblGrid>
                <a:gridCol w="1201400">
                  <a:extLst>
                    <a:ext uri="{9D8B030D-6E8A-4147-A177-3AD203B41FA5}">
                      <a16:colId xmlns:a16="http://schemas.microsoft.com/office/drawing/2014/main" val="20000"/>
                    </a:ext>
                  </a:extLst>
                </a:gridCol>
                <a:gridCol w="3704725">
                  <a:extLst>
                    <a:ext uri="{9D8B030D-6E8A-4147-A177-3AD203B41FA5}">
                      <a16:colId xmlns:a16="http://schemas.microsoft.com/office/drawing/2014/main" val="20001"/>
                    </a:ext>
                  </a:extLst>
                </a:gridCol>
              </a:tblGrid>
              <a:tr h="364450">
                <a:tc rowSpan="2">
                  <a:txBody>
                    <a:bodyPr/>
                    <a:lstStyle/>
                    <a:p>
                      <a:pPr marL="0" marR="0" lvl="0" indent="0" algn="ctr" rtl="1">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rgbClr val="4FC7E8"/>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FC7E8"/>
                      </a:solidFill>
                      <a:prstDash val="dash"/>
                      <a:round/>
                      <a:headEnd type="none" w="sm" len="sm"/>
                      <a:tailEnd type="none" w="sm" len="sm"/>
                    </a:lnT>
                    <a:lnB w="12700" cap="flat" cmpd="sng">
                      <a:solidFill>
                        <a:srgbClr val="4FC7E8"/>
                      </a:solidFill>
                      <a:prstDash val="dash"/>
                      <a:round/>
                      <a:headEnd type="none" w="sm" len="sm"/>
                      <a:tailEnd type="none" w="sm" len="sm"/>
                    </a:lnB>
                  </a:tcPr>
                </a:tc>
                <a:tc>
                  <a:txBody>
                    <a:bodyPr/>
                    <a:lstStyle/>
                    <a:p>
                      <a:pPr marL="0" marR="0" lvl="0" indent="0" algn="r" rtl="1">
                        <a:lnSpc>
                          <a:spcPct val="100000"/>
                        </a:lnSpc>
                        <a:spcBef>
                          <a:spcPts val="0"/>
                        </a:spcBef>
                        <a:spcAft>
                          <a:spcPts val="0"/>
                        </a:spcAft>
                        <a:buClr>
                          <a:srgbClr val="548135"/>
                        </a:buClr>
                        <a:buSzPts val="2400"/>
                        <a:buFont typeface="Arial"/>
                        <a:buNone/>
                      </a:pPr>
                      <a:r>
                        <a:rPr lang="he" sz="2400" b="1" i="0" u="none" strike="noStrike" cap="none" baseline="0"/>
                        <a:t>דיספלזיה של הירך</a:t>
                      </a:r>
                      <a:endParaRPr sz="1800" b="1"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12700" cap="flat" cmpd="sng">
                      <a:solidFill>
                        <a:srgbClr val="4FC7E8"/>
                      </a:solidFill>
                      <a:prstDash val="dash"/>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08775">
                <a:tc vMerge="1">
                  <a:txBody>
                    <a:bodyPr/>
                    <a:lstStyle/>
                    <a:p>
                      <a:endParaRPr lang="he"/>
                    </a:p>
                  </a:txBody>
                  <a:tcPr/>
                </a:tc>
                <a:tc>
                  <a:txBody>
                    <a:bodyPr/>
                    <a:lstStyle/>
                    <a:p>
                      <a:pPr marL="0" marR="0" lvl="0" indent="0" algn="r" rtl="1">
                        <a:lnSpc>
                          <a:spcPct val="100000"/>
                        </a:lnSpc>
                        <a:spcBef>
                          <a:spcPts val="0"/>
                        </a:spcBef>
                        <a:spcAft>
                          <a:spcPts val="0"/>
                        </a:spcAft>
                        <a:buClr>
                          <a:schemeClr val="dk1"/>
                        </a:buClr>
                        <a:buSzPts val="1800"/>
                        <a:buFont typeface="Arial"/>
                        <a:buNone/>
                      </a:pPr>
                      <a:r>
                        <a:rPr lang="he" sz="1800" b="1" i="0" u="none" strike="noStrike" cap="none" baseline="0"/>
                        <a:t>1 מכול 3:</a:t>
                      </a:r>
                      <a:r>
                        <a:rPr lang="he" sz="1800" b="0" i="0" u="none" strike="noStrike" cap="none" baseline="0"/>
                        <a:t> מעקב אחר מצב הירך באמצעות צילום רנטגן לאחר 12-6 חודשים</a:t>
                      </a:r>
                      <a:endParaRPr sz="1800"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FC7E8"/>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248" name="Google Shape;248;p15"/>
          <p:cNvGraphicFramePr/>
          <p:nvPr/>
        </p:nvGraphicFramePr>
        <p:xfrm>
          <a:off x="6256779" y="3138962"/>
          <a:ext cx="4915550" cy="1165985"/>
        </p:xfrm>
        <a:graphic>
          <a:graphicData uri="http://schemas.openxmlformats.org/drawingml/2006/table">
            <a:tbl>
              <a:tblPr firstRow="1" bandRow="1">
                <a:noFill/>
                <a:tableStyleId>{C05BF7AE-2549-4118-B875-3ACBAFBD807A}</a:tableStyleId>
              </a:tblPr>
              <a:tblGrid>
                <a:gridCol w="1210825">
                  <a:extLst>
                    <a:ext uri="{9D8B030D-6E8A-4147-A177-3AD203B41FA5}">
                      <a16:colId xmlns:a16="http://schemas.microsoft.com/office/drawing/2014/main" val="20000"/>
                    </a:ext>
                  </a:extLst>
                </a:gridCol>
                <a:gridCol w="3704725">
                  <a:extLst>
                    <a:ext uri="{9D8B030D-6E8A-4147-A177-3AD203B41FA5}">
                      <a16:colId xmlns:a16="http://schemas.microsoft.com/office/drawing/2014/main" val="20001"/>
                    </a:ext>
                  </a:extLst>
                </a:gridCol>
              </a:tblGrid>
              <a:tr h="364450">
                <a:tc rowSpan="2">
                  <a:txBody>
                    <a:bodyPr/>
                    <a:lstStyle/>
                    <a:p>
                      <a:pPr marL="0" marR="0" lvl="0" indent="0" algn="ctr" rtl="1">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lnL w="12700" cap="flat" cmpd="sng">
                      <a:solidFill>
                        <a:srgbClr val="4FC7E8"/>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FC7E8"/>
                      </a:solidFill>
                      <a:prstDash val="dash"/>
                      <a:round/>
                      <a:headEnd type="none" w="sm" len="sm"/>
                      <a:tailEnd type="none" w="sm" len="sm"/>
                    </a:lnT>
                    <a:lnB w="12700" cap="flat" cmpd="sng">
                      <a:solidFill>
                        <a:srgbClr val="4FC7E8"/>
                      </a:solidFill>
                      <a:prstDash val="dash"/>
                      <a:round/>
                      <a:headEnd type="none" w="sm" len="sm"/>
                      <a:tailEnd type="none" w="sm" len="sm"/>
                    </a:lnB>
                  </a:tcPr>
                </a:tc>
                <a:tc>
                  <a:txBody>
                    <a:bodyPr/>
                    <a:lstStyle/>
                    <a:p>
                      <a:pPr marL="0" marR="0" lvl="0" indent="0" algn="r" rtl="1">
                        <a:lnSpc>
                          <a:spcPct val="100000"/>
                        </a:lnSpc>
                        <a:spcBef>
                          <a:spcPts val="0"/>
                        </a:spcBef>
                        <a:spcAft>
                          <a:spcPts val="0"/>
                        </a:spcAft>
                        <a:buClr>
                          <a:srgbClr val="548135"/>
                        </a:buClr>
                        <a:buSzPts val="2400"/>
                        <a:buFont typeface="Arial"/>
                        <a:buNone/>
                      </a:pPr>
                      <a:r>
                        <a:rPr lang="he" sz="2400" b="1" i="0" u="none" strike="noStrike" cap="none" baseline="0"/>
                        <a:t>לא מילוליים</a:t>
                      </a:r>
                      <a:endParaRPr sz="1800" b="1"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12700" cap="flat" cmpd="sng">
                      <a:solidFill>
                        <a:srgbClr val="4FC7E8"/>
                      </a:solidFill>
                      <a:prstDash val="dash"/>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08775">
                <a:tc vMerge="1">
                  <a:txBody>
                    <a:bodyPr/>
                    <a:lstStyle/>
                    <a:p>
                      <a:endParaRPr lang="he"/>
                    </a:p>
                  </a:txBody>
                  <a:tcPr/>
                </a:tc>
                <a:tc>
                  <a:txBody>
                    <a:bodyPr/>
                    <a:lstStyle/>
                    <a:p>
                      <a:pPr marL="0" marR="0" lvl="0" indent="0" algn="r" rtl="1">
                        <a:lnSpc>
                          <a:spcPct val="100000"/>
                        </a:lnSpc>
                        <a:spcBef>
                          <a:spcPts val="0"/>
                        </a:spcBef>
                        <a:spcAft>
                          <a:spcPts val="0"/>
                        </a:spcAft>
                        <a:buClr>
                          <a:schemeClr val="dk1"/>
                        </a:buClr>
                        <a:buSzPts val="1800"/>
                        <a:buFont typeface="Arial"/>
                        <a:buNone/>
                      </a:pPr>
                      <a:r>
                        <a:rPr lang="he" sz="1800" b="1" i="0" u="none" strike="noStrike" cap="none" baseline="0"/>
                        <a:t>1 מכול 4:</a:t>
                      </a:r>
                      <a:r>
                        <a:rPr lang="he" sz="1800" b="0" i="0" u="none" strike="noStrike" cap="none" baseline="0"/>
                        <a:t> העצמת דיבור מוקדמת</a:t>
                      </a:r>
                      <a:endParaRPr sz="1400" u="none" strike="noStrike" cap="none" dirty="0"/>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FC7E8"/>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249" name="Google Shape;249;p15"/>
          <p:cNvGraphicFramePr/>
          <p:nvPr/>
        </p:nvGraphicFramePr>
        <p:xfrm>
          <a:off x="6275633" y="4552934"/>
          <a:ext cx="4896700" cy="1165985"/>
        </p:xfrm>
        <a:graphic>
          <a:graphicData uri="http://schemas.openxmlformats.org/drawingml/2006/table">
            <a:tbl>
              <a:tblPr firstRow="1" bandRow="1">
                <a:noFill/>
                <a:tableStyleId>{C05BF7AE-2549-4118-B875-3ACBAFBD807A}</a:tableStyleId>
              </a:tblPr>
              <a:tblGrid>
                <a:gridCol w="1201400">
                  <a:extLst>
                    <a:ext uri="{9D8B030D-6E8A-4147-A177-3AD203B41FA5}">
                      <a16:colId xmlns:a16="http://schemas.microsoft.com/office/drawing/2014/main" val="20000"/>
                    </a:ext>
                  </a:extLst>
                </a:gridCol>
                <a:gridCol w="3695300">
                  <a:extLst>
                    <a:ext uri="{9D8B030D-6E8A-4147-A177-3AD203B41FA5}">
                      <a16:colId xmlns:a16="http://schemas.microsoft.com/office/drawing/2014/main" val="20001"/>
                    </a:ext>
                  </a:extLst>
                </a:gridCol>
              </a:tblGrid>
              <a:tr h="435300">
                <a:tc rowSpan="2">
                  <a:txBody>
                    <a:bodyPr/>
                    <a:lstStyle/>
                    <a:p>
                      <a:pPr marL="0" marR="0" lvl="0" indent="0" algn="ctr" rtl="1">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lnL w="12700" cap="flat" cmpd="sng">
                      <a:solidFill>
                        <a:srgbClr val="4FC7E8"/>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FC7E8"/>
                      </a:solidFill>
                      <a:prstDash val="dash"/>
                      <a:round/>
                      <a:headEnd type="none" w="sm" len="sm"/>
                      <a:tailEnd type="none" w="sm" len="sm"/>
                    </a:lnT>
                    <a:lnB w="12700" cap="flat" cmpd="sng">
                      <a:solidFill>
                        <a:srgbClr val="4FC7E8"/>
                      </a:solidFill>
                      <a:prstDash val="dash"/>
                      <a:round/>
                      <a:headEnd type="none" w="sm" len="sm"/>
                      <a:tailEnd type="none" w="sm" len="sm"/>
                    </a:lnB>
                  </a:tcPr>
                </a:tc>
                <a:tc>
                  <a:txBody>
                    <a:bodyPr/>
                    <a:lstStyle/>
                    <a:p>
                      <a:pPr marL="0" marR="0" lvl="0" indent="0" algn="r" rtl="1">
                        <a:lnSpc>
                          <a:spcPct val="100000"/>
                        </a:lnSpc>
                        <a:spcBef>
                          <a:spcPts val="0"/>
                        </a:spcBef>
                        <a:spcAft>
                          <a:spcPts val="0"/>
                        </a:spcAft>
                        <a:buClr>
                          <a:srgbClr val="548135"/>
                        </a:buClr>
                        <a:buSzPts val="2400"/>
                        <a:buFont typeface="Arial"/>
                        <a:buNone/>
                      </a:pPr>
                      <a:r>
                        <a:rPr lang="he" sz="2400" b="1" i="0" u="none" strike="noStrike" cap="none" baseline="0"/>
                        <a:t>אפילפסיה</a:t>
                      </a:r>
                      <a:endParaRPr sz="1800" b="1"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12700" cap="flat" cmpd="sng">
                      <a:solidFill>
                        <a:srgbClr val="4FC7E8"/>
                      </a:solidFill>
                      <a:prstDash val="dash"/>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08775">
                <a:tc vMerge="1">
                  <a:txBody>
                    <a:bodyPr/>
                    <a:lstStyle/>
                    <a:p>
                      <a:endParaRPr lang="he"/>
                    </a:p>
                  </a:txBody>
                  <a:tcPr/>
                </a:tc>
                <a:tc>
                  <a:txBody>
                    <a:bodyPr/>
                    <a:lstStyle/>
                    <a:p>
                      <a:pPr marL="0" marR="0" lvl="0" indent="0" algn="r" rtl="1">
                        <a:lnSpc>
                          <a:spcPct val="100000"/>
                        </a:lnSpc>
                        <a:spcBef>
                          <a:spcPts val="0"/>
                        </a:spcBef>
                        <a:spcAft>
                          <a:spcPts val="0"/>
                        </a:spcAft>
                        <a:buClr>
                          <a:schemeClr val="dk1"/>
                        </a:buClr>
                        <a:buSzPts val="1800"/>
                        <a:buFont typeface="Arial"/>
                        <a:buNone/>
                      </a:pPr>
                      <a:r>
                        <a:rPr lang="he" sz="1800" b="1" i="0" u="none" strike="noStrike" cap="none" baseline="0"/>
                        <a:t>1 מכול 4:</a:t>
                      </a:r>
                      <a:r>
                        <a:rPr lang="he" sz="1800" b="0" i="0" u="none" strike="noStrike" cap="none" baseline="0"/>
                        <a:t> התקפים ייעלמו ב-10%-20% מהמקרים</a:t>
                      </a:r>
                      <a:endParaRPr sz="1800" u="none" strike="noStrike" cap="none" dirty="0"/>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FC7E8"/>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50" name="Google Shape;250;p15"/>
          <p:cNvPicPr preferRelativeResize="0"/>
          <p:nvPr/>
        </p:nvPicPr>
        <p:blipFill rotWithShape="1">
          <a:blip r:embed="rId6">
            <a:alphaModFix/>
          </a:blip>
          <a:srcRect/>
          <a:stretch/>
        </p:blipFill>
        <p:spPr>
          <a:xfrm>
            <a:off x="6353667" y="1724762"/>
            <a:ext cx="1034340" cy="1114646"/>
          </a:xfrm>
          <a:prstGeom prst="rect">
            <a:avLst/>
          </a:prstGeom>
          <a:noFill/>
          <a:ln>
            <a:noFill/>
          </a:ln>
        </p:spPr>
      </p:pic>
      <p:pic>
        <p:nvPicPr>
          <p:cNvPr id="251" name="Google Shape;251;p15"/>
          <p:cNvPicPr preferRelativeResize="0"/>
          <p:nvPr/>
        </p:nvPicPr>
        <p:blipFill rotWithShape="1">
          <a:blip r:embed="rId7">
            <a:alphaModFix/>
          </a:blip>
          <a:srcRect/>
          <a:stretch/>
        </p:blipFill>
        <p:spPr>
          <a:xfrm>
            <a:off x="6324255" y="3151566"/>
            <a:ext cx="1063752" cy="1146341"/>
          </a:xfrm>
          <a:prstGeom prst="rect">
            <a:avLst/>
          </a:prstGeom>
          <a:noFill/>
          <a:ln>
            <a:noFill/>
          </a:ln>
        </p:spPr>
      </p:pic>
      <p:pic>
        <p:nvPicPr>
          <p:cNvPr id="252" name="Google Shape;252;p15"/>
          <p:cNvPicPr preferRelativeResize="0"/>
          <p:nvPr/>
        </p:nvPicPr>
        <p:blipFill rotWithShape="1">
          <a:blip r:embed="rId8">
            <a:alphaModFix/>
          </a:blip>
          <a:srcRect/>
          <a:stretch/>
        </p:blipFill>
        <p:spPr>
          <a:xfrm>
            <a:off x="6297813" y="4607089"/>
            <a:ext cx="1146048" cy="10576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6"/>
          <p:cNvSpPr txBox="1">
            <a:spLocks noGrp="1"/>
          </p:cNvSpPr>
          <p:nvPr>
            <p:ph type="title"/>
          </p:nvPr>
        </p:nvSpPr>
        <p:spPr>
          <a:xfrm>
            <a:off x="513347" y="435795"/>
            <a:ext cx="8300715" cy="71771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548135"/>
              </a:buClr>
              <a:buSzPts val="4400"/>
              <a:buFont typeface="Arial"/>
              <a:buNone/>
            </a:pPr>
            <a:r>
              <a:rPr lang="he" b="1" i="0" u="none" baseline="0" dirty="0"/>
              <a:t>שיקולי טיפול </a:t>
            </a:r>
            <a:r>
              <a:rPr lang="he" b="0" i="0" u="none" baseline="0" dirty="0"/>
              <a:t>(המשך)</a:t>
            </a:r>
            <a:endParaRPr dirty="0"/>
          </a:p>
        </p:txBody>
      </p:sp>
      <p:graphicFrame>
        <p:nvGraphicFramePr>
          <p:cNvPr id="259" name="Google Shape;259;p16"/>
          <p:cNvGraphicFramePr/>
          <p:nvPr/>
        </p:nvGraphicFramePr>
        <p:xfrm>
          <a:off x="702817" y="1702150"/>
          <a:ext cx="4906125" cy="1165985"/>
        </p:xfrm>
        <a:graphic>
          <a:graphicData uri="http://schemas.openxmlformats.org/drawingml/2006/table">
            <a:tbl>
              <a:tblPr firstRow="1" bandRow="1">
                <a:noFill/>
                <a:tableStyleId>{C05BF7AE-2549-4118-B875-3ACBAFBD807A}</a:tableStyleId>
              </a:tblPr>
              <a:tblGrid>
                <a:gridCol w="1201400">
                  <a:extLst>
                    <a:ext uri="{9D8B030D-6E8A-4147-A177-3AD203B41FA5}">
                      <a16:colId xmlns:a16="http://schemas.microsoft.com/office/drawing/2014/main" val="20000"/>
                    </a:ext>
                  </a:extLst>
                </a:gridCol>
                <a:gridCol w="3704725">
                  <a:extLst>
                    <a:ext uri="{9D8B030D-6E8A-4147-A177-3AD203B41FA5}">
                      <a16:colId xmlns:a16="http://schemas.microsoft.com/office/drawing/2014/main" val="20001"/>
                    </a:ext>
                  </a:extLst>
                </a:gridCol>
              </a:tblGrid>
              <a:tr h="364450">
                <a:tc rowSpan="2">
                  <a:txBody>
                    <a:bodyPr/>
                    <a:lstStyle/>
                    <a:p>
                      <a:pPr marL="0" marR="0" lvl="0" indent="0" algn="ctr" rtl="1">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lnL w="12700" cap="flat" cmpd="sng">
                      <a:solidFill>
                        <a:srgbClr val="4FC7E8"/>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FC7E8"/>
                      </a:solidFill>
                      <a:prstDash val="dash"/>
                      <a:round/>
                      <a:headEnd type="none" w="sm" len="sm"/>
                      <a:tailEnd type="none" w="sm" len="sm"/>
                    </a:lnT>
                    <a:lnB w="12700" cap="flat" cmpd="sng">
                      <a:solidFill>
                        <a:srgbClr val="4FC7E8"/>
                      </a:solidFill>
                      <a:prstDash val="dash"/>
                      <a:round/>
                      <a:headEnd type="none" w="sm" len="sm"/>
                      <a:tailEnd type="none" w="sm" len="sm"/>
                    </a:lnB>
                  </a:tcPr>
                </a:tc>
                <a:tc>
                  <a:txBody>
                    <a:bodyPr/>
                    <a:lstStyle/>
                    <a:p>
                      <a:pPr marL="0" marR="0" lvl="0" indent="0" algn="r" rtl="1">
                        <a:lnSpc>
                          <a:spcPct val="100000"/>
                        </a:lnSpc>
                        <a:spcBef>
                          <a:spcPts val="0"/>
                        </a:spcBef>
                        <a:spcAft>
                          <a:spcPts val="0"/>
                        </a:spcAft>
                        <a:buClr>
                          <a:srgbClr val="548135"/>
                        </a:buClr>
                        <a:buSzPts val="2400"/>
                        <a:buFont typeface="Arial"/>
                        <a:buNone/>
                      </a:pPr>
                      <a:r>
                        <a:rPr lang="he" sz="2400" b="1" i="0" u="none" strike="noStrike" cap="none" baseline="0"/>
                        <a:t>הפרעה התנהגותית</a:t>
                      </a:r>
                      <a:endParaRPr sz="1800" b="1"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12700" cap="flat" cmpd="sng">
                      <a:solidFill>
                        <a:srgbClr val="4FC7E8"/>
                      </a:solidFill>
                      <a:prstDash val="dash"/>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08775">
                <a:tc vMerge="1">
                  <a:txBody>
                    <a:bodyPr/>
                    <a:lstStyle/>
                    <a:p>
                      <a:endParaRPr lang="he"/>
                    </a:p>
                  </a:txBody>
                  <a:tcPr/>
                </a:tc>
                <a:tc>
                  <a:txBody>
                    <a:bodyPr/>
                    <a:lstStyle/>
                    <a:p>
                      <a:pPr marL="0" marR="0" lvl="0" indent="0" algn="r" rtl="1">
                        <a:lnSpc>
                          <a:spcPct val="100000"/>
                        </a:lnSpc>
                        <a:spcBef>
                          <a:spcPts val="0"/>
                        </a:spcBef>
                        <a:spcAft>
                          <a:spcPts val="0"/>
                        </a:spcAft>
                        <a:buClr>
                          <a:schemeClr val="dk1"/>
                        </a:buClr>
                        <a:buSzPts val="1800"/>
                        <a:buFont typeface="Arial"/>
                        <a:buNone/>
                      </a:pPr>
                      <a:r>
                        <a:rPr lang="he" sz="1800" b="1" i="0" u="none" strike="noStrike" cap="none" baseline="0"/>
                        <a:t>1 מכול 4:</a:t>
                      </a:r>
                      <a:r>
                        <a:rPr lang="he" sz="1800" b="0" i="0" u="none" strike="noStrike" cap="none" baseline="0"/>
                        <a:t> לטפל מוקדם וניהול הכאב</a:t>
                      </a:r>
                      <a:endParaRPr sz="1800" u="none" strike="noStrike" cap="none" dirty="0"/>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FC7E8"/>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260" name="Google Shape;260;p16"/>
          <p:cNvGraphicFramePr/>
          <p:nvPr/>
        </p:nvGraphicFramePr>
        <p:xfrm>
          <a:off x="693390" y="3138962"/>
          <a:ext cx="4915550" cy="1165985"/>
        </p:xfrm>
        <a:graphic>
          <a:graphicData uri="http://schemas.openxmlformats.org/drawingml/2006/table">
            <a:tbl>
              <a:tblPr firstRow="1" bandRow="1">
                <a:noFill/>
                <a:tableStyleId>{C05BF7AE-2549-4118-B875-3ACBAFBD807A}</a:tableStyleId>
              </a:tblPr>
              <a:tblGrid>
                <a:gridCol w="1210825">
                  <a:extLst>
                    <a:ext uri="{9D8B030D-6E8A-4147-A177-3AD203B41FA5}">
                      <a16:colId xmlns:a16="http://schemas.microsoft.com/office/drawing/2014/main" val="20000"/>
                    </a:ext>
                  </a:extLst>
                </a:gridCol>
                <a:gridCol w="3704725">
                  <a:extLst>
                    <a:ext uri="{9D8B030D-6E8A-4147-A177-3AD203B41FA5}">
                      <a16:colId xmlns:a16="http://schemas.microsoft.com/office/drawing/2014/main" val="20001"/>
                    </a:ext>
                  </a:extLst>
                </a:gridCol>
              </a:tblGrid>
              <a:tr h="364450">
                <a:tc rowSpan="2">
                  <a:txBody>
                    <a:bodyPr/>
                    <a:lstStyle/>
                    <a:p>
                      <a:pPr marL="0" marR="0" lvl="0" indent="0" algn="ctr" rtl="1">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lnL w="12700" cap="flat" cmpd="sng">
                      <a:solidFill>
                        <a:srgbClr val="4FC7E8"/>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FC7E8"/>
                      </a:solidFill>
                      <a:prstDash val="dash"/>
                      <a:round/>
                      <a:headEnd type="none" w="sm" len="sm"/>
                      <a:tailEnd type="none" w="sm" len="sm"/>
                    </a:lnT>
                    <a:lnB w="12700" cap="flat" cmpd="sng">
                      <a:solidFill>
                        <a:srgbClr val="4FC7E8"/>
                      </a:solidFill>
                      <a:prstDash val="dash"/>
                      <a:round/>
                      <a:headEnd type="none" w="sm" len="sm"/>
                      <a:tailEnd type="none" w="sm" len="sm"/>
                    </a:lnB>
                  </a:tcPr>
                </a:tc>
                <a:tc>
                  <a:txBody>
                    <a:bodyPr/>
                    <a:lstStyle/>
                    <a:p>
                      <a:pPr marL="0" marR="0" lvl="0" indent="0" algn="r" rtl="1">
                        <a:lnSpc>
                          <a:spcPct val="100000"/>
                        </a:lnSpc>
                        <a:spcBef>
                          <a:spcPts val="0"/>
                        </a:spcBef>
                        <a:spcAft>
                          <a:spcPts val="0"/>
                        </a:spcAft>
                        <a:buClr>
                          <a:srgbClr val="548135"/>
                        </a:buClr>
                        <a:buSzPts val="2400"/>
                        <a:buFont typeface="Arial"/>
                        <a:buNone/>
                      </a:pPr>
                      <a:r>
                        <a:rPr lang="he" sz="2400" b="1" i="0" u="none" strike="noStrike" cap="none" baseline="0"/>
                        <a:t>אי-שליטה בשלפוחית השתן</a:t>
                      </a:r>
                      <a:endParaRPr sz="1800" b="1"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12700" cap="flat" cmpd="sng">
                      <a:solidFill>
                        <a:srgbClr val="4FC7E8"/>
                      </a:solidFill>
                      <a:prstDash val="dash"/>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08775">
                <a:tc vMerge="1">
                  <a:txBody>
                    <a:bodyPr/>
                    <a:lstStyle/>
                    <a:p>
                      <a:endParaRPr lang="he"/>
                    </a:p>
                  </a:txBody>
                  <a:tcPr/>
                </a:tc>
                <a:tc>
                  <a:txBody>
                    <a:bodyPr/>
                    <a:lstStyle/>
                    <a:p>
                      <a:pPr marL="0" marR="0" lvl="0" indent="0" algn="r" rtl="1">
                        <a:lnSpc>
                          <a:spcPct val="100000"/>
                        </a:lnSpc>
                        <a:spcBef>
                          <a:spcPts val="0"/>
                        </a:spcBef>
                        <a:spcAft>
                          <a:spcPts val="0"/>
                        </a:spcAft>
                        <a:buClr>
                          <a:schemeClr val="dk1"/>
                        </a:buClr>
                        <a:buSzPts val="1800"/>
                        <a:buFont typeface="Arial"/>
                        <a:buNone/>
                      </a:pPr>
                      <a:r>
                        <a:rPr lang="he" sz="1800" b="1" i="0" u="none" strike="noStrike" cap="none" baseline="0"/>
                        <a:t>1 מכול 4:</a:t>
                      </a:r>
                      <a:r>
                        <a:rPr lang="he" sz="1800" b="0" i="0" u="none" strike="noStrike" cap="none" baseline="0"/>
                        <a:t> עריכת חקירות ומתן זמן נוסף</a:t>
                      </a:r>
                      <a:endParaRPr sz="1800" u="none" strike="noStrike" cap="none" dirty="0"/>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FC7E8"/>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261" name="Google Shape;261;p16"/>
          <p:cNvGraphicFramePr/>
          <p:nvPr/>
        </p:nvGraphicFramePr>
        <p:xfrm>
          <a:off x="712244" y="4552934"/>
          <a:ext cx="4896700" cy="1165985"/>
        </p:xfrm>
        <a:graphic>
          <a:graphicData uri="http://schemas.openxmlformats.org/drawingml/2006/table">
            <a:tbl>
              <a:tblPr firstRow="1" bandRow="1">
                <a:noFill/>
                <a:tableStyleId>{C05BF7AE-2549-4118-B875-3ACBAFBD807A}</a:tableStyleId>
              </a:tblPr>
              <a:tblGrid>
                <a:gridCol w="1201400">
                  <a:extLst>
                    <a:ext uri="{9D8B030D-6E8A-4147-A177-3AD203B41FA5}">
                      <a16:colId xmlns:a16="http://schemas.microsoft.com/office/drawing/2014/main" val="20000"/>
                    </a:ext>
                  </a:extLst>
                </a:gridCol>
                <a:gridCol w="3695300">
                  <a:extLst>
                    <a:ext uri="{9D8B030D-6E8A-4147-A177-3AD203B41FA5}">
                      <a16:colId xmlns:a16="http://schemas.microsoft.com/office/drawing/2014/main" val="20001"/>
                    </a:ext>
                  </a:extLst>
                </a:gridCol>
              </a:tblGrid>
              <a:tr h="435300">
                <a:tc rowSpan="2">
                  <a:txBody>
                    <a:bodyPr/>
                    <a:lstStyle/>
                    <a:p>
                      <a:pPr marL="0" marR="0" lvl="0" indent="0" algn="ctr" rtl="1">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rgbClr val="4FC7E8"/>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FC7E8"/>
                      </a:solidFill>
                      <a:prstDash val="dash"/>
                      <a:round/>
                      <a:headEnd type="none" w="sm" len="sm"/>
                      <a:tailEnd type="none" w="sm" len="sm"/>
                    </a:lnT>
                    <a:lnB w="12700" cap="flat" cmpd="sng">
                      <a:solidFill>
                        <a:srgbClr val="4FC7E8"/>
                      </a:solidFill>
                      <a:prstDash val="dash"/>
                      <a:round/>
                      <a:headEnd type="none" w="sm" len="sm"/>
                      <a:tailEnd type="none" w="sm" len="sm"/>
                    </a:lnB>
                  </a:tcPr>
                </a:tc>
                <a:tc>
                  <a:txBody>
                    <a:bodyPr/>
                    <a:lstStyle/>
                    <a:p>
                      <a:pPr marL="0" marR="0" lvl="0" indent="0" algn="r" rtl="1">
                        <a:lnSpc>
                          <a:spcPct val="100000"/>
                        </a:lnSpc>
                        <a:spcBef>
                          <a:spcPts val="0"/>
                        </a:spcBef>
                        <a:spcAft>
                          <a:spcPts val="0"/>
                        </a:spcAft>
                        <a:buClr>
                          <a:srgbClr val="548135"/>
                        </a:buClr>
                        <a:buSzPts val="2400"/>
                        <a:buFont typeface="Arial"/>
                        <a:buNone/>
                      </a:pPr>
                      <a:r>
                        <a:rPr lang="he" sz="2400" b="1" i="0" u="none" strike="noStrike" cap="none" baseline="0"/>
                        <a:t>הפרעות שינה</a:t>
                      </a:r>
                      <a:endParaRPr sz="1800" b="1"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12700" cap="flat" cmpd="sng">
                      <a:solidFill>
                        <a:srgbClr val="4FC7E8"/>
                      </a:solidFill>
                      <a:prstDash val="dash"/>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08775">
                <a:tc vMerge="1">
                  <a:txBody>
                    <a:bodyPr/>
                    <a:lstStyle/>
                    <a:p>
                      <a:endParaRPr lang="he"/>
                    </a:p>
                  </a:txBody>
                  <a:tcPr/>
                </a:tc>
                <a:tc>
                  <a:txBody>
                    <a:bodyPr/>
                    <a:lstStyle/>
                    <a:p>
                      <a:pPr marL="0" marR="0" lvl="0" indent="0" algn="r" rtl="1">
                        <a:lnSpc>
                          <a:spcPct val="100000"/>
                        </a:lnSpc>
                        <a:spcBef>
                          <a:spcPts val="0"/>
                        </a:spcBef>
                        <a:spcAft>
                          <a:spcPts val="0"/>
                        </a:spcAft>
                        <a:buClr>
                          <a:schemeClr val="dk1"/>
                        </a:buClr>
                        <a:buSzPts val="1800"/>
                        <a:buFont typeface="Arial"/>
                        <a:buNone/>
                      </a:pPr>
                      <a:r>
                        <a:rPr lang="he" sz="1800" b="1" i="0" u="none" strike="noStrike" cap="none" baseline="0"/>
                        <a:t>1 מכול 5:</a:t>
                      </a:r>
                      <a:r>
                        <a:rPr lang="he" sz="1800" b="0" i="0" u="none" strike="noStrike" cap="none" baseline="0"/>
                        <a:t> עריכת חקירות וניהול הכאב</a:t>
                      </a:r>
                      <a:endParaRPr sz="1800"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FC7E8"/>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262" name="Google Shape;262;p16"/>
          <p:cNvGraphicFramePr/>
          <p:nvPr/>
        </p:nvGraphicFramePr>
        <p:xfrm>
          <a:off x="6266206" y="1702150"/>
          <a:ext cx="4906125" cy="1165985"/>
        </p:xfrm>
        <a:graphic>
          <a:graphicData uri="http://schemas.openxmlformats.org/drawingml/2006/table">
            <a:tbl>
              <a:tblPr firstRow="1" bandRow="1">
                <a:noFill/>
                <a:tableStyleId>{C05BF7AE-2549-4118-B875-3ACBAFBD807A}</a:tableStyleId>
              </a:tblPr>
              <a:tblGrid>
                <a:gridCol w="1201400">
                  <a:extLst>
                    <a:ext uri="{9D8B030D-6E8A-4147-A177-3AD203B41FA5}">
                      <a16:colId xmlns:a16="http://schemas.microsoft.com/office/drawing/2014/main" val="20000"/>
                    </a:ext>
                  </a:extLst>
                </a:gridCol>
                <a:gridCol w="3704725">
                  <a:extLst>
                    <a:ext uri="{9D8B030D-6E8A-4147-A177-3AD203B41FA5}">
                      <a16:colId xmlns:a16="http://schemas.microsoft.com/office/drawing/2014/main" val="20001"/>
                    </a:ext>
                  </a:extLst>
                </a:gridCol>
              </a:tblGrid>
              <a:tr h="364450">
                <a:tc rowSpan="2">
                  <a:txBody>
                    <a:bodyPr/>
                    <a:lstStyle/>
                    <a:p>
                      <a:pPr marL="0" marR="0" lvl="0" indent="0" algn="ctr" rtl="1">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rgbClr val="4FC7E8"/>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FC7E8"/>
                      </a:solidFill>
                      <a:prstDash val="dash"/>
                      <a:round/>
                      <a:headEnd type="none" w="sm" len="sm"/>
                      <a:tailEnd type="none" w="sm" len="sm"/>
                    </a:lnT>
                    <a:lnB w="12700" cap="flat" cmpd="sng">
                      <a:solidFill>
                        <a:srgbClr val="4FC7E8"/>
                      </a:solidFill>
                      <a:prstDash val="dash"/>
                      <a:round/>
                      <a:headEnd type="none" w="sm" len="sm"/>
                      <a:tailEnd type="none" w="sm" len="sm"/>
                    </a:lnB>
                  </a:tcPr>
                </a:tc>
                <a:tc>
                  <a:txBody>
                    <a:bodyPr/>
                    <a:lstStyle/>
                    <a:p>
                      <a:pPr marL="0" marR="0" lvl="0" indent="0" algn="r" rtl="1">
                        <a:lnSpc>
                          <a:spcPct val="100000"/>
                        </a:lnSpc>
                        <a:spcBef>
                          <a:spcPts val="0"/>
                        </a:spcBef>
                        <a:spcAft>
                          <a:spcPts val="0"/>
                        </a:spcAft>
                        <a:buClr>
                          <a:srgbClr val="548135"/>
                        </a:buClr>
                        <a:buSzPts val="2400"/>
                        <a:buFont typeface="Arial"/>
                        <a:buNone/>
                      </a:pPr>
                      <a:r>
                        <a:rPr lang="he" sz="2400" b="1" i="0" u="none" strike="noStrike" cap="none" baseline="0"/>
                        <a:t>עיוורון</a:t>
                      </a:r>
                      <a:endParaRPr sz="1800" b="1"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12700" cap="flat" cmpd="sng">
                      <a:solidFill>
                        <a:srgbClr val="4FC7E8"/>
                      </a:solidFill>
                      <a:prstDash val="dash"/>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08775">
                <a:tc vMerge="1">
                  <a:txBody>
                    <a:bodyPr/>
                    <a:lstStyle/>
                    <a:p>
                      <a:endParaRPr lang="he"/>
                    </a:p>
                  </a:txBody>
                  <a:tcPr/>
                </a:tc>
                <a:tc>
                  <a:txBody>
                    <a:bodyPr/>
                    <a:lstStyle/>
                    <a:p>
                      <a:pPr marL="0" marR="0" lvl="0" indent="0" algn="r" rtl="1">
                        <a:lnSpc>
                          <a:spcPct val="100000"/>
                        </a:lnSpc>
                        <a:spcBef>
                          <a:spcPts val="0"/>
                        </a:spcBef>
                        <a:spcAft>
                          <a:spcPts val="0"/>
                        </a:spcAft>
                        <a:buClr>
                          <a:schemeClr val="dk1"/>
                        </a:buClr>
                        <a:buSzPts val="1800"/>
                        <a:buFont typeface="Arial"/>
                        <a:buNone/>
                      </a:pPr>
                      <a:r>
                        <a:rPr lang="he" sz="1800" b="1" i="0" u="none" strike="noStrike" cap="none" baseline="0"/>
                        <a:t>1 מכול 10:</a:t>
                      </a:r>
                      <a:r>
                        <a:rPr lang="he" sz="1800" b="0" i="0" u="none" strike="noStrike" cap="none" baseline="0"/>
                        <a:t> הערכה מוקדמת והתאמה</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FC7E8"/>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263" name="Google Shape;263;p16"/>
          <p:cNvGraphicFramePr/>
          <p:nvPr/>
        </p:nvGraphicFramePr>
        <p:xfrm>
          <a:off x="6256779" y="3138962"/>
          <a:ext cx="4915550" cy="1165985"/>
        </p:xfrm>
        <a:graphic>
          <a:graphicData uri="http://schemas.openxmlformats.org/drawingml/2006/table">
            <a:tbl>
              <a:tblPr firstRow="1" bandRow="1">
                <a:noFill/>
                <a:tableStyleId>{C05BF7AE-2549-4118-B875-3ACBAFBD807A}</a:tableStyleId>
              </a:tblPr>
              <a:tblGrid>
                <a:gridCol w="1210825">
                  <a:extLst>
                    <a:ext uri="{9D8B030D-6E8A-4147-A177-3AD203B41FA5}">
                      <a16:colId xmlns:a16="http://schemas.microsoft.com/office/drawing/2014/main" val="20000"/>
                    </a:ext>
                  </a:extLst>
                </a:gridCol>
                <a:gridCol w="3704725">
                  <a:extLst>
                    <a:ext uri="{9D8B030D-6E8A-4147-A177-3AD203B41FA5}">
                      <a16:colId xmlns:a16="http://schemas.microsoft.com/office/drawing/2014/main" val="20001"/>
                    </a:ext>
                  </a:extLst>
                </a:gridCol>
              </a:tblGrid>
              <a:tr h="364450">
                <a:tc rowSpan="2">
                  <a:txBody>
                    <a:bodyPr/>
                    <a:lstStyle/>
                    <a:p>
                      <a:pPr marL="0" marR="0" lvl="0" indent="0" algn="ctr" rtl="1">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rgbClr val="4FC7E8"/>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FC7E8"/>
                      </a:solidFill>
                      <a:prstDash val="dash"/>
                      <a:round/>
                      <a:headEnd type="none" w="sm" len="sm"/>
                      <a:tailEnd type="none" w="sm" len="sm"/>
                    </a:lnT>
                    <a:lnB w="12700" cap="flat" cmpd="sng">
                      <a:solidFill>
                        <a:srgbClr val="4FC7E8"/>
                      </a:solidFill>
                      <a:prstDash val="dash"/>
                      <a:round/>
                      <a:headEnd type="none" w="sm" len="sm"/>
                      <a:tailEnd type="none" w="sm" len="sm"/>
                    </a:lnB>
                  </a:tcPr>
                </a:tc>
                <a:tc>
                  <a:txBody>
                    <a:bodyPr/>
                    <a:lstStyle/>
                    <a:p>
                      <a:pPr marL="0" marR="0" lvl="0" indent="0" algn="r" rtl="1">
                        <a:lnSpc>
                          <a:spcPct val="100000"/>
                        </a:lnSpc>
                        <a:spcBef>
                          <a:spcPts val="0"/>
                        </a:spcBef>
                        <a:spcAft>
                          <a:spcPts val="0"/>
                        </a:spcAft>
                        <a:buClr>
                          <a:srgbClr val="548135"/>
                        </a:buClr>
                        <a:buSzPts val="2400"/>
                        <a:buFont typeface="Arial"/>
                        <a:buNone/>
                      </a:pPr>
                      <a:r>
                        <a:rPr lang="he" sz="2400" b="1" i="0" u="none" strike="noStrike" cap="none" baseline="0"/>
                        <a:t>האכלה לא דרך הפה</a:t>
                      </a:r>
                      <a:endParaRPr sz="1800" b="1"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12700" cap="flat" cmpd="sng">
                      <a:solidFill>
                        <a:srgbClr val="4FC7E8"/>
                      </a:solidFill>
                      <a:prstDash val="dash"/>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08775">
                <a:tc vMerge="1">
                  <a:txBody>
                    <a:bodyPr/>
                    <a:lstStyle/>
                    <a:p>
                      <a:endParaRPr lang="he"/>
                    </a:p>
                  </a:txBody>
                  <a:tcPr/>
                </a:tc>
                <a:tc>
                  <a:txBody>
                    <a:bodyPr/>
                    <a:lstStyle/>
                    <a:p>
                      <a:pPr marL="0" marR="0" lvl="0" indent="0" algn="r" rtl="1">
                        <a:lnSpc>
                          <a:spcPct val="100000"/>
                        </a:lnSpc>
                        <a:spcBef>
                          <a:spcPts val="0"/>
                        </a:spcBef>
                        <a:spcAft>
                          <a:spcPts val="0"/>
                        </a:spcAft>
                        <a:buClr>
                          <a:schemeClr val="dk1"/>
                        </a:buClr>
                        <a:buSzPts val="1800"/>
                        <a:buFont typeface="Arial"/>
                        <a:buNone/>
                      </a:pPr>
                      <a:r>
                        <a:rPr lang="he" sz="1800" b="1" i="0" u="none" strike="noStrike" cap="none" baseline="0"/>
                        <a:t>1 מכול 15:</a:t>
                      </a:r>
                      <a:r>
                        <a:rPr lang="he" sz="1800" b="0" i="0" u="none" strike="noStrike" cap="none" baseline="0"/>
                        <a:t> הערכת בטיחות הבליעה ומעקב אחר הגדילה</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FC7E8"/>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264" name="Google Shape;264;p16"/>
          <p:cNvGraphicFramePr/>
          <p:nvPr/>
        </p:nvGraphicFramePr>
        <p:xfrm>
          <a:off x="6275633" y="4552934"/>
          <a:ext cx="4896700" cy="1165985"/>
        </p:xfrm>
        <a:graphic>
          <a:graphicData uri="http://schemas.openxmlformats.org/drawingml/2006/table">
            <a:tbl>
              <a:tblPr firstRow="1" bandRow="1">
                <a:noFill/>
                <a:tableStyleId>{C05BF7AE-2549-4118-B875-3ACBAFBD807A}</a:tableStyleId>
              </a:tblPr>
              <a:tblGrid>
                <a:gridCol w="1201400">
                  <a:extLst>
                    <a:ext uri="{9D8B030D-6E8A-4147-A177-3AD203B41FA5}">
                      <a16:colId xmlns:a16="http://schemas.microsoft.com/office/drawing/2014/main" val="20000"/>
                    </a:ext>
                  </a:extLst>
                </a:gridCol>
                <a:gridCol w="3695300">
                  <a:extLst>
                    <a:ext uri="{9D8B030D-6E8A-4147-A177-3AD203B41FA5}">
                      <a16:colId xmlns:a16="http://schemas.microsoft.com/office/drawing/2014/main" val="20001"/>
                    </a:ext>
                  </a:extLst>
                </a:gridCol>
              </a:tblGrid>
              <a:tr h="435300">
                <a:tc rowSpan="2">
                  <a:txBody>
                    <a:bodyPr/>
                    <a:lstStyle/>
                    <a:p>
                      <a:pPr marL="0" marR="0" lvl="0" indent="0" algn="ctr" rtl="1">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rgbClr val="4FC7E8"/>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FC7E8"/>
                      </a:solidFill>
                      <a:prstDash val="dash"/>
                      <a:round/>
                      <a:headEnd type="none" w="sm" len="sm"/>
                      <a:tailEnd type="none" w="sm" len="sm"/>
                    </a:lnT>
                    <a:lnB w="12700" cap="flat" cmpd="sng">
                      <a:solidFill>
                        <a:srgbClr val="4FC7E8"/>
                      </a:solidFill>
                      <a:prstDash val="dash"/>
                      <a:round/>
                      <a:headEnd type="none" w="sm" len="sm"/>
                      <a:tailEnd type="none" w="sm" len="sm"/>
                    </a:lnB>
                  </a:tcPr>
                </a:tc>
                <a:tc>
                  <a:txBody>
                    <a:bodyPr/>
                    <a:lstStyle/>
                    <a:p>
                      <a:pPr marL="0" marR="0" lvl="0" indent="0" algn="r" rtl="1">
                        <a:lnSpc>
                          <a:spcPct val="100000"/>
                        </a:lnSpc>
                        <a:spcBef>
                          <a:spcPts val="0"/>
                        </a:spcBef>
                        <a:spcAft>
                          <a:spcPts val="0"/>
                        </a:spcAft>
                        <a:buClr>
                          <a:srgbClr val="548135"/>
                        </a:buClr>
                        <a:buSzPts val="2400"/>
                        <a:buFont typeface="Arial"/>
                        <a:buNone/>
                      </a:pPr>
                      <a:r>
                        <a:rPr lang="he" sz="2400" b="1" i="0" u="none" strike="noStrike" cap="none" baseline="0"/>
                        <a:t>חירשות</a:t>
                      </a:r>
                      <a:endParaRPr sz="1800" b="1"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12700" cap="flat" cmpd="sng">
                      <a:solidFill>
                        <a:srgbClr val="4FC7E8"/>
                      </a:solidFill>
                      <a:prstDash val="dash"/>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08775">
                <a:tc vMerge="1">
                  <a:txBody>
                    <a:bodyPr/>
                    <a:lstStyle/>
                    <a:p>
                      <a:endParaRPr lang="he"/>
                    </a:p>
                  </a:txBody>
                  <a:tcPr/>
                </a:tc>
                <a:tc>
                  <a:txBody>
                    <a:bodyPr/>
                    <a:lstStyle/>
                    <a:p>
                      <a:pPr marL="0" marR="0" lvl="0" indent="0" algn="r" rtl="1">
                        <a:lnSpc>
                          <a:spcPct val="100000"/>
                        </a:lnSpc>
                        <a:spcBef>
                          <a:spcPts val="0"/>
                        </a:spcBef>
                        <a:spcAft>
                          <a:spcPts val="0"/>
                        </a:spcAft>
                        <a:buClr>
                          <a:schemeClr val="dk1"/>
                        </a:buClr>
                        <a:buSzPts val="1800"/>
                        <a:buFont typeface="Arial"/>
                        <a:buNone/>
                      </a:pPr>
                      <a:r>
                        <a:rPr lang="he" sz="1800" b="1" i="0" u="none" strike="noStrike" cap="none" baseline="0"/>
                        <a:t>1 מכול 25:</a:t>
                      </a:r>
                      <a:r>
                        <a:rPr lang="he" sz="1800" b="0" i="0" u="none" strike="noStrike" cap="none" baseline="0"/>
                        <a:t> הערכה מוקדמת והתאמה</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4FC7E8"/>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FC7E8"/>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65" name="Google Shape;265;p16"/>
          <p:cNvPicPr preferRelativeResize="0"/>
          <p:nvPr/>
        </p:nvPicPr>
        <p:blipFill rotWithShape="1">
          <a:blip r:embed="rId3">
            <a:alphaModFix/>
          </a:blip>
          <a:srcRect/>
          <a:stretch/>
        </p:blipFill>
        <p:spPr>
          <a:xfrm>
            <a:off x="782423" y="1780170"/>
            <a:ext cx="981457" cy="955544"/>
          </a:xfrm>
          <a:prstGeom prst="rect">
            <a:avLst/>
          </a:prstGeom>
          <a:noFill/>
          <a:ln>
            <a:noFill/>
          </a:ln>
        </p:spPr>
      </p:pic>
      <p:pic>
        <p:nvPicPr>
          <p:cNvPr id="266" name="Google Shape;266;p16"/>
          <p:cNvPicPr preferRelativeResize="0"/>
          <p:nvPr/>
        </p:nvPicPr>
        <p:blipFill rotWithShape="1">
          <a:blip r:embed="rId4">
            <a:alphaModFix/>
          </a:blip>
          <a:srcRect/>
          <a:stretch/>
        </p:blipFill>
        <p:spPr>
          <a:xfrm>
            <a:off x="782423" y="3167238"/>
            <a:ext cx="1029485" cy="1109414"/>
          </a:xfrm>
          <a:prstGeom prst="rect">
            <a:avLst/>
          </a:prstGeom>
          <a:noFill/>
          <a:ln>
            <a:noFill/>
          </a:ln>
        </p:spPr>
      </p:pic>
      <p:pic>
        <p:nvPicPr>
          <p:cNvPr id="267" name="Google Shape;267;p16"/>
          <p:cNvPicPr preferRelativeResize="0"/>
          <p:nvPr/>
        </p:nvPicPr>
        <p:blipFill rotWithShape="1">
          <a:blip r:embed="rId5">
            <a:alphaModFix/>
          </a:blip>
          <a:srcRect/>
          <a:stretch/>
        </p:blipFill>
        <p:spPr>
          <a:xfrm>
            <a:off x="830451" y="4575774"/>
            <a:ext cx="1032397" cy="1112552"/>
          </a:xfrm>
          <a:prstGeom prst="rect">
            <a:avLst/>
          </a:prstGeom>
          <a:noFill/>
          <a:ln>
            <a:noFill/>
          </a:ln>
        </p:spPr>
      </p:pic>
      <p:pic>
        <p:nvPicPr>
          <p:cNvPr id="268" name="Google Shape;268;p16"/>
          <p:cNvPicPr preferRelativeResize="0"/>
          <p:nvPr/>
        </p:nvPicPr>
        <p:blipFill rotWithShape="1">
          <a:blip r:embed="rId6">
            <a:alphaModFix/>
          </a:blip>
          <a:srcRect/>
          <a:stretch/>
        </p:blipFill>
        <p:spPr>
          <a:xfrm>
            <a:off x="6380109" y="1702150"/>
            <a:ext cx="1020334" cy="1099552"/>
          </a:xfrm>
          <a:prstGeom prst="rect">
            <a:avLst/>
          </a:prstGeom>
          <a:noFill/>
          <a:ln>
            <a:noFill/>
          </a:ln>
        </p:spPr>
      </p:pic>
      <p:pic>
        <p:nvPicPr>
          <p:cNvPr id="269" name="Google Shape;269;p16"/>
          <p:cNvPicPr preferRelativeResize="0"/>
          <p:nvPr/>
        </p:nvPicPr>
        <p:blipFill rotWithShape="1">
          <a:blip r:embed="rId7">
            <a:alphaModFix/>
          </a:blip>
          <a:srcRect t="6812"/>
          <a:stretch/>
        </p:blipFill>
        <p:spPr>
          <a:xfrm>
            <a:off x="6370958" y="3167238"/>
            <a:ext cx="1076588" cy="1081138"/>
          </a:xfrm>
          <a:prstGeom prst="rect">
            <a:avLst/>
          </a:prstGeom>
          <a:noFill/>
          <a:ln>
            <a:noFill/>
          </a:ln>
        </p:spPr>
      </p:pic>
      <p:pic>
        <p:nvPicPr>
          <p:cNvPr id="270" name="Google Shape;270;p16"/>
          <p:cNvPicPr preferRelativeResize="0"/>
          <p:nvPr/>
        </p:nvPicPr>
        <p:blipFill rotWithShape="1">
          <a:blip r:embed="rId8">
            <a:alphaModFix/>
          </a:blip>
          <a:srcRect/>
          <a:stretch/>
        </p:blipFill>
        <p:spPr>
          <a:xfrm>
            <a:off x="6466089" y="4575774"/>
            <a:ext cx="1032397" cy="11125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7"/>
          <p:cNvSpPr txBox="1">
            <a:spLocks noGrp="1"/>
          </p:cNvSpPr>
          <p:nvPr>
            <p:ph type="title"/>
          </p:nvPr>
        </p:nvSpPr>
        <p:spPr>
          <a:xfrm>
            <a:off x="513347" y="435795"/>
            <a:ext cx="8357276" cy="71771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548135"/>
              </a:buClr>
              <a:buSzPts val="4400"/>
              <a:buFont typeface="Arial"/>
              <a:buNone/>
            </a:pPr>
            <a:r>
              <a:rPr lang="he" b="1" i="0" u="none" baseline="0" dirty="0"/>
              <a:t>העתיד</a:t>
            </a:r>
            <a:endParaRPr b="0" dirty="0"/>
          </a:p>
        </p:txBody>
      </p:sp>
      <p:sp>
        <p:nvSpPr>
          <p:cNvPr id="277" name="Google Shape;277;p17"/>
          <p:cNvSpPr txBox="1"/>
          <p:nvPr/>
        </p:nvSpPr>
        <p:spPr>
          <a:xfrm>
            <a:off x="4368911" y="1555424"/>
            <a:ext cx="7028095" cy="4666268"/>
          </a:xfrm>
          <a:prstGeom prst="rect">
            <a:avLst/>
          </a:prstGeom>
          <a:noFill/>
          <a:ln>
            <a:noFill/>
          </a:ln>
        </p:spPr>
        <p:txBody>
          <a:bodyPr spcFirstLastPara="1" wrap="square" lIns="91425" tIns="45700" rIns="91425" bIns="45700" anchor="t" anchorCtr="0">
            <a:noAutofit/>
          </a:bodyPr>
          <a:lstStyle/>
          <a:p>
            <a:pPr marL="228600" marR="0" lvl="0" indent="-228600" algn="r" rtl="1">
              <a:lnSpc>
                <a:spcPct val="110000"/>
              </a:lnSpc>
              <a:spcBef>
                <a:spcPts val="0"/>
              </a:spcBef>
              <a:spcAft>
                <a:spcPts val="0"/>
              </a:spcAft>
              <a:buClr>
                <a:schemeClr val="dk1"/>
              </a:buClr>
              <a:buSzPts val="2200"/>
              <a:buFont typeface="Arial"/>
              <a:buChar char="•"/>
            </a:pPr>
            <a:r>
              <a:rPr lang="he" sz="2200" b="1" i="0" u="none" strike="noStrike" cap="none" baseline="0">
                <a:solidFill>
                  <a:schemeClr val="dk1"/>
                </a:solidFill>
                <a:latin typeface="Arial"/>
                <a:ea typeface="Arial"/>
                <a:cs typeface="Arial"/>
                <a:sym typeface="Arial"/>
              </a:rPr>
              <a:t>הודות לתמיכתם של הורים, בני משפחה, קהילות, ממשלות ואנשי הבריאות</a:t>
            </a:r>
            <a:r>
              <a:rPr lang="he" sz="2200" b="0" i="0" u="none" strike="noStrike" cap="none" baseline="0">
                <a:solidFill>
                  <a:schemeClr val="dk1"/>
                </a:solidFill>
                <a:latin typeface="Arial"/>
                <a:ea typeface="Arial"/>
                <a:cs typeface="Arial"/>
                <a:sym typeface="Arial"/>
              </a:rPr>
              <a:t>, ילדים עם שיתוק מוחין יוכלו לנהל חיים בריאים ובעלי משמעות</a:t>
            </a:r>
            <a:endParaRPr sz="1400" b="0" i="0" u="none" strike="noStrike" cap="none">
              <a:solidFill>
                <a:schemeClr val="dk1"/>
              </a:solidFill>
              <a:latin typeface="Arial"/>
              <a:ea typeface="Arial"/>
              <a:cs typeface="Arial"/>
              <a:sym typeface="Arial"/>
            </a:endParaRPr>
          </a:p>
          <a:p>
            <a:pPr marL="228600" marR="0" lvl="0" indent="-228600" algn="r" rtl="1">
              <a:lnSpc>
                <a:spcPct val="110000"/>
              </a:lnSpc>
              <a:spcBef>
                <a:spcPts val="1600"/>
              </a:spcBef>
              <a:spcAft>
                <a:spcPts val="0"/>
              </a:spcAft>
              <a:buClr>
                <a:schemeClr val="dk1"/>
              </a:buClr>
              <a:buSzPts val="2200"/>
              <a:buFont typeface="Arial"/>
              <a:buChar char="•"/>
            </a:pPr>
            <a:r>
              <a:rPr lang="he" sz="2200" b="1" i="0" u="none" strike="noStrike" cap="none" baseline="0">
                <a:solidFill>
                  <a:schemeClr val="dk1"/>
                </a:solidFill>
                <a:latin typeface="Arial"/>
                <a:ea typeface="Arial"/>
                <a:cs typeface="Arial"/>
                <a:sym typeface="Arial"/>
              </a:rPr>
              <a:t>העתיד מבטיח</a:t>
            </a:r>
            <a:r>
              <a:rPr lang="he" sz="2200" b="0" i="0" u="none" strike="noStrike" cap="none" baseline="0">
                <a:solidFill>
                  <a:schemeClr val="dk1"/>
                </a:solidFill>
                <a:latin typeface="Arial"/>
                <a:ea typeface="Arial"/>
                <a:cs typeface="Arial"/>
                <a:sym typeface="Arial"/>
              </a:rPr>
              <a:t> הודות למאמצים הבינלאומיים לשתף פעולה במחקר, בפרקטיקה, בחינוך, בטכנולוגיה ובפעולה אזרחית – על ידי ולמען אנשים עם סי.פי.</a:t>
            </a:r>
            <a:endParaRPr sz="1400" b="0" i="0" u="none" strike="noStrike" cap="none">
              <a:solidFill>
                <a:schemeClr val="dk1"/>
              </a:solidFill>
              <a:latin typeface="Arial"/>
              <a:ea typeface="Arial"/>
              <a:cs typeface="Arial"/>
              <a:sym typeface="Arial"/>
            </a:endParaRPr>
          </a:p>
          <a:p>
            <a:pPr marL="228600" marR="0" lvl="0" indent="-228600" algn="r" rtl="1">
              <a:lnSpc>
                <a:spcPct val="110000"/>
              </a:lnSpc>
              <a:spcBef>
                <a:spcPts val="1600"/>
              </a:spcBef>
              <a:spcAft>
                <a:spcPts val="0"/>
              </a:spcAft>
              <a:buClr>
                <a:schemeClr val="dk1"/>
              </a:buClr>
              <a:buSzPts val="2200"/>
              <a:buFont typeface="Arial"/>
              <a:buChar char="•"/>
            </a:pPr>
            <a:r>
              <a:rPr lang="he" sz="2200" b="1" i="0" u="none" strike="noStrike" cap="none" baseline="0">
                <a:solidFill>
                  <a:schemeClr val="dk1"/>
                </a:solidFill>
                <a:latin typeface="Arial"/>
                <a:ea typeface="Arial"/>
                <a:cs typeface="Arial"/>
                <a:sym typeface="Arial"/>
              </a:rPr>
              <a:t>הצטרפו ליום המודעות הבינלאומי לשיתוק מוחין</a:t>
            </a:r>
            <a:r>
              <a:rPr lang="he" sz="2200" b="0" i="0" u="none" strike="noStrike" cap="none" baseline="0">
                <a:solidFill>
                  <a:schemeClr val="dk1"/>
                </a:solidFill>
                <a:latin typeface="Arial"/>
                <a:ea typeface="Arial"/>
                <a:cs typeface="Arial"/>
                <a:sym typeface="Arial"/>
              </a:rPr>
              <a:t> והיו חלק מקהילה גלובלית זו שחרטה על דגלה את שיפור חייהם של אנשים עם סי.פי. מכל רחבי העולם.</a:t>
            </a:r>
            <a:endParaRPr sz="1400" b="0" i="0" u="none" strike="noStrike" cap="none">
              <a:solidFill>
                <a:schemeClr val="dk1"/>
              </a:solidFill>
              <a:latin typeface="Arial"/>
              <a:ea typeface="Arial"/>
              <a:cs typeface="Arial"/>
              <a:sym typeface="Arial"/>
            </a:endParaRPr>
          </a:p>
          <a:p>
            <a:pPr marL="0" marR="0" lvl="0" indent="0" algn="ctr" rtl="1">
              <a:lnSpc>
                <a:spcPct val="110000"/>
              </a:lnSpc>
              <a:spcBef>
                <a:spcPts val="1600"/>
              </a:spcBef>
              <a:spcAft>
                <a:spcPts val="0"/>
              </a:spcAft>
              <a:buClr>
                <a:srgbClr val="548135"/>
              </a:buClr>
              <a:buSzPts val="2000"/>
              <a:buFont typeface="Arial"/>
              <a:buNone/>
            </a:pPr>
            <a:r>
              <a:rPr lang="he" sz="2000" b="1" i="0" u="none" strike="noStrike" cap="none" baseline="0">
                <a:solidFill>
                  <a:srgbClr val="00C165"/>
                </a:solidFill>
                <a:latin typeface="Arial"/>
                <a:ea typeface="Arial"/>
                <a:cs typeface="Arial"/>
                <a:sym typeface="Arial"/>
              </a:rPr>
              <a:t>יום המודעות הבינלאומי לשיתוק מוחין – 6 באוקטובר</a:t>
            </a:r>
            <a:endParaRPr sz="1400" b="0" i="0" u="none" strike="noStrike" cap="none">
              <a:solidFill>
                <a:srgbClr val="00C165"/>
              </a:solidFill>
              <a:latin typeface="Arial"/>
              <a:ea typeface="Arial"/>
              <a:cs typeface="Arial"/>
              <a:sym typeface="Arial"/>
            </a:endParaRPr>
          </a:p>
          <a:p>
            <a:pPr marL="228600" marR="0" lvl="0" indent="-101600" algn="r" rtl="1">
              <a:lnSpc>
                <a:spcPct val="110000"/>
              </a:lnSpc>
              <a:spcBef>
                <a:spcPts val="16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1">
              <a:lnSpc>
                <a:spcPct val="90000"/>
              </a:lnSpc>
              <a:spcBef>
                <a:spcPts val="1600"/>
              </a:spcBef>
              <a:spcAft>
                <a:spcPts val="0"/>
              </a:spcAft>
              <a:buClr>
                <a:schemeClr val="dk1"/>
              </a:buClr>
              <a:buSzPts val="1000"/>
              <a:buFont typeface="Arial"/>
              <a:buNone/>
            </a:pPr>
            <a:br>
              <a:rPr lang="he" sz="1000" b="0" i="0" u="none" strike="noStrike" cap="none">
                <a:solidFill>
                  <a:schemeClr val="dk1"/>
                </a:solidFill>
                <a:latin typeface="Arial"/>
                <a:ea typeface="Arial"/>
                <a:cs typeface="Arial"/>
                <a:sym typeface="Arial"/>
              </a:rPr>
            </a:br>
            <a:br>
              <a:rPr lang="he" sz="1600" b="0" i="0" u="none" strike="noStrike" cap="none">
                <a:solidFill>
                  <a:schemeClr val="dk1"/>
                </a:solidFill>
                <a:latin typeface="Arial"/>
                <a:ea typeface="Arial"/>
                <a:cs typeface="Arial"/>
                <a:sym typeface="Arial"/>
              </a:rPr>
            </a:br>
            <a:endParaRPr sz="2200" b="0" i="0" u="none" strike="noStrike" cap="none">
              <a:solidFill>
                <a:schemeClr val="dk1"/>
              </a:solidFill>
              <a:latin typeface="Arial"/>
              <a:ea typeface="Arial"/>
              <a:cs typeface="Arial"/>
              <a:sym typeface="Arial"/>
            </a:endParaRPr>
          </a:p>
        </p:txBody>
      </p:sp>
      <p:pic>
        <p:nvPicPr>
          <p:cNvPr id="278" name="Google Shape;278;p17"/>
          <p:cNvPicPr preferRelativeResize="0"/>
          <p:nvPr/>
        </p:nvPicPr>
        <p:blipFill rotWithShape="1">
          <a:blip r:embed="rId3">
            <a:alphaModFix/>
          </a:blip>
          <a:srcRect l="607" b="599"/>
          <a:stretch/>
        </p:blipFill>
        <p:spPr>
          <a:xfrm>
            <a:off x="683030" y="1300433"/>
            <a:ext cx="3507178" cy="4656841"/>
          </a:xfrm>
          <a:prstGeom prst="rect">
            <a:avLst/>
          </a:prstGeom>
          <a:solidFill>
            <a:srgbClr val="ECECEC"/>
          </a:solidFill>
          <a:ln>
            <a:noFill/>
          </a:ln>
          <a:effectLst>
            <a:outerShdw blurRad="55000" dist="18000" dir="5400000" algn="tl" rotWithShape="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8"/>
          <p:cNvSpPr txBox="1">
            <a:spLocks noGrp="1"/>
          </p:cNvSpPr>
          <p:nvPr>
            <p:ph type="body" idx="1"/>
          </p:nvPr>
        </p:nvSpPr>
        <p:spPr>
          <a:xfrm>
            <a:off x="513347" y="1686241"/>
            <a:ext cx="11147610" cy="3951000"/>
          </a:xfrm>
          <a:prstGeom prst="rect">
            <a:avLst/>
          </a:prstGeom>
          <a:noFill/>
          <a:ln>
            <a:noFill/>
          </a:ln>
        </p:spPr>
        <p:txBody>
          <a:bodyPr spcFirstLastPara="1" wrap="square" lIns="91425" tIns="45700" rIns="91425" bIns="45700" anchor="t" anchorCtr="0">
            <a:noAutofit/>
          </a:bodyPr>
          <a:lstStyle/>
          <a:p>
            <a:pPr marL="228600" lvl="0" indent="-228600" algn="l">
              <a:lnSpc>
                <a:spcPct val="90000"/>
              </a:lnSpc>
              <a:spcBef>
                <a:spcPts val="0"/>
              </a:spcBef>
              <a:spcAft>
                <a:spcPts val="0"/>
              </a:spcAft>
              <a:buSzPts val="1600"/>
              <a:buChar char="•"/>
            </a:pPr>
            <a:r>
              <a:rPr lang="he" sz="1600" b="0" i="1" u="none" baseline="0" dirty="0"/>
              <a:t>Australian Cerebral Palsy Register Report 2013</a:t>
            </a:r>
            <a:r>
              <a:rPr lang="he" sz="1600" b="0" i="0" u="none" baseline="0" dirty="0"/>
              <a:t> www.cpregister.com</a:t>
            </a:r>
            <a:endParaRPr dirty="0"/>
          </a:p>
          <a:p>
            <a:pPr marL="228600" lvl="0" indent="-228600" algn="l">
              <a:lnSpc>
                <a:spcPct val="90000"/>
              </a:lnSpc>
              <a:spcBef>
                <a:spcPts val="1000"/>
              </a:spcBef>
              <a:spcAft>
                <a:spcPts val="0"/>
              </a:spcAft>
              <a:buSzPts val="1600"/>
              <a:buChar char="•"/>
            </a:pPr>
            <a:r>
              <a:rPr lang="he" sz="1600" b="0" i="0" u="none" baseline="0" dirty="0"/>
              <a:t>Eliasson, A.-C., Krumlinde-Sundholm, L., Rösblad, B., Beckung, E., Arner, M., Öhrvall, A.-M., &amp; Rosenbaum, P. (2007). The manual ability classification system (MACS) for children with cerebral palsy: Scale development and evidence of validity and reliability. </a:t>
            </a:r>
            <a:r>
              <a:rPr lang="he" sz="1600" b="0" i="1" u="none" baseline="0" dirty="0"/>
              <a:t>Developmental Medicine &amp; Child Neurology</a:t>
            </a:r>
            <a:r>
              <a:rPr lang="he" sz="1600" b="0" i="0" u="none" baseline="0" dirty="0"/>
              <a:t>, </a:t>
            </a:r>
            <a:r>
              <a:rPr lang="he" sz="1600" b="0" i="1" u="none" baseline="0" dirty="0"/>
              <a:t>48</a:t>
            </a:r>
            <a:r>
              <a:rPr lang="he" sz="1600" b="0" i="0" u="none" baseline="0" dirty="0"/>
              <a:t>(7), 549–554. doi:10.1111/j.1469-8749.2006.tb01313.x</a:t>
            </a:r>
            <a:endParaRPr dirty="0"/>
          </a:p>
          <a:p>
            <a:pPr marL="228600" lvl="0" indent="-228600" algn="l">
              <a:lnSpc>
                <a:spcPct val="90000"/>
              </a:lnSpc>
              <a:spcBef>
                <a:spcPts val="1000"/>
              </a:spcBef>
              <a:spcAft>
                <a:spcPts val="0"/>
              </a:spcAft>
              <a:buSzPts val="1600"/>
              <a:buChar char="•"/>
            </a:pPr>
            <a:r>
              <a:rPr lang="he" sz="1600" b="0" i="0" u="none" baseline="0" dirty="0"/>
              <a:t>Novak, I. (2014). Evidence-based diagnosis, health care, and rehabilitation for children with cerebral palsy. </a:t>
            </a:r>
            <a:r>
              <a:rPr lang="he" sz="1600" b="0" i="1" u="none" baseline="0" dirty="0"/>
              <a:t>Journal of Child Neurology</a:t>
            </a:r>
            <a:r>
              <a:rPr lang="he" sz="1600" b="0" i="0" u="none" baseline="0" dirty="0"/>
              <a:t>, </a:t>
            </a:r>
            <a:r>
              <a:rPr lang="he" sz="1600" b="0" i="1" u="none" baseline="0" dirty="0"/>
              <a:t>29</a:t>
            </a:r>
            <a:r>
              <a:rPr lang="he" sz="1600" b="0" i="0" u="none" baseline="0" dirty="0"/>
              <a:t>(8), 1141–1156. doi:10.1177/0883073814535503</a:t>
            </a:r>
            <a:endParaRPr dirty="0"/>
          </a:p>
          <a:p>
            <a:pPr marL="228600" lvl="0" indent="-228600" algn="l">
              <a:lnSpc>
                <a:spcPct val="90000"/>
              </a:lnSpc>
              <a:spcBef>
                <a:spcPts val="1000"/>
              </a:spcBef>
              <a:spcAft>
                <a:spcPts val="0"/>
              </a:spcAft>
              <a:buSzPts val="1600"/>
              <a:buChar char="•"/>
            </a:pPr>
            <a:r>
              <a:rPr lang="he" sz="1600" b="0" i="0" u="none" baseline="0" dirty="0"/>
              <a:t>Novak I, Hines M, Goldsmith S, Barclay R (2012). Clinical Prognostic messages from a systematic review on cerebral palsy. </a:t>
            </a:r>
            <a:r>
              <a:rPr lang="he" sz="1600" b="0" i="1" u="none" baseline="0" dirty="0"/>
              <a:t>PEDIATRICS</a:t>
            </a:r>
            <a:r>
              <a:rPr lang="he" sz="1600" b="0" i="0" u="none" baseline="0" dirty="0"/>
              <a:t>, </a:t>
            </a:r>
            <a:r>
              <a:rPr lang="he" sz="1600" b="0" i="1" u="none" baseline="0" dirty="0"/>
              <a:t>130</a:t>
            </a:r>
            <a:r>
              <a:rPr lang="he" sz="1600" b="0" i="0" u="none" baseline="0" dirty="0"/>
              <a:t>(5), e1285–e1312. doi:10.1542/peds.2012-0924</a:t>
            </a:r>
            <a:endParaRPr dirty="0"/>
          </a:p>
          <a:p>
            <a:pPr marL="228600" lvl="0" indent="-228600" algn="l">
              <a:lnSpc>
                <a:spcPct val="90000"/>
              </a:lnSpc>
              <a:spcBef>
                <a:spcPts val="1000"/>
              </a:spcBef>
              <a:spcAft>
                <a:spcPts val="0"/>
              </a:spcAft>
              <a:buSzPts val="1600"/>
              <a:buChar char="•"/>
            </a:pPr>
            <a:r>
              <a:rPr lang="he" sz="1600" b="0" i="0" u="none" baseline="0" dirty="0"/>
              <a:t>McIntyre, S., Morgan, C., Walker, K., &amp; Novak, I. (2011). Cerebral palsy-don’t delay. </a:t>
            </a:r>
            <a:r>
              <a:rPr lang="he" sz="1600" b="0" i="1" u="none" baseline="0" dirty="0"/>
              <a:t>Developmental Disabilities Research Reviews</a:t>
            </a:r>
            <a:r>
              <a:rPr lang="he" sz="1600" b="0" i="0" u="none" baseline="0" dirty="0"/>
              <a:t>, </a:t>
            </a:r>
            <a:r>
              <a:rPr lang="he" sz="1600" b="0" i="1" u="none" baseline="0" dirty="0"/>
              <a:t>17</a:t>
            </a:r>
            <a:r>
              <a:rPr lang="he" sz="1600" b="0" i="0" u="none" baseline="0" dirty="0"/>
              <a:t>(2), 114–129. doi:10.1002/ddrr.1106</a:t>
            </a:r>
            <a:endParaRPr dirty="0"/>
          </a:p>
          <a:p>
            <a:pPr marL="228600" lvl="0" indent="-228600" algn="l">
              <a:lnSpc>
                <a:spcPct val="90000"/>
              </a:lnSpc>
              <a:spcBef>
                <a:spcPts val="1000"/>
              </a:spcBef>
              <a:spcAft>
                <a:spcPts val="0"/>
              </a:spcAft>
              <a:buSzPts val="1600"/>
              <a:buChar char="•"/>
            </a:pPr>
            <a:r>
              <a:rPr lang="he" sz="1600" b="0" i="0" u="none" baseline="0" dirty="0"/>
              <a:t>Palisano R, Rosenbaum P, Walter S, Russell D, Wood E &amp; Galuppi B (2008). Development and validation of a Gross Motor Function Classification System for children with Cerebral Palsy. </a:t>
            </a:r>
            <a:r>
              <a:rPr lang="he" sz="1600" b="0" i="1" u="none" baseline="0" dirty="0"/>
              <a:t>Developmental Medicine &amp; Child Neurology</a:t>
            </a:r>
            <a:r>
              <a:rPr lang="he" sz="1600" b="0" i="0" u="none" baseline="0" dirty="0"/>
              <a:t>, </a:t>
            </a:r>
            <a:r>
              <a:rPr lang="he" sz="1600" b="0" i="1" u="none" baseline="0" dirty="0"/>
              <a:t>39</a:t>
            </a:r>
            <a:r>
              <a:rPr lang="he" sz="1600" b="0" i="0" u="none" baseline="0" dirty="0"/>
              <a:t>(4), 214–223. doi:10.1111/j.1469-8749.1997.tb07414.x  www.canchild.ca. </a:t>
            </a:r>
            <a:endParaRPr dirty="0"/>
          </a:p>
          <a:p>
            <a:pPr marL="228600" lvl="0" indent="-228600" algn="l">
              <a:lnSpc>
                <a:spcPct val="90000"/>
              </a:lnSpc>
              <a:spcBef>
                <a:spcPts val="1000"/>
              </a:spcBef>
              <a:spcAft>
                <a:spcPts val="0"/>
              </a:spcAft>
              <a:buSzPts val="1600"/>
              <a:buChar char="•"/>
            </a:pPr>
            <a:r>
              <a:rPr lang="he" sz="1600" b="0" i="0" u="none" baseline="0" dirty="0"/>
              <a:t>CanChild Centre for Childhood Disability Research www.canchild.ca. Australian Cerebral Palsy Register, Birth Years 1993-2009, September 2016. </a:t>
            </a:r>
            <a:endParaRPr dirty="0"/>
          </a:p>
          <a:p>
            <a:pPr marL="228600" lvl="0" indent="-114300" algn="l">
              <a:lnSpc>
                <a:spcPct val="90000"/>
              </a:lnSpc>
              <a:spcBef>
                <a:spcPts val="1000"/>
              </a:spcBef>
              <a:spcAft>
                <a:spcPts val="0"/>
              </a:spcAft>
              <a:buClr>
                <a:srgbClr val="77A540"/>
              </a:buClr>
              <a:buSzPts val="1800"/>
              <a:buNone/>
            </a:pPr>
            <a:endParaRPr sz="1800" dirty="0"/>
          </a:p>
        </p:txBody>
      </p:sp>
      <p:sp>
        <p:nvSpPr>
          <p:cNvPr id="285" name="Google Shape;285;p18"/>
          <p:cNvSpPr txBox="1">
            <a:spLocks noGrp="1"/>
          </p:cNvSpPr>
          <p:nvPr>
            <p:ph type="title"/>
          </p:nvPr>
        </p:nvSpPr>
        <p:spPr>
          <a:xfrm>
            <a:off x="513347" y="435795"/>
            <a:ext cx="8234727" cy="71771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548135"/>
              </a:buClr>
              <a:buSzPts val="4400"/>
              <a:buFont typeface="Arial"/>
              <a:buNone/>
            </a:pPr>
            <a:r>
              <a:rPr lang="he" b="1" i="1" u="none" baseline="0" dirty="0"/>
              <a:t>מקורות:</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2"/>
          <p:cNvSpPr txBox="1">
            <a:spLocks noGrp="1"/>
          </p:cNvSpPr>
          <p:nvPr>
            <p:ph type="title"/>
          </p:nvPr>
        </p:nvSpPr>
        <p:spPr>
          <a:xfrm>
            <a:off x="254524" y="398391"/>
            <a:ext cx="8433144" cy="71771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548135"/>
              </a:buClr>
              <a:buSzPts val="4400"/>
              <a:buFont typeface="Arial"/>
              <a:buNone/>
            </a:pPr>
            <a:r>
              <a:rPr lang="he" b="1" i="0" u="none" baseline="0" dirty="0"/>
              <a:t>כיום...</a:t>
            </a:r>
            <a:endParaRPr dirty="0"/>
          </a:p>
        </p:txBody>
      </p:sp>
      <p:sp>
        <p:nvSpPr>
          <p:cNvPr id="50" name="Google Shape;50;p2"/>
          <p:cNvSpPr txBox="1"/>
          <p:nvPr/>
        </p:nvSpPr>
        <p:spPr>
          <a:xfrm>
            <a:off x="777300" y="1746425"/>
            <a:ext cx="5385600" cy="3297300"/>
          </a:xfrm>
          <a:prstGeom prst="rect">
            <a:avLst/>
          </a:prstGeom>
          <a:noFill/>
          <a:ln>
            <a:noFill/>
          </a:ln>
        </p:spPr>
        <p:txBody>
          <a:bodyPr spcFirstLastPara="1" wrap="square" lIns="91425" tIns="45700" rIns="91425" bIns="45700" anchor="t" anchorCtr="0">
            <a:noAutofit/>
          </a:bodyPr>
          <a:lstStyle/>
          <a:p>
            <a:pPr marL="228600" marR="0" lvl="0" indent="-228600" algn="r" rtl="1">
              <a:lnSpc>
                <a:spcPct val="100000"/>
              </a:lnSpc>
              <a:spcBef>
                <a:spcPts val="0"/>
              </a:spcBef>
              <a:spcAft>
                <a:spcPts val="0"/>
              </a:spcAft>
              <a:buClr>
                <a:schemeClr val="dk1"/>
              </a:buClr>
              <a:buSzPts val="2400"/>
              <a:buFont typeface="Arial"/>
              <a:buChar char="•"/>
            </a:pPr>
            <a:r>
              <a:rPr lang="he" sz="2400" b="0" i="0" u="none" strike="noStrike" cap="none" baseline="0">
                <a:solidFill>
                  <a:schemeClr val="dk1"/>
                </a:solidFill>
                <a:latin typeface="Arial"/>
                <a:ea typeface="Arial"/>
                <a:cs typeface="Arial"/>
                <a:sym typeface="Arial"/>
              </a:rPr>
              <a:t>מספר עובדות על שיתוק מוחין (סי.פי.)</a:t>
            </a:r>
            <a:endParaRPr sz="1400" b="0" i="0" u="none" strike="noStrike" cap="none">
              <a:solidFill>
                <a:schemeClr val="dk1"/>
              </a:solidFill>
              <a:latin typeface="Arial"/>
              <a:ea typeface="Arial"/>
              <a:cs typeface="Arial"/>
              <a:sym typeface="Arial"/>
            </a:endParaRPr>
          </a:p>
          <a:p>
            <a:pPr marL="228600" marR="0" lvl="0" indent="-228600" algn="r" rtl="1">
              <a:lnSpc>
                <a:spcPct val="100000"/>
              </a:lnSpc>
              <a:spcBef>
                <a:spcPts val="600"/>
              </a:spcBef>
              <a:spcAft>
                <a:spcPts val="0"/>
              </a:spcAft>
              <a:buClr>
                <a:schemeClr val="dk1"/>
              </a:buClr>
              <a:buSzPts val="2400"/>
              <a:buFont typeface="Arial"/>
              <a:buChar char="•"/>
            </a:pPr>
            <a:r>
              <a:rPr lang="he" sz="2400" b="0" i="0" u="none" strike="noStrike" cap="none" baseline="0">
                <a:solidFill>
                  <a:schemeClr val="dk1"/>
                </a:solidFill>
                <a:latin typeface="Arial"/>
                <a:ea typeface="Arial"/>
                <a:cs typeface="Arial"/>
                <a:sym typeface="Arial"/>
              </a:rPr>
              <a:t>הגדרה</a:t>
            </a:r>
            <a:endParaRPr sz="1400" b="0" i="0" u="none" strike="noStrike" cap="none">
              <a:solidFill>
                <a:schemeClr val="dk1"/>
              </a:solidFill>
              <a:latin typeface="Arial"/>
              <a:ea typeface="Arial"/>
              <a:cs typeface="Arial"/>
              <a:sym typeface="Arial"/>
            </a:endParaRPr>
          </a:p>
          <a:p>
            <a:pPr marL="228600" marR="0" lvl="0" indent="-228600" algn="r" rtl="1">
              <a:lnSpc>
                <a:spcPct val="100000"/>
              </a:lnSpc>
              <a:spcBef>
                <a:spcPts val="600"/>
              </a:spcBef>
              <a:spcAft>
                <a:spcPts val="0"/>
              </a:spcAft>
              <a:buClr>
                <a:schemeClr val="dk1"/>
              </a:buClr>
              <a:buSzPts val="2400"/>
              <a:buFont typeface="Arial"/>
              <a:buChar char="•"/>
            </a:pPr>
            <a:r>
              <a:rPr lang="he" sz="2400" b="0" i="0" u="none" strike="noStrike" cap="none" baseline="0">
                <a:solidFill>
                  <a:schemeClr val="dk1"/>
                </a:solidFill>
                <a:latin typeface="Arial"/>
                <a:ea typeface="Arial"/>
                <a:cs typeface="Arial"/>
                <a:sym typeface="Arial"/>
              </a:rPr>
              <a:t>הגורמים לשיתוק מוחין</a:t>
            </a:r>
            <a:endParaRPr sz="1400" b="0" i="0" u="none" strike="noStrike" cap="none">
              <a:solidFill>
                <a:schemeClr val="dk1"/>
              </a:solidFill>
              <a:latin typeface="Arial"/>
              <a:ea typeface="Arial"/>
              <a:cs typeface="Arial"/>
              <a:sym typeface="Arial"/>
            </a:endParaRPr>
          </a:p>
          <a:p>
            <a:pPr marL="228600" marR="0" lvl="0" indent="-228600" algn="r" rtl="1">
              <a:lnSpc>
                <a:spcPct val="100000"/>
              </a:lnSpc>
              <a:spcBef>
                <a:spcPts val="600"/>
              </a:spcBef>
              <a:spcAft>
                <a:spcPts val="0"/>
              </a:spcAft>
              <a:buClr>
                <a:schemeClr val="dk1"/>
              </a:buClr>
              <a:buSzPts val="2400"/>
              <a:buFont typeface="Arial"/>
              <a:buChar char="•"/>
            </a:pPr>
            <a:r>
              <a:rPr lang="he" sz="2400" b="0" i="0" u="none" strike="noStrike" cap="none" baseline="0">
                <a:solidFill>
                  <a:schemeClr val="dk1"/>
                </a:solidFill>
                <a:latin typeface="Arial"/>
                <a:ea typeface="Arial"/>
                <a:cs typeface="Arial"/>
                <a:sym typeface="Arial"/>
              </a:rPr>
              <a:t>גורמי סיכון</a:t>
            </a:r>
            <a:endParaRPr sz="1400" b="0" i="0" u="none" strike="noStrike" cap="none">
              <a:solidFill>
                <a:schemeClr val="dk1"/>
              </a:solidFill>
              <a:latin typeface="Arial"/>
              <a:ea typeface="Arial"/>
              <a:cs typeface="Arial"/>
              <a:sym typeface="Arial"/>
            </a:endParaRPr>
          </a:p>
          <a:p>
            <a:pPr marL="228600" marR="0" lvl="0" indent="-228600" algn="r" rtl="1">
              <a:lnSpc>
                <a:spcPct val="100000"/>
              </a:lnSpc>
              <a:spcBef>
                <a:spcPts val="600"/>
              </a:spcBef>
              <a:spcAft>
                <a:spcPts val="0"/>
              </a:spcAft>
              <a:buClr>
                <a:schemeClr val="dk1"/>
              </a:buClr>
              <a:buSzPts val="2400"/>
              <a:buFont typeface="Arial"/>
              <a:buChar char="•"/>
            </a:pPr>
            <a:r>
              <a:rPr lang="he" sz="2400" b="0" i="0" u="none" strike="noStrike" cap="none" baseline="0">
                <a:solidFill>
                  <a:schemeClr val="dk1"/>
                </a:solidFill>
                <a:latin typeface="Arial"/>
                <a:ea typeface="Arial"/>
                <a:cs typeface="Arial"/>
                <a:sym typeface="Arial"/>
              </a:rPr>
              <a:t>אבחון</a:t>
            </a:r>
            <a:endParaRPr sz="1400" b="0" i="0" u="none" strike="noStrike" cap="none">
              <a:solidFill>
                <a:schemeClr val="dk1"/>
              </a:solidFill>
              <a:latin typeface="Arial"/>
              <a:ea typeface="Arial"/>
              <a:cs typeface="Arial"/>
              <a:sym typeface="Arial"/>
            </a:endParaRPr>
          </a:p>
          <a:p>
            <a:pPr marL="228600" marR="0" lvl="0" indent="-228600" algn="r" rtl="1">
              <a:lnSpc>
                <a:spcPct val="100000"/>
              </a:lnSpc>
              <a:spcBef>
                <a:spcPts val="600"/>
              </a:spcBef>
              <a:spcAft>
                <a:spcPts val="0"/>
              </a:spcAft>
              <a:buClr>
                <a:schemeClr val="dk1"/>
              </a:buClr>
              <a:buSzPts val="2400"/>
              <a:buFont typeface="Arial"/>
              <a:buChar char="•"/>
            </a:pPr>
            <a:r>
              <a:rPr lang="he" sz="2400" b="0" i="0" u="none" strike="noStrike" cap="none" baseline="0">
                <a:solidFill>
                  <a:schemeClr val="dk1"/>
                </a:solidFill>
                <a:latin typeface="Arial"/>
                <a:ea typeface="Arial"/>
                <a:cs typeface="Arial"/>
                <a:sym typeface="Arial"/>
              </a:rPr>
              <a:t>סוגי הפרעות תנועה</a:t>
            </a:r>
            <a:endParaRPr sz="1400" b="0" i="0" u="none" strike="noStrike" cap="none">
              <a:solidFill>
                <a:schemeClr val="dk1"/>
              </a:solidFill>
              <a:latin typeface="Arial"/>
              <a:ea typeface="Arial"/>
              <a:cs typeface="Arial"/>
              <a:sym typeface="Arial"/>
            </a:endParaRPr>
          </a:p>
          <a:p>
            <a:pPr marL="228600" marR="0" lvl="0" indent="-228600" algn="r" rtl="1">
              <a:lnSpc>
                <a:spcPct val="100000"/>
              </a:lnSpc>
              <a:spcBef>
                <a:spcPts val="600"/>
              </a:spcBef>
              <a:spcAft>
                <a:spcPts val="0"/>
              </a:spcAft>
              <a:buClr>
                <a:schemeClr val="dk1"/>
              </a:buClr>
              <a:buSzPts val="2400"/>
              <a:buFont typeface="Arial"/>
              <a:buChar char="•"/>
            </a:pPr>
            <a:r>
              <a:rPr lang="he" sz="2400" b="0" i="0" u="none" strike="noStrike" cap="none" baseline="0">
                <a:solidFill>
                  <a:schemeClr val="dk1"/>
                </a:solidFill>
                <a:latin typeface="Arial"/>
                <a:ea typeface="Arial"/>
                <a:cs typeface="Arial"/>
                <a:sym typeface="Arial"/>
              </a:rPr>
              <a:t>חלקי הגוף המושפעים משיתוק מוחין</a:t>
            </a:r>
            <a:endParaRPr sz="2800" b="0" i="0" u="none" strike="noStrike" cap="none">
              <a:solidFill>
                <a:schemeClr val="dk1"/>
              </a:solidFill>
              <a:latin typeface="Arial"/>
              <a:ea typeface="Arial"/>
              <a:cs typeface="Arial"/>
              <a:sym typeface="Arial"/>
            </a:endParaRPr>
          </a:p>
        </p:txBody>
      </p:sp>
      <p:sp>
        <p:nvSpPr>
          <p:cNvPr id="51" name="Google Shape;51;p2"/>
          <p:cNvSpPr txBox="1"/>
          <p:nvPr/>
        </p:nvSpPr>
        <p:spPr>
          <a:xfrm>
            <a:off x="777300" y="5408050"/>
            <a:ext cx="9744900" cy="6927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1300"/>
              <a:buFont typeface="Arial"/>
              <a:buNone/>
            </a:pPr>
            <a:r>
              <a:rPr lang="he" sz="1300" b="0" i="1" u="none" strike="noStrike" cap="none" baseline="0">
                <a:solidFill>
                  <a:schemeClr val="dk1"/>
                </a:solidFill>
                <a:latin typeface="Arial"/>
                <a:ea typeface="Arial"/>
                <a:cs typeface="Arial"/>
                <a:sym typeface="Arial"/>
              </a:rPr>
              <a:t>התוכן של מצגת זו מובא לצורך מידע כללי בלבד. הוא אינו מהווה ייעוץ מקצועי ואין להסתמך עליו כתחליף להתייעצויות עם אנשי מקצוע מוסמכים, המסוגלים לקבוע את הצרכים האינדיבידואליים של כל אחד ואחת. כל הזכויות על התוכן שמורות לתנועת "יום המודעות הבינלאומי לשיתוק מוחין". מותר להשתמש בכל חלק מתכני מצגת זו מותנה שהשימוש יהיה אך ורק למטרות פרטיות או לא-מסחריות </a:t>
            </a:r>
            <a:endParaRPr sz="1700" b="0" i="1" u="none" strike="noStrike" cap="none">
              <a:solidFill>
                <a:schemeClr val="dk1"/>
              </a:solidFill>
              <a:latin typeface="Arial"/>
              <a:ea typeface="Arial"/>
              <a:cs typeface="Arial"/>
              <a:sym typeface="Arial"/>
            </a:endParaRPr>
          </a:p>
        </p:txBody>
      </p:sp>
      <p:sp>
        <p:nvSpPr>
          <p:cNvPr id="52" name="Google Shape;52;p2"/>
          <p:cNvSpPr txBox="1"/>
          <p:nvPr/>
        </p:nvSpPr>
        <p:spPr>
          <a:xfrm>
            <a:off x="5958900" y="1276100"/>
            <a:ext cx="4563300" cy="3308568"/>
          </a:xfrm>
          <a:prstGeom prst="rect">
            <a:avLst/>
          </a:prstGeom>
          <a:noFill/>
          <a:ln>
            <a:noFill/>
          </a:ln>
        </p:spPr>
        <p:txBody>
          <a:bodyPr spcFirstLastPara="1" wrap="square" lIns="91425" tIns="91425" rIns="91425" bIns="91425" anchor="t" anchorCtr="0">
            <a:spAutoFit/>
          </a:bodyPr>
          <a:lstStyle/>
          <a:p>
            <a:pPr marL="152400" marR="0" lvl="0" indent="0" algn="r" rtl="1">
              <a:lnSpc>
                <a:spcPct val="100000"/>
              </a:lnSpc>
              <a:spcBef>
                <a:spcPts val="600"/>
              </a:spcBef>
              <a:spcAft>
                <a:spcPts val="0"/>
              </a:spcAft>
              <a:buClr>
                <a:srgbClr val="000000"/>
              </a:buClr>
              <a:buSzPts val="2400"/>
              <a:buFont typeface="Arial"/>
              <a:buNone/>
            </a:pPr>
            <a:endParaRPr sz="2400" b="0" i="0" u="none" strike="noStrike" cap="none" dirty="0">
              <a:solidFill>
                <a:schemeClr val="dk1"/>
              </a:solidFill>
              <a:latin typeface="Arial"/>
              <a:ea typeface="Arial"/>
              <a:cs typeface="Arial"/>
              <a:sym typeface="Arial"/>
            </a:endParaRPr>
          </a:p>
          <a:p>
            <a:pPr marL="685800" marR="0" lvl="1" indent="-228600" algn="r" rtl="1">
              <a:lnSpc>
                <a:spcPct val="100000"/>
              </a:lnSpc>
              <a:spcBef>
                <a:spcPts val="600"/>
              </a:spcBef>
              <a:spcAft>
                <a:spcPts val="0"/>
              </a:spcAft>
              <a:buClr>
                <a:schemeClr val="dk1"/>
              </a:buClr>
              <a:buSzPts val="2400"/>
              <a:buFont typeface="Arial"/>
              <a:buChar char="•"/>
            </a:pPr>
            <a:r>
              <a:rPr lang="he" sz="2400" b="0" i="0" u="none" strike="noStrike" cap="none" baseline="0" dirty="0">
                <a:solidFill>
                  <a:schemeClr val="dk1"/>
                </a:solidFill>
                <a:latin typeface="Arial"/>
                <a:ea typeface="Arial"/>
                <a:cs typeface="Arial"/>
                <a:sym typeface="Arial"/>
              </a:rPr>
              <a:t>מיומנויות מוטוריקה גסה</a:t>
            </a:r>
            <a:endParaRPr sz="1400" b="0" i="0" u="none" strike="noStrike" cap="none" dirty="0">
              <a:solidFill>
                <a:schemeClr val="dk1"/>
              </a:solidFill>
              <a:latin typeface="Arial"/>
              <a:ea typeface="Arial"/>
              <a:cs typeface="Arial"/>
              <a:sym typeface="Arial"/>
            </a:endParaRPr>
          </a:p>
          <a:p>
            <a:pPr marL="685800" marR="0" lvl="1" indent="-228600" algn="r" rtl="1">
              <a:lnSpc>
                <a:spcPct val="100000"/>
              </a:lnSpc>
              <a:spcBef>
                <a:spcPts val="600"/>
              </a:spcBef>
              <a:spcAft>
                <a:spcPts val="0"/>
              </a:spcAft>
              <a:buClr>
                <a:schemeClr val="dk1"/>
              </a:buClr>
              <a:buSzPts val="2400"/>
              <a:buFont typeface="Arial"/>
              <a:buChar char="•"/>
            </a:pPr>
            <a:r>
              <a:rPr lang="he" sz="2400" b="0" i="0" u="none" strike="noStrike" cap="none" baseline="0" dirty="0">
                <a:solidFill>
                  <a:schemeClr val="dk1"/>
                </a:solidFill>
                <a:latin typeface="Arial"/>
                <a:ea typeface="Arial"/>
                <a:cs typeface="Arial"/>
                <a:sym typeface="Arial"/>
              </a:rPr>
              <a:t>מיומנות ידיים</a:t>
            </a:r>
            <a:endParaRPr sz="1400" b="0" i="0" u="none" strike="noStrike" cap="none" dirty="0">
              <a:solidFill>
                <a:schemeClr val="dk1"/>
              </a:solidFill>
              <a:latin typeface="Arial"/>
              <a:ea typeface="Arial"/>
              <a:cs typeface="Arial"/>
              <a:sym typeface="Arial"/>
            </a:endParaRPr>
          </a:p>
          <a:p>
            <a:pPr marL="685800" marR="0" lvl="1" indent="-228600" algn="r" rtl="1">
              <a:lnSpc>
                <a:spcPct val="100000"/>
              </a:lnSpc>
              <a:spcBef>
                <a:spcPts val="600"/>
              </a:spcBef>
              <a:spcAft>
                <a:spcPts val="0"/>
              </a:spcAft>
              <a:buClr>
                <a:schemeClr val="dk1"/>
              </a:buClr>
              <a:buSzPts val="2400"/>
              <a:buFont typeface="Arial"/>
              <a:buChar char="•"/>
            </a:pPr>
            <a:r>
              <a:rPr lang="he" sz="2400" b="0" i="0" u="none" strike="noStrike" cap="none" baseline="0" dirty="0">
                <a:solidFill>
                  <a:schemeClr val="dk1"/>
                </a:solidFill>
                <a:latin typeface="Arial"/>
                <a:ea typeface="Arial"/>
                <a:cs typeface="Arial"/>
                <a:sym typeface="Arial"/>
              </a:rPr>
              <a:t>לקויות קשורות</a:t>
            </a:r>
            <a:endParaRPr sz="1400" b="0" i="0" u="none" strike="noStrike" cap="none" dirty="0">
              <a:solidFill>
                <a:schemeClr val="dk1"/>
              </a:solidFill>
              <a:latin typeface="Arial"/>
              <a:ea typeface="Arial"/>
              <a:cs typeface="Arial"/>
              <a:sym typeface="Arial"/>
            </a:endParaRPr>
          </a:p>
          <a:p>
            <a:pPr marL="685800" marR="0" lvl="1" indent="-228600" algn="r" rtl="1">
              <a:lnSpc>
                <a:spcPct val="100000"/>
              </a:lnSpc>
              <a:spcBef>
                <a:spcPts val="600"/>
              </a:spcBef>
              <a:spcAft>
                <a:spcPts val="0"/>
              </a:spcAft>
              <a:buClr>
                <a:schemeClr val="dk1"/>
              </a:buClr>
              <a:buSzPts val="2400"/>
              <a:buFont typeface="Arial"/>
              <a:buChar char="•"/>
            </a:pPr>
            <a:r>
              <a:rPr lang="he" sz="2400" b="0" i="0" u="none" strike="noStrike" cap="none" baseline="0" dirty="0">
                <a:solidFill>
                  <a:schemeClr val="dk1"/>
                </a:solidFill>
                <a:latin typeface="Arial"/>
                <a:ea typeface="Arial"/>
                <a:cs typeface="Arial"/>
                <a:sym typeface="Arial"/>
              </a:rPr>
              <a:t>טיפולים מבוססי-ראיות</a:t>
            </a:r>
            <a:endParaRPr sz="1400" b="0" i="0" u="none" strike="noStrike" cap="none" dirty="0">
              <a:solidFill>
                <a:schemeClr val="dk1"/>
              </a:solidFill>
              <a:latin typeface="Arial"/>
              <a:ea typeface="Arial"/>
              <a:cs typeface="Arial"/>
              <a:sym typeface="Arial"/>
            </a:endParaRPr>
          </a:p>
          <a:p>
            <a:pPr marL="685800" marR="0" lvl="1" indent="-228600" algn="r" rtl="1">
              <a:lnSpc>
                <a:spcPct val="100000"/>
              </a:lnSpc>
              <a:spcBef>
                <a:spcPts val="600"/>
              </a:spcBef>
              <a:spcAft>
                <a:spcPts val="0"/>
              </a:spcAft>
              <a:buClr>
                <a:schemeClr val="dk1"/>
              </a:buClr>
              <a:buSzPts val="2400"/>
              <a:buFont typeface="Arial"/>
              <a:buChar char="•"/>
            </a:pPr>
            <a:r>
              <a:rPr lang="he" sz="2400" b="0" i="0" u="none" strike="noStrike" cap="none" baseline="0" dirty="0">
                <a:solidFill>
                  <a:schemeClr val="tx1"/>
                </a:solidFill>
                <a:latin typeface="Arial"/>
                <a:ea typeface="Arial"/>
                <a:cs typeface="Arial"/>
                <a:sym typeface="Arial"/>
              </a:rPr>
              <a:t>העתיד</a:t>
            </a:r>
            <a:endParaRPr lang="he" sz="1400" b="0" i="0" u="none" strike="noStrike" cap="none" dirty="0">
              <a:solidFill>
                <a:schemeClr val="tx1"/>
              </a:solidFill>
              <a:latin typeface="Arial"/>
              <a:ea typeface="Arial"/>
              <a:cs typeface="Arial"/>
              <a:sym typeface="Arial"/>
            </a:endParaRPr>
          </a:p>
          <a:p>
            <a:pPr marL="685800" marR="0" lvl="1" indent="-228600" algn="r" rtl="1">
              <a:lnSpc>
                <a:spcPct val="100000"/>
              </a:lnSpc>
              <a:spcBef>
                <a:spcPts val="600"/>
              </a:spcBef>
              <a:spcAft>
                <a:spcPts val="0"/>
              </a:spcAft>
              <a:buClr>
                <a:schemeClr val="dk1"/>
              </a:buClr>
              <a:buSzPts val="2400"/>
              <a:buFont typeface="Arial"/>
              <a:buChar char="•"/>
            </a:pPr>
            <a:r>
              <a:rPr lang="he" sz="2400" b="0" i="0" u="none" strike="noStrike" cap="none" baseline="0" dirty="0">
                <a:solidFill>
                  <a:schemeClr val="tx1"/>
                </a:solidFill>
                <a:latin typeface="Arial"/>
                <a:ea typeface="Arial"/>
                <a:cs typeface="Arial"/>
                <a:sym typeface="Arial"/>
              </a:rPr>
              <a:t>מקורות</a:t>
            </a:r>
            <a:endParaRPr lang="he" sz="2800" b="0" i="0" u="none" strike="noStrike" cap="none" dirty="0">
              <a:solidFill>
                <a:schemeClr val="tx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3"/>
          <p:cNvSpPr txBox="1">
            <a:spLocks noGrp="1"/>
          </p:cNvSpPr>
          <p:nvPr>
            <p:ph type="body" idx="1"/>
          </p:nvPr>
        </p:nvSpPr>
        <p:spPr>
          <a:xfrm>
            <a:off x="4102450" y="1456350"/>
            <a:ext cx="7762800" cy="4581900"/>
          </a:xfrm>
          <a:prstGeom prst="rect">
            <a:avLst/>
          </a:prstGeom>
          <a:noFill/>
          <a:ln>
            <a:noFill/>
          </a:ln>
        </p:spPr>
        <p:txBody>
          <a:bodyPr spcFirstLastPara="1" wrap="square" lIns="91425" tIns="45700" rIns="91425" bIns="45700" anchor="t" anchorCtr="0">
            <a:noAutofit/>
          </a:bodyPr>
          <a:lstStyle/>
          <a:p>
            <a:pPr marL="228600" lvl="0" indent="-228600" algn="r" rtl="1">
              <a:lnSpc>
                <a:spcPct val="100000"/>
              </a:lnSpc>
              <a:spcBef>
                <a:spcPts val="0"/>
              </a:spcBef>
              <a:spcAft>
                <a:spcPts val="0"/>
              </a:spcAft>
              <a:buSzPts val="2200"/>
              <a:buChar char="•"/>
            </a:pPr>
            <a:r>
              <a:rPr lang="he" sz="2200" b="0" i="0" u="none" baseline="0"/>
              <a:t>סי.פי. הוא </a:t>
            </a:r>
            <a:r>
              <a:rPr lang="he" sz="2200" b="1" i="0" u="none" baseline="0"/>
              <a:t>הלקות הגופנית הנפוצה ביותר</a:t>
            </a:r>
            <a:r>
              <a:rPr lang="he" sz="2200" b="0" i="0" u="none" baseline="0"/>
              <a:t> בגיל הילדות</a:t>
            </a:r>
            <a:endParaRPr/>
          </a:p>
          <a:p>
            <a:pPr marL="228600" lvl="0" indent="-228600" algn="r" rtl="1">
              <a:lnSpc>
                <a:spcPct val="100000"/>
              </a:lnSpc>
              <a:spcBef>
                <a:spcPts val="1200"/>
              </a:spcBef>
              <a:spcAft>
                <a:spcPts val="0"/>
              </a:spcAft>
              <a:buSzPts val="2200"/>
              <a:buChar char="•"/>
            </a:pPr>
            <a:r>
              <a:rPr lang="he" sz="2200" b="0" i="0" u="none" baseline="0"/>
              <a:t>סי.פי. מתרחש ב-</a:t>
            </a:r>
            <a:r>
              <a:rPr lang="he" sz="2200" b="1" i="0" u="none" baseline="0"/>
              <a:t>1 מתוך 700 לידות חיות</a:t>
            </a:r>
            <a:r>
              <a:rPr lang="he" sz="2200" b="0" i="0" u="none" baseline="0"/>
              <a:t>,</a:t>
            </a:r>
            <a:r>
              <a:rPr lang="he" sz="2200" b="1" i="0" u="none" baseline="0"/>
              <a:t> </a:t>
            </a:r>
            <a:r>
              <a:rPr lang="he" sz="2200" b="0" i="0" u="none" baseline="0"/>
              <a:t>במדינות שבהן ההכנסה לנפש גבוהה</a:t>
            </a:r>
            <a:endParaRPr/>
          </a:p>
          <a:p>
            <a:pPr marL="228600" lvl="0" indent="-228600" algn="r" rtl="1">
              <a:lnSpc>
                <a:spcPct val="100000"/>
              </a:lnSpc>
              <a:spcBef>
                <a:spcPts val="1200"/>
              </a:spcBef>
              <a:spcAft>
                <a:spcPts val="0"/>
              </a:spcAft>
              <a:buSzPts val="2200"/>
              <a:buChar char="•"/>
            </a:pPr>
            <a:r>
              <a:rPr lang="he" sz="2200" b="0" i="0" u="none" baseline="0"/>
              <a:t>שיתוק מוחין יכול להיגרם עקב נזק למוח המתפתח, נזק המתרחש לרוב </a:t>
            </a:r>
            <a:r>
              <a:rPr lang="he" sz="2200" b="1" i="0" u="none" baseline="0"/>
              <a:t>לפני הלידה</a:t>
            </a:r>
            <a:endParaRPr/>
          </a:p>
          <a:p>
            <a:pPr marL="228600" lvl="0" indent="-228600" algn="r" rtl="1">
              <a:lnSpc>
                <a:spcPct val="100000"/>
              </a:lnSpc>
              <a:spcBef>
                <a:spcPts val="1200"/>
              </a:spcBef>
              <a:spcAft>
                <a:spcPts val="0"/>
              </a:spcAft>
              <a:buSzPts val="2200"/>
              <a:buChar char="•"/>
            </a:pPr>
            <a:r>
              <a:rPr lang="he" sz="2200" b="1" i="0" u="none" baseline="0"/>
              <a:t>אין גורם יחיד </a:t>
            </a:r>
            <a:r>
              <a:rPr lang="he" sz="2200" b="0" i="0" u="none" baseline="0"/>
              <a:t>לסי.פי. אך חוקרים מסוגלים לזהות מספר </a:t>
            </a:r>
            <a:r>
              <a:rPr lang="he" sz="2200" b="1" i="0" u="none" baseline="0"/>
              <a:t>גורמים</a:t>
            </a:r>
            <a:r>
              <a:rPr lang="he" sz="2200" b="0" i="0" u="none" baseline="0"/>
              <a:t> שיכולים לגרום לפגיעה המוחית.</a:t>
            </a:r>
            <a:endParaRPr sz="2200" b="1"/>
          </a:p>
          <a:p>
            <a:pPr marL="228600" lvl="0" indent="-228600" algn="r" rtl="1">
              <a:lnSpc>
                <a:spcPct val="100000"/>
              </a:lnSpc>
              <a:spcBef>
                <a:spcPts val="1200"/>
              </a:spcBef>
              <a:spcAft>
                <a:spcPts val="0"/>
              </a:spcAft>
              <a:buSzPts val="2200"/>
              <a:buChar char="•"/>
            </a:pPr>
            <a:r>
              <a:rPr lang="he" sz="2200" b="0" i="0" u="none" baseline="0"/>
              <a:t>כיום ניתן </a:t>
            </a:r>
            <a:r>
              <a:rPr lang="he" sz="2200" b="1" i="0" u="none" baseline="0"/>
              <a:t>לאבחן</a:t>
            </a:r>
            <a:r>
              <a:rPr lang="he" sz="2200" b="0" i="0" u="none" baseline="0"/>
              <a:t> תינוקות עם "סיכון גבוה לשיתוק מוחין" כבר בגיל שלושה חודשים</a:t>
            </a:r>
            <a:endParaRPr/>
          </a:p>
          <a:p>
            <a:pPr marL="228600" lvl="0" indent="-228600" algn="r" rtl="1">
              <a:lnSpc>
                <a:spcPct val="100000"/>
              </a:lnSpc>
              <a:spcBef>
                <a:spcPts val="1200"/>
              </a:spcBef>
              <a:spcAft>
                <a:spcPts val="0"/>
              </a:spcAft>
              <a:buSzPts val="2200"/>
              <a:buChar char="•"/>
            </a:pPr>
            <a:r>
              <a:rPr lang="he" sz="2200" b="0" i="0" u="none" baseline="0"/>
              <a:t>קיימות </a:t>
            </a:r>
            <a:r>
              <a:rPr lang="he" sz="2200" b="1" i="0" u="none" baseline="0"/>
              <a:t>התערבויות מבוססות ראיות</a:t>
            </a:r>
            <a:r>
              <a:rPr lang="he" sz="2200" b="0" i="0" u="none" baseline="0"/>
              <a:t> רבות לטיפול בשיתוק מוחין ובקרוב יפורסמו הנחיות קליניות בינלאומיות חדשות.</a:t>
            </a:r>
            <a:endParaRPr/>
          </a:p>
        </p:txBody>
      </p:sp>
      <p:sp>
        <p:nvSpPr>
          <p:cNvPr id="59" name="Google Shape;59;p3"/>
          <p:cNvSpPr txBox="1">
            <a:spLocks noGrp="1"/>
          </p:cNvSpPr>
          <p:nvPr>
            <p:ph type="title"/>
          </p:nvPr>
        </p:nvSpPr>
        <p:spPr>
          <a:xfrm>
            <a:off x="513347" y="435795"/>
            <a:ext cx="8253581" cy="71771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548135"/>
              </a:buClr>
              <a:buSzPts val="4400"/>
              <a:buFont typeface="Arial"/>
              <a:buNone/>
            </a:pPr>
            <a:r>
              <a:rPr lang="he" b="1" i="0" u="none" baseline="0" dirty="0"/>
              <a:t>מספר עובדות בקצרה</a:t>
            </a:r>
            <a:endParaRPr dirty="0"/>
          </a:p>
        </p:txBody>
      </p:sp>
      <p:pic>
        <p:nvPicPr>
          <p:cNvPr id="60" name="Google Shape;60;p3"/>
          <p:cNvPicPr preferRelativeResize="0"/>
          <p:nvPr/>
        </p:nvPicPr>
        <p:blipFill rotWithShape="1">
          <a:blip r:embed="rId3">
            <a:alphaModFix/>
          </a:blip>
          <a:srcRect/>
          <a:stretch/>
        </p:blipFill>
        <p:spPr>
          <a:xfrm>
            <a:off x="724292" y="1519700"/>
            <a:ext cx="2864963" cy="4297444"/>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4"/>
          <p:cNvSpPr txBox="1">
            <a:spLocks noGrp="1"/>
          </p:cNvSpPr>
          <p:nvPr>
            <p:ph type="body" idx="1"/>
          </p:nvPr>
        </p:nvSpPr>
        <p:spPr>
          <a:xfrm>
            <a:off x="598669" y="1764797"/>
            <a:ext cx="10788909" cy="3872432"/>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SzPts val="2400"/>
              <a:buNone/>
            </a:pPr>
            <a:r>
              <a:rPr lang="he" sz="2400" b="1" i="0" u="none" baseline="0"/>
              <a:t>שיתוק מוחין (סי.פי) הוא לקות גופנית המשפיעה על התנועה ועל היציבה.</a:t>
            </a:r>
            <a:endParaRPr/>
          </a:p>
          <a:p>
            <a:pPr marL="228600" lvl="0" indent="-228600" algn="r" rtl="1">
              <a:lnSpc>
                <a:spcPct val="90000"/>
              </a:lnSpc>
              <a:spcBef>
                <a:spcPts val="1600"/>
              </a:spcBef>
              <a:spcAft>
                <a:spcPts val="0"/>
              </a:spcAft>
              <a:buSzPts val="2200"/>
              <a:buChar char="•"/>
            </a:pPr>
            <a:r>
              <a:rPr lang="he" sz="2200" b="0" i="0" u="none" baseline="0"/>
              <a:t>סי.פי הוא שם מכליל של קבוצת הפרעות המשפיעות על יכולת התנועה של אדם</a:t>
            </a:r>
            <a:endParaRPr/>
          </a:p>
          <a:p>
            <a:pPr marL="228600" lvl="0" indent="-228600" algn="r" rtl="1">
              <a:lnSpc>
                <a:spcPct val="90000"/>
              </a:lnSpc>
              <a:spcBef>
                <a:spcPts val="1600"/>
              </a:spcBef>
              <a:spcAft>
                <a:spcPts val="0"/>
              </a:spcAft>
              <a:buSzPts val="2200"/>
              <a:buChar char="•"/>
            </a:pPr>
            <a:r>
              <a:rPr lang="he" sz="2200" b="0" i="0" u="none" baseline="0"/>
              <a:t>סי.פי. נגרם בשל נזק למוח המתפתח, נזק המתרחש לפני הלידה, במהלכה או אחריה</a:t>
            </a:r>
            <a:endParaRPr/>
          </a:p>
          <a:p>
            <a:pPr marL="228600" lvl="0" indent="-228600" algn="r" rtl="1">
              <a:lnSpc>
                <a:spcPct val="90000"/>
              </a:lnSpc>
              <a:spcBef>
                <a:spcPts val="1600"/>
              </a:spcBef>
              <a:spcAft>
                <a:spcPts val="0"/>
              </a:spcAft>
              <a:buSzPts val="2200"/>
              <a:buChar char="•"/>
            </a:pPr>
            <a:r>
              <a:rPr lang="he" sz="2200" b="0" i="0" u="none" baseline="0"/>
              <a:t>סי.פי. משפיע בדרכים שונות על אנשים. הוא יכול להשפיע על תנועת הגוף; על קואורדינציית השרירים והשליטה בשרירים; על טונוס השרירים; על רפלקסים, יציבה ושיווי משקל. </a:t>
            </a:r>
            <a:endParaRPr/>
          </a:p>
          <a:p>
            <a:pPr marL="228600" lvl="0" indent="-228600" algn="r" rtl="1">
              <a:lnSpc>
                <a:spcPct val="90000"/>
              </a:lnSpc>
              <a:spcBef>
                <a:spcPts val="1600"/>
              </a:spcBef>
              <a:spcAft>
                <a:spcPts val="0"/>
              </a:spcAft>
              <a:buSzPts val="2200"/>
              <a:buChar char="•"/>
            </a:pPr>
            <a:r>
              <a:rPr lang="he" sz="2200" b="0" i="0" u="none" baseline="0"/>
              <a:t>על אף ששיתוק מוחין הוא מצב קבוע לכל החיים, כמה מתסמינים אלה של סי.פי. יכולים, עם הזמן, להשתפר או להחמיר</a:t>
            </a:r>
            <a:endParaRPr/>
          </a:p>
          <a:p>
            <a:pPr marL="228600" lvl="0" indent="-228600" algn="r" rtl="1">
              <a:lnSpc>
                <a:spcPct val="90000"/>
              </a:lnSpc>
              <a:spcBef>
                <a:spcPts val="1600"/>
              </a:spcBef>
              <a:spcAft>
                <a:spcPts val="0"/>
              </a:spcAft>
              <a:buSzPts val="2200"/>
              <a:buChar char="•"/>
            </a:pPr>
            <a:r>
              <a:rPr lang="he" sz="2200" b="0" i="0" u="none" baseline="0"/>
              <a:t>אנשים עם סי.פי. עלולים לסבול גם מהגבלות ראייה, למידה, שמיעה ודיבור, וכן מאפילפסיה ומהפרעות שכליות.</a:t>
            </a:r>
            <a:endParaRPr/>
          </a:p>
        </p:txBody>
      </p:sp>
      <p:sp>
        <p:nvSpPr>
          <p:cNvPr id="67" name="Google Shape;67;p4"/>
          <p:cNvSpPr txBox="1">
            <a:spLocks noGrp="1"/>
          </p:cNvSpPr>
          <p:nvPr>
            <p:ph type="title"/>
          </p:nvPr>
        </p:nvSpPr>
        <p:spPr>
          <a:xfrm>
            <a:off x="513347" y="435795"/>
            <a:ext cx="8263008" cy="71771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548135"/>
              </a:buClr>
              <a:buSzPts val="4400"/>
              <a:buFont typeface="Arial"/>
              <a:buNone/>
            </a:pPr>
            <a:r>
              <a:rPr lang="he" b="1" i="0" u="none" baseline="0" dirty="0"/>
              <a:t>שיתוק מוחין</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5"/>
          <p:cNvSpPr txBox="1">
            <a:spLocks noGrp="1"/>
          </p:cNvSpPr>
          <p:nvPr>
            <p:ph type="body" idx="1"/>
          </p:nvPr>
        </p:nvSpPr>
        <p:spPr>
          <a:xfrm>
            <a:off x="3756708" y="1655986"/>
            <a:ext cx="7607431" cy="4423538"/>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SzPts val="2200"/>
              <a:buNone/>
            </a:pPr>
            <a:r>
              <a:rPr lang="he" sz="2200" b="1" i="0" u="none" baseline="0"/>
              <a:t>שיתוק מוחין (סי.פי.) הוא תוצאה של שילוב אירועים</a:t>
            </a:r>
            <a:r>
              <a:rPr lang="he" sz="2200" b="0" i="0" u="none" baseline="0"/>
              <a:t> המתרחשים לפני, במהלך, או לאחר הלידה אשר יכולים להוביל פגיעה במוחו המתפתח של תינוק</a:t>
            </a:r>
            <a:endParaRPr dirty="0"/>
          </a:p>
          <a:p>
            <a:pPr marL="228600" lvl="0" indent="-228600" algn="r" rtl="1">
              <a:lnSpc>
                <a:spcPct val="90000"/>
              </a:lnSpc>
              <a:spcBef>
                <a:spcPts val="1600"/>
              </a:spcBef>
              <a:spcAft>
                <a:spcPts val="0"/>
              </a:spcAft>
              <a:buSzPts val="2200"/>
              <a:buChar char="•"/>
            </a:pPr>
            <a:r>
              <a:rPr lang="he" sz="2200" b="0" i="0" u="none" baseline="0"/>
              <a:t>רבים הם הגורמים לשיתוק מוחין – אולם סידרה של "נתיבים סיבתיים", כלומר רצף אירועים המשתלבים כדי לגרום או להאיץ נזק למוח המתפתח.</a:t>
            </a:r>
            <a:endParaRPr dirty="0"/>
          </a:p>
          <a:p>
            <a:pPr marL="228600" lvl="0" indent="-228600" algn="r" rtl="1">
              <a:lnSpc>
                <a:spcPct val="90000"/>
              </a:lnSpc>
              <a:spcBef>
                <a:spcPts val="1600"/>
              </a:spcBef>
              <a:spcAft>
                <a:spcPts val="0"/>
              </a:spcAft>
              <a:buSzPts val="2200"/>
              <a:buChar char="•"/>
            </a:pPr>
            <a:r>
              <a:rPr lang="he" sz="2200" b="0" i="0" u="none" baseline="0"/>
              <a:t>כ-45% מהתינוקות המאובחנים עם סי.פי. נולדים בלידה מוקדמת</a:t>
            </a:r>
            <a:endParaRPr dirty="0"/>
          </a:p>
          <a:p>
            <a:pPr marL="228600" lvl="0" indent="-228600" algn="r" rtl="1">
              <a:lnSpc>
                <a:spcPct val="90000"/>
              </a:lnSpc>
              <a:spcBef>
                <a:spcPts val="1600"/>
              </a:spcBef>
              <a:spcAft>
                <a:spcPts val="0"/>
              </a:spcAft>
              <a:buSzPts val="2200"/>
              <a:buChar char="•"/>
            </a:pPr>
            <a:r>
              <a:rPr lang="he" sz="2200" b="0" i="0" u="none" baseline="0"/>
              <a:t>לגבי מרבית התינוקות שנולדים עם סי.פי. בתום תקופת ההיריון המלאה, הסיבה אינה ידועה</a:t>
            </a:r>
            <a:endParaRPr dirty="0"/>
          </a:p>
          <a:p>
            <a:pPr marL="228600" lvl="0" indent="-228600" algn="r" rtl="1">
              <a:lnSpc>
                <a:spcPct val="90000"/>
              </a:lnSpc>
              <a:spcBef>
                <a:spcPts val="1600"/>
              </a:spcBef>
              <a:spcAft>
                <a:spcPts val="0"/>
              </a:spcAft>
              <a:buSzPts val="2200"/>
              <a:buChar char="•"/>
            </a:pPr>
            <a:r>
              <a:rPr lang="he" sz="2200" b="0" i="0" u="none" baseline="0"/>
              <a:t>רק אחוז קטן מהמקרים של סי.פי. נגרם בשל סיבוכים בזמן הלידה (כגון חנק או חוסר חמצן).</a:t>
            </a:r>
            <a:endParaRPr dirty="0"/>
          </a:p>
          <a:p>
            <a:pPr marL="228600" lvl="0" indent="-88900" algn="r" rtl="1">
              <a:lnSpc>
                <a:spcPct val="90000"/>
              </a:lnSpc>
              <a:spcBef>
                <a:spcPts val="1600"/>
              </a:spcBef>
              <a:spcAft>
                <a:spcPts val="0"/>
              </a:spcAft>
              <a:buClr>
                <a:srgbClr val="77A540"/>
              </a:buClr>
              <a:buSzPts val="2200"/>
              <a:buNone/>
            </a:pPr>
            <a:endParaRPr sz="2200" dirty="0"/>
          </a:p>
        </p:txBody>
      </p:sp>
      <p:sp>
        <p:nvSpPr>
          <p:cNvPr id="74" name="Google Shape;74;p5"/>
          <p:cNvSpPr txBox="1">
            <a:spLocks noGrp="1"/>
          </p:cNvSpPr>
          <p:nvPr>
            <p:ph type="title"/>
          </p:nvPr>
        </p:nvSpPr>
        <p:spPr>
          <a:xfrm>
            <a:off x="513347" y="435795"/>
            <a:ext cx="8300715" cy="71771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548135"/>
              </a:buClr>
              <a:buSzPts val="4400"/>
              <a:buFont typeface="Arial"/>
              <a:buNone/>
            </a:pPr>
            <a:r>
              <a:rPr lang="he" b="1" i="0" u="none" baseline="0" dirty="0"/>
              <a:t>הגורמים לשיתוק מוחין</a:t>
            </a:r>
            <a:endParaRPr dirty="0"/>
          </a:p>
        </p:txBody>
      </p:sp>
      <p:pic>
        <p:nvPicPr>
          <p:cNvPr id="75" name="Google Shape;75;p5"/>
          <p:cNvPicPr preferRelativeResize="0"/>
          <p:nvPr/>
        </p:nvPicPr>
        <p:blipFill rotWithShape="1">
          <a:blip r:embed="rId3">
            <a:alphaModFix/>
          </a:blip>
          <a:srcRect/>
          <a:stretch/>
        </p:blipFill>
        <p:spPr>
          <a:xfrm>
            <a:off x="635895" y="1528321"/>
            <a:ext cx="2751841" cy="412776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6"/>
          <p:cNvSpPr txBox="1">
            <a:spLocks noGrp="1"/>
          </p:cNvSpPr>
          <p:nvPr>
            <p:ph type="body" idx="1"/>
          </p:nvPr>
        </p:nvSpPr>
        <p:spPr>
          <a:xfrm>
            <a:off x="707011" y="1416005"/>
            <a:ext cx="10350630" cy="4645429"/>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SzPts val="2400"/>
              <a:buNone/>
            </a:pPr>
            <a:r>
              <a:rPr lang="he" sz="2400" b="0" i="0" u="none" baseline="0"/>
              <a:t>גורמי הסיכון אינם גורמים לשיתוק מוחין. יחד עם זאת, נוכחותם של כמה גורמי סיכון </a:t>
            </a:r>
            <a:br>
              <a:rPr lang="he" sz="2400"/>
            </a:br>
            <a:r>
              <a:rPr lang="he" sz="2400" b="0" i="0" u="none" baseline="0"/>
              <a:t>עלולה להגביר את הסיכון ללידת תינוק עם סי.פי.</a:t>
            </a:r>
            <a:endParaRPr/>
          </a:p>
          <a:p>
            <a:pPr marL="0" lvl="0" indent="0" algn="r" rtl="1">
              <a:lnSpc>
                <a:spcPct val="90000"/>
              </a:lnSpc>
              <a:spcBef>
                <a:spcPts val="1000"/>
              </a:spcBef>
              <a:spcAft>
                <a:spcPts val="0"/>
              </a:spcAft>
              <a:buSzPts val="2000"/>
              <a:buNone/>
            </a:pPr>
            <a:br>
              <a:rPr lang="he" sz="2000"/>
            </a:br>
            <a:r>
              <a:rPr lang="he" sz="2000" b="0" i="0" u="none" baseline="0"/>
              <a:t>אחדים מגורמי הסיכון לשיתוק מוחין זוהו כבר. בכלל זה:</a:t>
            </a:r>
            <a:endParaRPr/>
          </a:p>
          <a:p>
            <a:pPr marL="228600" lvl="0" indent="-228600" algn="r" rtl="1">
              <a:lnSpc>
                <a:spcPct val="90000"/>
              </a:lnSpc>
              <a:spcBef>
                <a:spcPts val="1000"/>
              </a:spcBef>
              <a:spcAft>
                <a:spcPts val="0"/>
              </a:spcAft>
              <a:buSzPts val="1800"/>
              <a:buChar char="•"/>
            </a:pPr>
            <a:r>
              <a:rPr lang="he" sz="1800" b="0" i="0" u="none" baseline="0"/>
              <a:t>לידה מוקדמת (פחות מ-37 שבועות)</a:t>
            </a:r>
            <a:endParaRPr/>
          </a:p>
          <a:p>
            <a:pPr marL="228600" lvl="0" indent="-228600" algn="r" rtl="1">
              <a:lnSpc>
                <a:spcPct val="90000"/>
              </a:lnSpc>
              <a:spcBef>
                <a:spcPts val="1000"/>
              </a:spcBef>
              <a:spcAft>
                <a:spcPts val="0"/>
              </a:spcAft>
              <a:buSzPts val="1800"/>
              <a:buChar char="•"/>
            </a:pPr>
            <a:r>
              <a:rPr lang="he" sz="1800" b="0" i="0" u="none" baseline="0"/>
              <a:t>משקל נמוך בלידה (קטן לגיל ההיריון)</a:t>
            </a:r>
            <a:endParaRPr/>
          </a:p>
          <a:p>
            <a:pPr marL="228600" lvl="0" indent="-228600" algn="r" rtl="1">
              <a:lnSpc>
                <a:spcPct val="90000"/>
              </a:lnSpc>
              <a:spcBef>
                <a:spcPts val="1000"/>
              </a:spcBef>
              <a:spcAft>
                <a:spcPts val="0"/>
              </a:spcAft>
              <a:buSzPts val="1800"/>
              <a:buChar char="•"/>
            </a:pPr>
            <a:r>
              <a:rPr lang="he" sz="1800" b="0" i="0" u="none" baseline="0"/>
              <a:t>בעיות קרישת דם (תרומבופיליה)</a:t>
            </a:r>
            <a:endParaRPr/>
          </a:p>
          <a:p>
            <a:pPr marL="228600" lvl="0" indent="-228600" algn="r" rtl="1">
              <a:lnSpc>
                <a:spcPct val="90000"/>
              </a:lnSpc>
              <a:spcBef>
                <a:spcPts val="1000"/>
              </a:spcBef>
              <a:spcAft>
                <a:spcPts val="0"/>
              </a:spcAft>
              <a:buSzPts val="1800"/>
              <a:buChar char="•"/>
            </a:pPr>
            <a:r>
              <a:rPr lang="he" sz="1800" b="0" i="0" u="none" baseline="0"/>
              <a:t>אי-יכולת של השליה לספק חמצן וחומרים מזינים לעובר המתפתח</a:t>
            </a:r>
            <a:endParaRPr/>
          </a:p>
          <a:p>
            <a:pPr marL="228600" lvl="0" indent="-228600" algn="r" rtl="1">
              <a:lnSpc>
                <a:spcPct val="90000"/>
              </a:lnSpc>
              <a:spcBef>
                <a:spcPts val="1000"/>
              </a:spcBef>
              <a:spcAft>
                <a:spcPts val="0"/>
              </a:spcAft>
              <a:buSzPts val="1800"/>
              <a:buChar char="•"/>
            </a:pPr>
            <a:r>
              <a:rPr lang="he" sz="1800" b="0" i="0" u="none" baseline="0"/>
              <a:t>זיהום ויראלי או בקטריאלי אצל האם, העובר או התינוק; הזיהום תוקף באופן ישיר או עקיף את מערכת העצבים המרכזית של הילוד</a:t>
            </a:r>
            <a:endParaRPr/>
          </a:p>
          <a:p>
            <a:pPr marL="228600" lvl="0" indent="-228600" algn="r" rtl="1">
              <a:lnSpc>
                <a:spcPct val="90000"/>
              </a:lnSpc>
              <a:spcBef>
                <a:spcPts val="1000"/>
              </a:spcBef>
              <a:spcAft>
                <a:spcPts val="0"/>
              </a:spcAft>
              <a:buSzPts val="1800"/>
              <a:buChar char="•"/>
            </a:pPr>
            <a:r>
              <a:rPr lang="he" sz="1800" b="0" i="0" u="none" baseline="0"/>
              <a:t>חוסר חמצן ממושך במהלך ההיריון או הלידה, או צהבת חמורה זמן קצר לאחר הלידה.</a:t>
            </a:r>
            <a:endParaRPr/>
          </a:p>
          <a:p>
            <a:pPr marL="228600" lvl="0" indent="-88900" algn="r" rtl="1">
              <a:lnSpc>
                <a:spcPct val="90000"/>
              </a:lnSpc>
              <a:spcBef>
                <a:spcPts val="1000"/>
              </a:spcBef>
              <a:spcAft>
                <a:spcPts val="0"/>
              </a:spcAft>
              <a:buClr>
                <a:srgbClr val="77A540"/>
              </a:buClr>
              <a:buSzPts val="2200"/>
              <a:buNone/>
            </a:pPr>
            <a:endParaRPr sz="2200"/>
          </a:p>
        </p:txBody>
      </p:sp>
      <p:sp>
        <p:nvSpPr>
          <p:cNvPr id="82" name="Google Shape;82;p6"/>
          <p:cNvSpPr txBox="1">
            <a:spLocks noGrp="1"/>
          </p:cNvSpPr>
          <p:nvPr>
            <p:ph type="title"/>
          </p:nvPr>
        </p:nvSpPr>
        <p:spPr>
          <a:xfrm>
            <a:off x="513347" y="435795"/>
            <a:ext cx="8215874" cy="71771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548135"/>
              </a:buClr>
              <a:buSzPts val="4400"/>
              <a:buFont typeface="Arial"/>
              <a:buNone/>
            </a:pPr>
            <a:r>
              <a:rPr lang="he" b="1" i="0" u="none" baseline="0" dirty="0"/>
              <a:t>גורמי סיכון</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7"/>
          <p:cNvSpPr txBox="1">
            <a:spLocks noGrp="1"/>
          </p:cNvSpPr>
          <p:nvPr>
            <p:ph type="body" idx="1"/>
          </p:nvPr>
        </p:nvSpPr>
        <p:spPr>
          <a:xfrm>
            <a:off x="697584" y="1519699"/>
            <a:ext cx="11140189" cy="4741058"/>
          </a:xfrm>
          <a:prstGeom prst="rect">
            <a:avLst/>
          </a:prstGeom>
          <a:noFill/>
          <a:ln>
            <a:noFill/>
          </a:ln>
        </p:spPr>
        <p:txBody>
          <a:bodyPr spcFirstLastPara="1" wrap="square" lIns="91425" tIns="45700" rIns="91425" bIns="45700" anchor="t" anchorCtr="0">
            <a:noAutofit/>
          </a:bodyPr>
          <a:lstStyle/>
          <a:p>
            <a:pPr marL="0" lvl="0" indent="0" algn="r" rtl="1">
              <a:lnSpc>
                <a:spcPct val="110000"/>
              </a:lnSpc>
              <a:spcBef>
                <a:spcPts val="0"/>
              </a:spcBef>
              <a:spcAft>
                <a:spcPts val="0"/>
              </a:spcAft>
              <a:buSzPts val="2400"/>
              <a:buNone/>
            </a:pPr>
            <a:r>
              <a:rPr lang="he" sz="2400" b="1" i="0" u="none" baseline="0" dirty="0"/>
              <a:t>לעיתים, סי.פי ניתן לאבחון מוקדם, דבר המאפשר להתחיל לטפל </a:t>
            </a:r>
            <a:br>
              <a:rPr lang="he" sz="2400" b="1" dirty="0"/>
            </a:br>
            <a:r>
              <a:rPr lang="he" sz="2400" b="1" i="0" u="none" baseline="0" dirty="0"/>
              <a:t>מוקדם ככול האפשר</a:t>
            </a:r>
            <a:br>
              <a:rPr lang="he" sz="2400" b="1" dirty="0"/>
            </a:br>
            <a:br>
              <a:rPr lang="he" sz="1100" b="1" dirty="0"/>
            </a:br>
            <a:r>
              <a:rPr lang="he" sz="2000" b="0" i="0" u="none" baseline="0" dirty="0"/>
              <a:t>כיום, ניתן לאבחן תינוקות ב"סיכון גבוהה לשיתוק מוחין" כבר בגיל </a:t>
            </a:r>
            <a:r>
              <a:rPr lang="en-US" sz="2000" b="0" i="0" u="none" baseline="0" dirty="0"/>
              <a:t>3</a:t>
            </a:r>
            <a:r>
              <a:rPr lang="he-IL" sz="2000" b="0" i="0" u="none" baseline="0" dirty="0"/>
              <a:t>‏-5</a:t>
            </a:r>
            <a:r>
              <a:rPr lang="he" sz="2000" b="0" i="0" u="none" baseline="0" dirty="0"/>
              <a:t> חודשים.</a:t>
            </a:r>
            <a:endParaRPr dirty="0"/>
          </a:p>
          <a:p>
            <a:pPr marL="0" lvl="0" indent="0" algn="r" rtl="1">
              <a:lnSpc>
                <a:spcPct val="110000"/>
              </a:lnSpc>
              <a:spcBef>
                <a:spcPts val="1600"/>
              </a:spcBef>
              <a:spcAft>
                <a:spcPts val="0"/>
              </a:spcAft>
              <a:buSzPts val="2000"/>
              <a:buNone/>
            </a:pPr>
            <a:r>
              <a:rPr lang="he" sz="2000" b="0" i="0" u="none" baseline="0" dirty="0"/>
              <a:t>הכלים הרגישים ביותר הם:</a:t>
            </a:r>
            <a:endParaRPr dirty="0"/>
          </a:p>
          <a:p>
            <a:pPr marL="228600" lvl="0" indent="-228600" algn="r" rtl="1">
              <a:lnSpc>
                <a:spcPct val="110000"/>
              </a:lnSpc>
              <a:spcBef>
                <a:spcPts val="600"/>
              </a:spcBef>
              <a:spcAft>
                <a:spcPts val="0"/>
              </a:spcAft>
              <a:buSzPts val="2000"/>
              <a:buChar char="•"/>
            </a:pPr>
            <a:r>
              <a:rPr lang="he" sz="2000" b="0" i="0" u="none" baseline="0" dirty="0"/>
              <a:t>הערכת תנועות כללית בתינוקות &lt;20 שבועות (מתוקן) – 95% חיזוי</a:t>
            </a:r>
            <a:endParaRPr dirty="0"/>
          </a:p>
          <a:p>
            <a:pPr marL="228600" lvl="0" indent="-228600" algn="r" rtl="1">
              <a:lnSpc>
                <a:spcPct val="110000"/>
              </a:lnSpc>
              <a:spcBef>
                <a:spcPts val="600"/>
              </a:spcBef>
              <a:spcAft>
                <a:spcPts val="0"/>
              </a:spcAft>
              <a:buSzPts val="2000"/>
              <a:buChar char="•"/>
            </a:pPr>
            <a:r>
              <a:rPr lang="he" sz="2000" b="0" i="0" u="none" baseline="0" dirty="0"/>
              <a:t>דימות מוחי</a:t>
            </a:r>
            <a:endParaRPr dirty="0"/>
          </a:p>
          <a:p>
            <a:pPr marL="228600" lvl="0" indent="-228600" algn="r" rtl="1">
              <a:lnSpc>
                <a:spcPct val="110000"/>
              </a:lnSpc>
              <a:spcBef>
                <a:spcPts val="600"/>
              </a:spcBef>
              <a:spcAft>
                <a:spcPts val="0"/>
              </a:spcAft>
              <a:buSzPts val="2000"/>
              <a:buChar char="•"/>
            </a:pPr>
            <a:r>
              <a:rPr lang="he" sz="2000" b="0" i="0" u="none" baseline="0" dirty="0"/>
              <a:t>מבחן המרסמית להערכה נוירולוגית לתינוקות (HINE) – 90% חיזוי</a:t>
            </a:r>
            <a:endParaRPr dirty="0"/>
          </a:p>
          <a:p>
            <a:pPr marL="0" lvl="0" indent="0" algn="l" rtl="1">
              <a:lnSpc>
                <a:spcPct val="90000"/>
              </a:lnSpc>
              <a:spcBef>
                <a:spcPts val="1600"/>
              </a:spcBef>
              <a:spcAft>
                <a:spcPts val="0"/>
              </a:spcAft>
              <a:buSzPts val="1600"/>
              <a:buNone/>
            </a:pPr>
            <a:endParaRPr sz="1600" dirty="0"/>
          </a:p>
          <a:p>
            <a:pPr marL="0" lvl="0" indent="0" algn="l" rtl="1">
              <a:lnSpc>
                <a:spcPct val="90000"/>
              </a:lnSpc>
              <a:spcBef>
                <a:spcPts val="1000"/>
              </a:spcBef>
              <a:spcAft>
                <a:spcPts val="0"/>
              </a:spcAft>
              <a:buSzPts val="1600"/>
              <a:buNone/>
            </a:pPr>
            <a:br>
              <a:rPr lang="he" sz="1600" dirty="0"/>
            </a:br>
            <a:endParaRPr sz="1600" dirty="0"/>
          </a:p>
          <a:p>
            <a:pPr marL="0" lvl="0" indent="0" algn="r" rtl="1">
              <a:lnSpc>
                <a:spcPct val="90000"/>
              </a:lnSpc>
              <a:spcBef>
                <a:spcPts val="1000"/>
              </a:spcBef>
              <a:spcAft>
                <a:spcPts val="0"/>
              </a:spcAft>
              <a:buSzPts val="1600"/>
              <a:buNone/>
            </a:pPr>
            <a:r>
              <a:rPr lang="he" sz="1600" b="0" i="0" u="none" baseline="0" dirty="0"/>
              <a:t>ראה כרזת </a:t>
            </a:r>
            <a:r>
              <a:rPr lang="he" sz="1600" b="0" i="1" u="none" baseline="0" dirty="0"/>
              <a:t>"סי.פי.: אבחון וטיפול"</a:t>
            </a:r>
            <a:endParaRPr dirty="0"/>
          </a:p>
          <a:p>
            <a:pPr marL="228600" lvl="0" indent="-88900" algn="r" rtl="1">
              <a:lnSpc>
                <a:spcPct val="90000"/>
              </a:lnSpc>
              <a:spcBef>
                <a:spcPts val="1000"/>
              </a:spcBef>
              <a:spcAft>
                <a:spcPts val="0"/>
              </a:spcAft>
              <a:buClr>
                <a:srgbClr val="77A540"/>
              </a:buClr>
              <a:buSzPts val="2200"/>
              <a:buNone/>
            </a:pPr>
            <a:endParaRPr sz="2200" dirty="0"/>
          </a:p>
        </p:txBody>
      </p:sp>
      <p:sp>
        <p:nvSpPr>
          <p:cNvPr id="89" name="Google Shape;89;p7"/>
          <p:cNvSpPr txBox="1">
            <a:spLocks noGrp="1"/>
          </p:cNvSpPr>
          <p:nvPr>
            <p:ph type="title"/>
          </p:nvPr>
        </p:nvSpPr>
        <p:spPr>
          <a:xfrm>
            <a:off x="513347" y="435795"/>
            <a:ext cx="8187593" cy="71771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548135"/>
              </a:buClr>
              <a:buSzPts val="4400"/>
              <a:buFont typeface="Arial"/>
              <a:buNone/>
            </a:pPr>
            <a:r>
              <a:rPr lang="he" b="1" i="0" u="none" baseline="0" dirty="0"/>
              <a:t>אבחון</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cxnSp>
        <p:nvCxnSpPr>
          <p:cNvPr id="95" name="Google Shape;95;ge5917adf84_0_28"/>
          <p:cNvCxnSpPr/>
          <p:nvPr/>
        </p:nvCxnSpPr>
        <p:spPr>
          <a:xfrm>
            <a:off x="9052308" y="3515164"/>
            <a:ext cx="6600" cy="362700"/>
          </a:xfrm>
          <a:prstGeom prst="straightConnector1">
            <a:avLst/>
          </a:prstGeom>
          <a:noFill/>
          <a:ln w="19050" cap="flat" cmpd="sng">
            <a:solidFill>
              <a:schemeClr val="dk2"/>
            </a:solidFill>
            <a:prstDash val="dot"/>
            <a:round/>
            <a:headEnd type="none" w="med" len="med"/>
            <a:tailEnd type="none" w="med" len="med"/>
          </a:ln>
        </p:spPr>
      </p:cxnSp>
      <p:sp>
        <p:nvSpPr>
          <p:cNvPr id="96" name="Google Shape;96;ge5917adf84_0_28"/>
          <p:cNvSpPr/>
          <p:nvPr/>
        </p:nvSpPr>
        <p:spPr>
          <a:xfrm>
            <a:off x="8500680" y="2926630"/>
            <a:ext cx="1271100" cy="1144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p>
        </p:txBody>
      </p:sp>
      <p:sp>
        <p:nvSpPr>
          <p:cNvPr id="97" name="Google Shape;97;ge5917adf84_0_28"/>
          <p:cNvSpPr/>
          <p:nvPr/>
        </p:nvSpPr>
        <p:spPr>
          <a:xfrm>
            <a:off x="2159737" y="2830681"/>
            <a:ext cx="1271100" cy="1144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p>
        </p:txBody>
      </p:sp>
      <p:sp>
        <p:nvSpPr>
          <p:cNvPr id="98" name="Google Shape;98;ge5917adf84_0_28"/>
          <p:cNvSpPr/>
          <p:nvPr/>
        </p:nvSpPr>
        <p:spPr>
          <a:xfrm>
            <a:off x="9671405" y="2694767"/>
            <a:ext cx="302700" cy="1405200"/>
          </a:xfrm>
          <a:prstGeom prst="rect">
            <a:avLst/>
          </a:pr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p>
        </p:txBody>
      </p:sp>
      <p:sp>
        <p:nvSpPr>
          <p:cNvPr id="99" name="Google Shape;99;ge5917adf84_0_28"/>
          <p:cNvSpPr txBox="1">
            <a:spLocks noGrp="1"/>
          </p:cNvSpPr>
          <p:nvPr>
            <p:ph type="title"/>
          </p:nvPr>
        </p:nvSpPr>
        <p:spPr>
          <a:xfrm>
            <a:off x="519728" y="459250"/>
            <a:ext cx="5005500" cy="7176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548135"/>
              </a:buClr>
              <a:buSzPts val="4400"/>
              <a:buFont typeface="Arial"/>
              <a:buNone/>
            </a:pPr>
            <a:r>
              <a:rPr lang="he" b="1" i="0" u="none" baseline="0"/>
              <a:t>אבחון </a:t>
            </a:r>
            <a:r>
              <a:rPr lang="he" b="0" i="0" u="none" baseline="0"/>
              <a:t>(המשך)</a:t>
            </a:r>
            <a:endParaRPr/>
          </a:p>
        </p:txBody>
      </p:sp>
      <p:sp>
        <p:nvSpPr>
          <p:cNvPr id="100" name="Google Shape;100;ge5917adf84_0_28"/>
          <p:cNvSpPr/>
          <p:nvPr/>
        </p:nvSpPr>
        <p:spPr>
          <a:xfrm>
            <a:off x="525176" y="2683353"/>
            <a:ext cx="1321500" cy="1416600"/>
          </a:xfrm>
          <a:prstGeom prst="rect">
            <a:avLst/>
          </a:pr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he" sz="1200" b="0" i="0" u="none" baseline="0"/>
              <a:t>התינוק בסיכון לשיתוק מוחין?</a:t>
            </a:r>
            <a:endParaRPr sz="1200"/>
          </a:p>
        </p:txBody>
      </p:sp>
      <p:sp>
        <p:nvSpPr>
          <p:cNvPr id="101" name="Google Shape;101;ge5917adf84_0_28"/>
          <p:cNvSpPr/>
          <p:nvPr/>
        </p:nvSpPr>
        <p:spPr>
          <a:xfrm>
            <a:off x="2487532" y="3650026"/>
            <a:ext cx="615600" cy="634800"/>
          </a:xfrm>
          <a:prstGeom prst="ellipse">
            <a:avLst/>
          </a:prstGeom>
          <a:solidFill>
            <a:srgbClr val="4FC7E8"/>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he" sz="1100" b="0" i="0" u="none" baseline="0"/>
              <a:t>לא</a:t>
            </a:r>
            <a:endParaRPr sz="1100"/>
          </a:p>
        </p:txBody>
      </p:sp>
      <p:sp>
        <p:nvSpPr>
          <p:cNvPr id="102" name="Google Shape;102;ge5917adf84_0_28"/>
          <p:cNvSpPr/>
          <p:nvPr/>
        </p:nvSpPr>
        <p:spPr>
          <a:xfrm>
            <a:off x="2487532" y="2521360"/>
            <a:ext cx="615600" cy="634800"/>
          </a:xfrm>
          <a:prstGeom prst="ellipse">
            <a:avLst/>
          </a:prstGeom>
          <a:solidFill>
            <a:srgbClr val="00C165"/>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he" sz="1100" b="0" i="0" u="none" baseline="0"/>
              <a:t>כן</a:t>
            </a:r>
            <a:endParaRPr sz="1100"/>
          </a:p>
        </p:txBody>
      </p:sp>
      <p:cxnSp>
        <p:nvCxnSpPr>
          <p:cNvPr id="103" name="Google Shape;103;ge5917adf84_0_28"/>
          <p:cNvCxnSpPr>
            <a:stCxn id="100" idx="3"/>
          </p:cNvCxnSpPr>
          <p:nvPr/>
        </p:nvCxnSpPr>
        <p:spPr>
          <a:xfrm>
            <a:off x="1846676" y="3391653"/>
            <a:ext cx="302700" cy="6000"/>
          </a:xfrm>
          <a:prstGeom prst="straightConnector1">
            <a:avLst/>
          </a:prstGeom>
          <a:noFill/>
          <a:ln w="9525" cap="flat" cmpd="sng">
            <a:solidFill>
              <a:schemeClr val="dk2"/>
            </a:solidFill>
            <a:prstDash val="solid"/>
            <a:round/>
            <a:headEnd type="none" w="med" len="med"/>
            <a:tailEnd type="none" w="med" len="med"/>
          </a:ln>
        </p:spPr>
      </p:cxnSp>
      <p:sp>
        <p:nvSpPr>
          <p:cNvPr id="104" name="Google Shape;104;ge5917adf84_0_28"/>
          <p:cNvSpPr/>
          <p:nvPr/>
        </p:nvSpPr>
        <p:spPr>
          <a:xfrm>
            <a:off x="3743785" y="2686235"/>
            <a:ext cx="1321500" cy="1416600"/>
          </a:xfrm>
          <a:prstGeom prst="rect">
            <a:avLst/>
          </a:pr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he" sz="1200" b="0" i="0" u="none" baseline="0"/>
              <a:t>ההתפתחות המוטורית של התינוק אינה תקינה?</a:t>
            </a:r>
            <a:endParaRPr sz="1200"/>
          </a:p>
        </p:txBody>
      </p:sp>
      <p:cxnSp>
        <p:nvCxnSpPr>
          <p:cNvPr id="105" name="Google Shape;105;ge5917adf84_0_28"/>
          <p:cNvCxnSpPr/>
          <p:nvPr/>
        </p:nvCxnSpPr>
        <p:spPr>
          <a:xfrm>
            <a:off x="3440977" y="3400172"/>
            <a:ext cx="302700" cy="6000"/>
          </a:xfrm>
          <a:prstGeom prst="straightConnector1">
            <a:avLst/>
          </a:prstGeom>
          <a:noFill/>
          <a:ln w="9525" cap="flat" cmpd="sng">
            <a:solidFill>
              <a:schemeClr val="dk2"/>
            </a:solidFill>
            <a:prstDash val="solid"/>
            <a:round/>
            <a:headEnd type="none" w="med" len="med"/>
            <a:tailEnd type="none" w="med" len="med"/>
          </a:ln>
        </p:spPr>
      </p:cxnSp>
      <p:sp>
        <p:nvSpPr>
          <p:cNvPr id="106" name="Google Shape;106;ge5917adf84_0_28"/>
          <p:cNvSpPr/>
          <p:nvPr/>
        </p:nvSpPr>
        <p:spPr>
          <a:xfrm>
            <a:off x="5337873" y="2830681"/>
            <a:ext cx="1271100" cy="1144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p>
        </p:txBody>
      </p:sp>
      <p:cxnSp>
        <p:nvCxnSpPr>
          <p:cNvPr id="107" name="Google Shape;107;ge5917adf84_0_28"/>
          <p:cNvCxnSpPr/>
          <p:nvPr/>
        </p:nvCxnSpPr>
        <p:spPr>
          <a:xfrm>
            <a:off x="5065499" y="3391652"/>
            <a:ext cx="302700" cy="6000"/>
          </a:xfrm>
          <a:prstGeom prst="straightConnector1">
            <a:avLst/>
          </a:prstGeom>
          <a:noFill/>
          <a:ln w="9525" cap="flat" cmpd="sng">
            <a:solidFill>
              <a:schemeClr val="dk2"/>
            </a:solidFill>
            <a:prstDash val="solid"/>
            <a:round/>
            <a:headEnd type="none" w="med" len="med"/>
            <a:tailEnd type="none" w="med" len="med"/>
          </a:ln>
        </p:spPr>
      </p:cxnSp>
      <p:sp>
        <p:nvSpPr>
          <p:cNvPr id="108" name="Google Shape;108;ge5917adf84_0_28"/>
          <p:cNvSpPr/>
          <p:nvPr/>
        </p:nvSpPr>
        <p:spPr>
          <a:xfrm>
            <a:off x="5625307" y="3650026"/>
            <a:ext cx="615600" cy="634800"/>
          </a:xfrm>
          <a:prstGeom prst="ellipse">
            <a:avLst/>
          </a:prstGeom>
          <a:solidFill>
            <a:srgbClr val="4FC7E8"/>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he" sz="1100" b="0" i="0" u="none" baseline="0"/>
              <a:t>לא</a:t>
            </a:r>
            <a:endParaRPr sz="1100"/>
          </a:p>
        </p:txBody>
      </p:sp>
      <p:sp>
        <p:nvSpPr>
          <p:cNvPr id="109" name="Google Shape;109;ge5917adf84_0_28"/>
          <p:cNvSpPr/>
          <p:nvPr/>
        </p:nvSpPr>
        <p:spPr>
          <a:xfrm>
            <a:off x="5665668" y="2521360"/>
            <a:ext cx="615600" cy="634800"/>
          </a:xfrm>
          <a:prstGeom prst="ellipse">
            <a:avLst/>
          </a:prstGeom>
          <a:solidFill>
            <a:srgbClr val="00C165"/>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he" sz="1100" b="0" i="0" u="none" baseline="0"/>
              <a:t>כן</a:t>
            </a:r>
            <a:endParaRPr sz="1100"/>
          </a:p>
        </p:txBody>
      </p:sp>
      <p:cxnSp>
        <p:nvCxnSpPr>
          <p:cNvPr id="110" name="Google Shape;110;ge5917adf84_0_28"/>
          <p:cNvCxnSpPr/>
          <p:nvPr/>
        </p:nvCxnSpPr>
        <p:spPr>
          <a:xfrm>
            <a:off x="6609074" y="3400172"/>
            <a:ext cx="302700" cy="6000"/>
          </a:xfrm>
          <a:prstGeom prst="straightConnector1">
            <a:avLst/>
          </a:prstGeom>
          <a:noFill/>
          <a:ln w="9525" cap="flat" cmpd="sng">
            <a:solidFill>
              <a:schemeClr val="dk2"/>
            </a:solidFill>
            <a:prstDash val="solid"/>
            <a:round/>
            <a:headEnd type="none" w="med" len="med"/>
            <a:tailEnd type="none" w="med" len="med"/>
          </a:ln>
        </p:spPr>
      </p:cxnSp>
      <p:sp>
        <p:nvSpPr>
          <p:cNvPr id="111" name="Google Shape;111;ge5917adf84_0_28"/>
          <p:cNvSpPr/>
          <p:nvPr/>
        </p:nvSpPr>
        <p:spPr>
          <a:xfrm>
            <a:off x="6881448" y="2694756"/>
            <a:ext cx="1321500" cy="1416600"/>
          </a:xfrm>
          <a:prstGeom prst="rect">
            <a:avLst/>
          </a:pr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he" sz="1200" b="0" i="0" u="none" baseline="0"/>
              <a:t>הדימות המוחי (neuroimaging) של התינוק אינו תקין?</a:t>
            </a:r>
            <a:endParaRPr sz="1200"/>
          </a:p>
        </p:txBody>
      </p:sp>
      <p:sp>
        <p:nvSpPr>
          <p:cNvPr id="112" name="Google Shape;112;ge5917adf84_0_28"/>
          <p:cNvSpPr/>
          <p:nvPr/>
        </p:nvSpPr>
        <p:spPr>
          <a:xfrm>
            <a:off x="6243354" y="3406060"/>
            <a:ext cx="615600" cy="768000"/>
          </a:xfrm>
          <a:prstGeom prst="rect">
            <a:avLst/>
          </a:pr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p>
        </p:txBody>
      </p:sp>
      <p:cxnSp>
        <p:nvCxnSpPr>
          <p:cNvPr id="113" name="Google Shape;113;ge5917adf84_0_28"/>
          <p:cNvCxnSpPr/>
          <p:nvPr/>
        </p:nvCxnSpPr>
        <p:spPr>
          <a:xfrm>
            <a:off x="5965444" y="2030575"/>
            <a:ext cx="3300" cy="490800"/>
          </a:xfrm>
          <a:prstGeom prst="straightConnector1">
            <a:avLst/>
          </a:prstGeom>
          <a:noFill/>
          <a:ln w="9525" cap="flat" cmpd="sng">
            <a:solidFill>
              <a:schemeClr val="dk2"/>
            </a:solidFill>
            <a:prstDash val="solid"/>
            <a:round/>
            <a:headEnd type="none" w="med" len="med"/>
            <a:tailEnd type="none" w="med" len="med"/>
          </a:ln>
        </p:spPr>
      </p:cxnSp>
      <p:cxnSp>
        <p:nvCxnSpPr>
          <p:cNvPr id="114" name="Google Shape;114;ge5917adf84_0_28"/>
          <p:cNvCxnSpPr/>
          <p:nvPr/>
        </p:nvCxnSpPr>
        <p:spPr>
          <a:xfrm>
            <a:off x="5968614" y="2021564"/>
            <a:ext cx="4131000" cy="8700"/>
          </a:xfrm>
          <a:prstGeom prst="straightConnector1">
            <a:avLst/>
          </a:prstGeom>
          <a:noFill/>
          <a:ln w="9525" cap="flat" cmpd="sng">
            <a:solidFill>
              <a:schemeClr val="dk2"/>
            </a:solidFill>
            <a:prstDash val="solid"/>
            <a:round/>
            <a:headEnd type="none" w="med" len="med"/>
            <a:tailEnd type="none" w="med" len="med"/>
          </a:ln>
        </p:spPr>
      </p:cxnSp>
      <p:cxnSp>
        <p:nvCxnSpPr>
          <p:cNvPr id="115" name="Google Shape;115;ge5917adf84_0_28"/>
          <p:cNvCxnSpPr/>
          <p:nvPr/>
        </p:nvCxnSpPr>
        <p:spPr>
          <a:xfrm>
            <a:off x="10071109" y="2014078"/>
            <a:ext cx="3300" cy="490800"/>
          </a:xfrm>
          <a:prstGeom prst="straightConnector1">
            <a:avLst/>
          </a:prstGeom>
          <a:noFill/>
          <a:ln w="9525" cap="flat" cmpd="sng">
            <a:solidFill>
              <a:schemeClr val="dk2"/>
            </a:solidFill>
            <a:prstDash val="solid"/>
            <a:round/>
            <a:headEnd type="none" w="med" len="med"/>
            <a:tailEnd type="none" w="med" len="med"/>
          </a:ln>
        </p:spPr>
      </p:cxnSp>
      <p:cxnSp>
        <p:nvCxnSpPr>
          <p:cNvPr id="116" name="Google Shape;116;ge5917adf84_0_28"/>
          <p:cNvCxnSpPr/>
          <p:nvPr/>
        </p:nvCxnSpPr>
        <p:spPr>
          <a:xfrm rot="10800000">
            <a:off x="10084385" y="4284738"/>
            <a:ext cx="3300" cy="490800"/>
          </a:xfrm>
          <a:prstGeom prst="straightConnector1">
            <a:avLst/>
          </a:prstGeom>
          <a:noFill/>
          <a:ln w="9525" cap="flat" cmpd="sng">
            <a:solidFill>
              <a:schemeClr val="dk2"/>
            </a:solidFill>
            <a:prstDash val="solid"/>
            <a:round/>
            <a:headEnd type="none" w="med" len="med"/>
            <a:tailEnd type="none" w="med" len="med"/>
          </a:ln>
        </p:spPr>
      </p:cxnSp>
      <p:cxnSp>
        <p:nvCxnSpPr>
          <p:cNvPr id="117" name="Google Shape;117;ge5917adf84_0_28"/>
          <p:cNvCxnSpPr/>
          <p:nvPr/>
        </p:nvCxnSpPr>
        <p:spPr>
          <a:xfrm flipH="1">
            <a:off x="5928971" y="4778693"/>
            <a:ext cx="4210200" cy="9900"/>
          </a:xfrm>
          <a:prstGeom prst="straightConnector1">
            <a:avLst/>
          </a:prstGeom>
          <a:noFill/>
          <a:ln w="9525" cap="flat" cmpd="sng">
            <a:solidFill>
              <a:schemeClr val="dk2"/>
            </a:solidFill>
            <a:prstDash val="solid"/>
            <a:round/>
            <a:headEnd type="none" w="med" len="med"/>
            <a:tailEnd type="none" w="med" len="med"/>
          </a:ln>
        </p:spPr>
      </p:cxnSp>
      <p:cxnSp>
        <p:nvCxnSpPr>
          <p:cNvPr id="118" name="Google Shape;118;ge5917adf84_0_28"/>
          <p:cNvCxnSpPr/>
          <p:nvPr/>
        </p:nvCxnSpPr>
        <p:spPr>
          <a:xfrm>
            <a:off x="5931518" y="4284658"/>
            <a:ext cx="3300" cy="490800"/>
          </a:xfrm>
          <a:prstGeom prst="straightConnector1">
            <a:avLst/>
          </a:prstGeom>
          <a:noFill/>
          <a:ln w="9525" cap="flat" cmpd="sng">
            <a:solidFill>
              <a:schemeClr val="dk2"/>
            </a:solidFill>
            <a:prstDash val="solid"/>
            <a:round/>
            <a:headEnd type="none" w="med" len="med"/>
            <a:tailEnd type="none" w="med" len="med"/>
          </a:ln>
        </p:spPr>
      </p:cxnSp>
      <p:cxnSp>
        <p:nvCxnSpPr>
          <p:cNvPr id="119" name="Google Shape;119;ge5917adf84_0_28"/>
          <p:cNvCxnSpPr/>
          <p:nvPr/>
        </p:nvCxnSpPr>
        <p:spPr>
          <a:xfrm>
            <a:off x="8203027" y="3400115"/>
            <a:ext cx="302700" cy="6000"/>
          </a:xfrm>
          <a:prstGeom prst="straightConnector1">
            <a:avLst/>
          </a:prstGeom>
          <a:noFill/>
          <a:ln w="9525" cap="flat" cmpd="sng">
            <a:solidFill>
              <a:schemeClr val="dk2"/>
            </a:solidFill>
            <a:prstDash val="solid"/>
            <a:round/>
            <a:headEnd type="none" w="med" len="med"/>
            <a:tailEnd type="none" w="med" len="med"/>
          </a:ln>
        </p:spPr>
      </p:cxnSp>
      <p:sp>
        <p:nvSpPr>
          <p:cNvPr id="120" name="Google Shape;120;ge5917adf84_0_28"/>
          <p:cNvSpPr/>
          <p:nvPr/>
        </p:nvSpPr>
        <p:spPr>
          <a:xfrm>
            <a:off x="9655914" y="3527303"/>
            <a:ext cx="833700" cy="880200"/>
          </a:xfrm>
          <a:prstGeom prst="rect">
            <a:avLst/>
          </a:prstGeom>
          <a:solidFill>
            <a:srgbClr val="4FC7E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he" sz="1200" b="0" i="0" u="none" baseline="0"/>
              <a:t>לא מדובר בשיתוק מוחין</a:t>
            </a:r>
            <a:endParaRPr sz="1200"/>
          </a:p>
        </p:txBody>
      </p:sp>
      <p:sp>
        <p:nvSpPr>
          <p:cNvPr id="121" name="Google Shape;121;ge5917adf84_0_28"/>
          <p:cNvSpPr/>
          <p:nvPr/>
        </p:nvSpPr>
        <p:spPr>
          <a:xfrm>
            <a:off x="9655914" y="2504950"/>
            <a:ext cx="833700" cy="880200"/>
          </a:xfrm>
          <a:prstGeom prst="rect">
            <a:avLst/>
          </a:prstGeom>
          <a:solidFill>
            <a:srgbClr val="00C16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he" sz="1200" b="0" i="0" u="none" baseline="0"/>
              <a:t>שיתוק מוחין</a:t>
            </a:r>
            <a:endParaRPr sz="1200"/>
          </a:p>
        </p:txBody>
      </p:sp>
      <p:sp>
        <p:nvSpPr>
          <p:cNvPr id="122" name="Google Shape;122;ge5917adf84_0_28"/>
          <p:cNvSpPr/>
          <p:nvPr/>
        </p:nvSpPr>
        <p:spPr>
          <a:xfrm>
            <a:off x="8763099" y="3713256"/>
            <a:ext cx="615600" cy="634800"/>
          </a:xfrm>
          <a:prstGeom prst="ellipse">
            <a:avLst/>
          </a:prstGeom>
          <a:solidFill>
            <a:srgbClr val="4FC7E8"/>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he" sz="1100" b="0" i="0" u="none" baseline="0"/>
              <a:t>לא</a:t>
            </a:r>
            <a:endParaRPr sz="1100"/>
          </a:p>
        </p:txBody>
      </p:sp>
      <p:sp>
        <p:nvSpPr>
          <p:cNvPr id="123" name="Google Shape;123;ge5917adf84_0_28"/>
          <p:cNvSpPr/>
          <p:nvPr/>
        </p:nvSpPr>
        <p:spPr>
          <a:xfrm>
            <a:off x="8803460" y="2584590"/>
            <a:ext cx="615600" cy="634800"/>
          </a:xfrm>
          <a:prstGeom prst="ellipse">
            <a:avLst/>
          </a:prstGeom>
          <a:solidFill>
            <a:srgbClr val="00C165"/>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he" sz="1100" b="0" i="0" u="none" baseline="0"/>
              <a:t>כן</a:t>
            </a:r>
            <a:endParaRPr sz="1100"/>
          </a:p>
        </p:txBody>
      </p:sp>
      <p:sp>
        <p:nvSpPr>
          <p:cNvPr id="124" name="Google Shape;124;ge5917adf84_0_28"/>
          <p:cNvSpPr/>
          <p:nvPr/>
        </p:nvSpPr>
        <p:spPr>
          <a:xfrm>
            <a:off x="10586551" y="3583423"/>
            <a:ext cx="1082100" cy="7680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r>
              <a:rPr lang="he" sz="1200" b="0" i="0" u="none" baseline="0"/>
              <a:t>לחקור בעיות רפואיות אחרות</a:t>
            </a:r>
            <a:endParaRPr sz="1200"/>
          </a:p>
        </p:txBody>
      </p:sp>
      <p:sp>
        <p:nvSpPr>
          <p:cNvPr id="125" name="Google Shape;125;ge5917adf84_0_28"/>
          <p:cNvSpPr/>
          <p:nvPr/>
        </p:nvSpPr>
        <p:spPr>
          <a:xfrm>
            <a:off x="10586551" y="2584590"/>
            <a:ext cx="1082100" cy="7680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r>
              <a:rPr lang="he" sz="1200" b="0" i="0" u="none" baseline="0"/>
              <a:t>טיפול מוקדם</a:t>
            </a:r>
            <a:endParaRPr sz="1200"/>
          </a:p>
        </p:txBody>
      </p:sp>
      <p:cxnSp>
        <p:nvCxnSpPr>
          <p:cNvPr id="126" name="Google Shape;126;ge5917adf84_0_28"/>
          <p:cNvCxnSpPr/>
          <p:nvPr/>
        </p:nvCxnSpPr>
        <p:spPr>
          <a:xfrm>
            <a:off x="9378671" y="3276691"/>
            <a:ext cx="302700" cy="6000"/>
          </a:xfrm>
          <a:prstGeom prst="straightConnector1">
            <a:avLst/>
          </a:prstGeom>
          <a:noFill/>
          <a:ln w="19050" cap="flat" cmpd="sng">
            <a:solidFill>
              <a:schemeClr val="dk2"/>
            </a:solidFill>
            <a:prstDash val="dot"/>
            <a:round/>
            <a:headEnd type="none" w="med" len="med"/>
            <a:tailEnd type="none" w="med" len="med"/>
          </a:ln>
        </p:spPr>
      </p:cxnSp>
      <p:cxnSp>
        <p:nvCxnSpPr>
          <p:cNvPr id="127" name="Google Shape;127;ge5917adf84_0_28"/>
          <p:cNvCxnSpPr/>
          <p:nvPr/>
        </p:nvCxnSpPr>
        <p:spPr>
          <a:xfrm flipH="1">
            <a:off x="9387804" y="3276687"/>
            <a:ext cx="5400" cy="211500"/>
          </a:xfrm>
          <a:prstGeom prst="straightConnector1">
            <a:avLst/>
          </a:prstGeom>
          <a:noFill/>
          <a:ln w="19050" cap="flat" cmpd="sng">
            <a:solidFill>
              <a:schemeClr val="dk2"/>
            </a:solidFill>
            <a:prstDash val="dot"/>
            <a:round/>
            <a:headEnd type="none" w="med" len="med"/>
            <a:tailEnd type="none" w="med" len="med"/>
          </a:ln>
        </p:spPr>
      </p:cxnSp>
      <p:cxnSp>
        <p:nvCxnSpPr>
          <p:cNvPr id="128" name="Google Shape;128;ge5917adf84_0_28"/>
          <p:cNvCxnSpPr/>
          <p:nvPr/>
        </p:nvCxnSpPr>
        <p:spPr>
          <a:xfrm rot="10800000" flipH="1">
            <a:off x="9067896" y="3495847"/>
            <a:ext cx="331800" cy="6300"/>
          </a:xfrm>
          <a:prstGeom prst="straightConnector1">
            <a:avLst/>
          </a:prstGeom>
          <a:noFill/>
          <a:ln w="19050" cap="flat" cmpd="sng">
            <a:solidFill>
              <a:schemeClr val="dk2"/>
            </a:solidFill>
            <a:prstDash val="dot"/>
            <a:round/>
            <a:headEnd type="none" w="med" len="med"/>
            <a:tailEnd type="none" w="med" len="med"/>
          </a:ln>
        </p:spPr>
      </p:cxnSp>
      <p:sp>
        <p:nvSpPr>
          <p:cNvPr id="129" name="Google Shape;129;ge5917adf84_0_28"/>
          <p:cNvSpPr/>
          <p:nvPr/>
        </p:nvSpPr>
        <p:spPr>
          <a:xfrm>
            <a:off x="8873195" y="3500112"/>
            <a:ext cx="833700" cy="2115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he" sz="900" b="0" i="0" u="none" baseline="0" dirty="0"/>
              <a:t>%</a:t>
            </a:r>
            <a:r>
              <a:rPr lang="he-IL" sz="900" b="0" i="0" u="none" baseline="0" dirty="0"/>
              <a:t>‏</a:t>
            </a:r>
            <a:r>
              <a:rPr lang="he" sz="900" b="0" i="0" u="none" baseline="0" dirty="0"/>
              <a:t>10-%</a:t>
            </a:r>
            <a:r>
              <a:rPr lang="he-IL" sz="900" b="0" i="0" u="none" baseline="0" dirty="0"/>
              <a:t>‏</a:t>
            </a:r>
            <a:r>
              <a:rPr lang="he" sz="900" b="0" i="0" u="none" baseline="0" dirty="0"/>
              <a:t>20</a:t>
            </a:r>
            <a:endParaRPr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519728" y="459250"/>
            <a:ext cx="5005500" cy="7176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548135"/>
              </a:buClr>
              <a:buSzPts val="4400"/>
              <a:buFont typeface="Arial"/>
              <a:buNone/>
            </a:pPr>
            <a:r>
              <a:rPr lang="he" b="1" i="0" u="none" baseline="0"/>
              <a:t>אבחון </a:t>
            </a:r>
            <a:r>
              <a:rPr lang="he" b="0" i="0" u="none" baseline="0"/>
              <a:t>(המשך)</a:t>
            </a:r>
            <a:endParaRPr/>
          </a:p>
        </p:txBody>
      </p:sp>
      <p:sp>
        <p:nvSpPr>
          <p:cNvPr id="136" name="Google Shape;136;p8"/>
          <p:cNvSpPr txBox="1"/>
          <p:nvPr/>
        </p:nvSpPr>
        <p:spPr>
          <a:xfrm>
            <a:off x="550295" y="1919750"/>
            <a:ext cx="3648000" cy="3387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1600"/>
              <a:buFont typeface="Arial"/>
              <a:buNone/>
            </a:pPr>
            <a:r>
              <a:rPr lang="he" sz="1600" b="1" i="0" u="none" strike="noStrike" cap="none" baseline="0">
                <a:solidFill>
                  <a:schemeClr val="dk1"/>
                </a:solidFill>
                <a:latin typeface="Arial"/>
                <a:ea typeface="Arial"/>
                <a:cs typeface="Arial"/>
                <a:sym typeface="Arial"/>
              </a:rPr>
              <a:t>גורמי סיכון לשיתוק מוחין</a:t>
            </a:r>
            <a:endParaRPr sz="1400" b="0" i="0" u="none" strike="noStrike" cap="none">
              <a:solidFill>
                <a:schemeClr val="dk1"/>
              </a:solidFill>
              <a:latin typeface="Arial"/>
              <a:ea typeface="Arial"/>
              <a:cs typeface="Arial"/>
              <a:sym typeface="Arial"/>
            </a:endParaRPr>
          </a:p>
        </p:txBody>
      </p:sp>
      <p:sp>
        <p:nvSpPr>
          <p:cNvPr id="137" name="Google Shape;137;p8"/>
          <p:cNvSpPr txBox="1"/>
          <p:nvPr/>
        </p:nvSpPr>
        <p:spPr>
          <a:xfrm>
            <a:off x="9062380" y="1937967"/>
            <a:ext cx="2428500" cy="3387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1600"/>
              <a:buFont typeface="Arial"/>
              <a:buNone/>
            </a:pPr>
            <a:r>
              <a:rPr lang="he" sz="1600" b="1" i="0" u="none" strike="noStrike" cap="none" baseline="0">
                <a:solidFill>
                  <a:srgbClr val="000000"/>
                </a:solidFill>
                <a:latin typeface="Arial"/>
                <a:ea typeface="Arial"/>
                <a:cs typeface="Arial"/>
                <a:sym typeface="Arial"/>
              </a:rPr>
              <a:t>דימות מוחי</a:t>
            </a:r>
            <a:endParaRPr sz="1400" b="0" i="0" u="none" strike="noStrike" cap="none">
              <a:solidFill>
                <a:srgbClr val="000000"/>
              </a:solidFill>
              <a:latin typeface="Arial"/>
              <a:ea typeface="Arial"/>
              <a:cs typeface="Arial"/>
              <a:sym typeface="Arial"/>
            </a:endParaRPr>
          </a:p>
        </p:txBody>
      </p:sp>
      <p:graphicFrame>
        <p:nvGraphicFramePr>
          <p:cNvPr id="138" name="Google Shape;138;p8"/>
          <p:cNvGraphicFramePr/>
          <p:nvPr>
            <p:extLst>
              <p:ext uri="{D42A27DB-BD31-4B8C-83A1-F6EECF244321}">
                <p14:modId xmlns:p14="http://schemas.microsoft.com/office/powerpoint/2010/main" val="2617754760"/>
              </p:ext>
            </p:extLst>
          </p:nvPr>
        </p:nvGraphicFramePr>
        <p:xfrm>
          <a:off x="9062375" y="2362370"/>
          <a:ext cx="2803325" cy="3230600"/>
        </p:xfrm>
        <a:graphic>
          <a:graphicData uri="http://schemas.openxmlformats.org/drawingml/2006/table">
            <a:tbl>
              <a:tblPr>
                <a:noFill/>
                <a:tableStyleId>{DBDFAA5C-1C35-40E7-A979-1C3EEB005452}</a:tableStyleId>
              </a:tblPr>
              <a:tblGrid>
                <a:gridCol w="2083775">
                  <a:extLst>
                    <a:ext uri="{9D8B030D-6E8A-4147-A177-3AD203B41FA5}">
                      <a16:colId xmlns:a16="http://schemas.microsoft.com/office/drawing/2014/main" val="20000"/>
                    </a:ext>
                  </a:extLst>
                </a:gridCol>
                <a:gridCol w="719550">
                  <a:extLst>
                    <a:ext uri="{9D8B030D-6E8A-4147-A177-3AD203B41FA5}">
                      <a16:colId xmlns:a16="http://schemas.microsoft.com/office/drawing/2014/main" val="20001"/>
                    </a:ext>
                  </a:extLst>
                </a:gridCol>
              </a:tblGrid>
              <a:tr h="396200">
                <a:tc gridSpan="2">
                  <a:txBody>
                    <a:bodyPr/>
                    <a:lstStyle/>
                    <a:p>
                      <a:pPr marL="0" lvl="0" indent="0" algn="r" rtl="1">
                        <a:spcBef>
                          <a:spcPts val="0"/>
                        </a:spcBef>
                        <a:spcAft>
                          <a:spcPts val="0"/>
                        </a:spcAft>
                        <a:buNone/>
                      </a:pPr>
                      <a:r>
                        <a:rPr lang="he" sz="1100" b="0" i="0" u="none" baseline="0">
                          <a:solidFill>
                            <a:schemeClr val="lt1"/>
                          </a:solidFill>
                        </a:rPr>
                        <a:t>דימות מוחי לא תקין</a:t>
                      </a:r>
                      <a:endParaRPr sz="1100">
                        <a:solidFill>
                          <a:schemeClr val="lt1"/>
                        </a:solidFill>
                      </a:endParaRPr>
                    </a:p>
                  </a:txBody>
                  <a:tcPr marL="91425" marR="91425" marT="91425" marB="91425">
                    <a:solidFill>
                      <a:schemeClr val="dk1"/>
                    </a:solidFill>
                  </a:tcPr>
                </a:tc>
                <a:tc hMerge="1">
                  <a:txBody>
                    <a:bodyPr/>
                    <a:lstStyle/>
                    <a:p>
                      <a:endParaRPr lang="he"/>
                    </a:p>
                  </a:txBody>
                  <a:tcPr/>
                </a:tc>
                <a:extLst>
                  <a:ext uri="{0D108BD9-81ED-4DB2-BD59-A6C34878D82A}">
                    <a16:rowId xmlns:a16="http://schemas.microsoft.com/office/drawing/2014/main" val="10000"/>
                  </a:ext>
                </a:extLst>
              </a:tr>
              <a:tr h="306550">
                <a:tc>
                  <a:txBody>
                    <a:bodyPr/>
                    <a:lstStyle/>
                    <a:p>
                      <a:pPr marL="0" lvl="0" indent="0" algn="r" rtl="1">
                        <a:spcBef>
                          <a:spcPts val="0"/>
                        </a:spcBef>
                        <a:spcAft>
                          <a:spcPts val="0"/>
                        </a:spcAft>
                        <a:buNone/>
                      </a:pPr>
                      <a:r>
                        <a:rPr lang="he" sz="1000" b="0" i="0" u="none" baseline="0"/>
                        <a:t>פגיעה בחומר החדרי הלבן (Periventricular)</a:t>
                      </a:r>
                      <a:endParaRPr sz="1000"/>
                    </a:p>
                  </a:txBody>
                  <a:tcPr marL="91425" marR="91425" marT="91425" marB="91425"/>
                </a:tc>
                <a:tc>
                  <a:txBody>
                    <a:bodyPr/>
                    <a:lstStyle/>
                    <a:p>
                      <a:pPr marL="0" lvl="0" indent="0" algn="ctr" rtl="1">
                        <a:spcBef>
                          <a:spcPts val="0"/>
                        </a:spcBef>
                        <a:spcAft>
                          <a:spcPts val="0"/>
                        </a:spcAft>
                        <a:buNone/>
                      </a:pPr>
                      <a:r>
                        <a:rPr lang="he" sz="1000" b="0" i="0" u="none" baseline="0" dirty="0"/>
                        <a:t>%</a:t>
                      </a:r>
                      <a:r>
                        <a:rPr lang="he-IL" sz="1000" b="0" i="0" u="none" baseline="0" dirty="0"/>
                        <a:t>‏</a:t>
                      </a:r>
                      <a:r>
                        <a:rPr lang="he" sz="1000" b="0" i="0" u="none" baseline="0" dirty="0"/>
                        <a:t>19</a:t>
                      </a:r>
                      <a:endParaRPr sz="1000" dirty="0"/>
                    </a:p>
                  </a:txBody>
                  <a:tcPr marL="91425" marR="91425" marT="91425" marB="91425"/>
                </a:tc>
                <a:extLst>
                  <a:ext uri="{0D108BD9-81ED-4DB2-BD59-A6C34878D82A}">
                    <a16:rowId xmlns:a16="http://schemas.microsoft.com/office/drawing/2014/main" val="10001"/>
                  </a:ext>
                </a:extLst>
              </a:tr>
              <a:tr h="268000">
                <a:tc>
                  <a:txBody>
                    <a:bodyPr/>
                    <a:lstStyle/>
                    <a:p>
                      <a:pPr marL="0" lvl="0" indent="0" algn="r" rtl="1">
                        <a:spcBef>
                          <a:spcPts val="0"/>
                        </a:spcBef>
                        <a:spcAft>
                          <a:spcPts val="0"/>
                        </a:spcAft>
                        <a:buNone/>
                      </a:pPr>
                      <a:r>
                        <a:rPr lang="he" sz="1000" b="0" i="0" u="none" baseline="0"/>
                        <a:t>מום מוחי</a:t>
                      </a:r>
                      <a:endParaRPr sz="1000"/>
                    </a:p>
                  </a:txBody>
                  <a:tcPr marL="91425" marR="91425" marT="91425" marB="91425"/>
                </a:tc>
                <a:tc>
                  <a:txBody>
                    <a:bodyPr/>
                    <a:lstStyle/>
                    <a:p>
                      <a:pPr marL="0" lvl="0" indent="0" algn="ctr" rtl="1">
                        <a:spcBef>
                          <a:spcPts val="0"/>
                        </a:spcBef>
                        <a:spcAft>
                          <a:spcPts val="0"/>
                        </a:spcAft>
                        <a:buNone/>
                      </a:pPr>
                      <a:r>
                        <a:rPr lang="he" sz="1000" b="0" i="0" u="none" baseline="0" dirty="0"/>
                        <a:t>%</a:t>
                      </a:r>
                      <a:r>
                        <a:rPr lang="he-IL" sz="1000" b="0" i="0" u="none" baseline="0" dirty="0"/>
                        <a:t>‏</a:t>
                      </a:r>
                      <a:r>
                        <a:rPr lang="he" sz="1000" b="0" i="0" u="none" baseline="0" dirty="0"/>
                        <a:t>11</a:t>
                      </a:r>
                      <a:endParaRPr sz="1000" dirty="0"/>
                    </a:p>
                  </a:txBody>
                  <a:tcPr marL="91425" marR="91425" marT="91425" marB="91425"/>
                </a:tc>
                <a:extLst>
                  <a:ext uri="{0D108BD9-81ED-4DB2-BD59-A6C34878D82A}">
                    <a16:rowId xmlns:a16="http://schemas.microsoft.com/office/drawing/2014/main" val="10002"/>
                  </a:ext>
                </a:extLst>
              </a:tr>
              <a:tr h="317775">
                <a:tc>
                  <a:txBody>
                    <a:bodyPr/>
                    <a:lstStyle/>
                    <a:p>
                      <a:pPr marL="0" lvl="0" indent="0" algn="r" rtl="1">
                        <a:spcBef>
                          <a:spcPts val="0"/>
                        </a:spcBef>
                        <a:spcAft>
                          <a:spcPts val="0"/>
                        </a:spcAft>
                        <a:buNone/>
                      </a:pPr>
                      <a:r>
                        <a:rPr lang="he" sz="1000" b="0" i="0" u="none" baseline="0"/>
                        <a:t>שבץ מוחי (CVA)</a:t>
                      </a:r>
                      <a:endParaRPr sz="1000"/>
                    </a:p>
                  </a:txBody>
                  <a:tcPr marL="91425" marR="91425" marT="91425" marB="91425"/>
                </a:tc>
                <a:tc>
                  <a:txBody>
                    <a:bodyPr/>
                    <a:lstStyle/>
                    <a:p>
                      <a:pPr marL="0" lvl="0" indent="0" algn="ctr" rtl="1">
                        <a:spcBef>
                          <a:spcPts val="0"/>
                        </a:spcBef>
                        <a:spcAft>
                          <a:spcPts val="0"/>
                        </a:spcAft>
                        <a:buNone/>
                      </a:pPr>
                      <a:r>
                        <a:rPr lang="he" sz="1000" b="0" i="0" u="none" baseline="0" dirty="0"/>
                        <a:t>%</a:t>
                      </a:r>
                      <a:r>
                        <a:rPr lang="he-IL" sz="1000" b="0" i="0" u="none" baseline="0" dirty="0"/>
                        <a:t>‏</a:t>
                      </a:r>
                      <a:r>
                        <a:rPr lang="he" sz="1000" b="0" i="0" u="none" baseline="0" dirty="0"/>
                        <a:t>11</a:t>
                      </a:r>
                      <a:endParaRPr sz="1000" dirty="0"/>
                    </a:p>
                  </a:txBody>
                  <a:tcPr marL="91425" marR="91425" marT="91425" marB="91425"/>
                </a:tc>
                <a:extLst>
                  <a:ext uri="{0D108BD9-81ED-4DB2-BD59-A6C34878D82A}">
                    <a16:rowId xmlns:a16="http://schemas.microsoft.com/office/drawing/2014/main" val="10003"/>
                  </a:ext>
                </a:extLst>
              </a:tr>
              <a:tr h="309425">
                <a:tc>
                  <a:txBody>
                    <a:bodyPr/>
                    <a:lstStyle/>
                    <a:p>
                      <a:pPr marL="0" lvl="0" indent="0" algn="r" rtl="1">
                        <a:spcBef>
                          <a:spcPts val="0"/>
                        </a:spcBef>
                        <a:spcAft>
                          <a:spcPts val="0"/>
                        </a:spcAft>
                        <a:buNone/>
                      </a:pPr>
                      <a:r>
                        <a:rPr lang="he" sz="1000" b="0" i="0" u="none" baseline="0"/>
                        <a:t>פגיעה בחומר האפור</a:t>
                      </a:r>
                      <a:endParaRPr sz="1000"/>
                    </a:p>
                  </a:txBody>
                  <a:tcPr marL="91425" marR="91425" marT="91425" marB="91425"/>
                </a:tc>
                <a:tc>
                  <a:txBody>
                    <a:bodyPr/>
                    <a:lstStyle/>
                    <a:p>
                      <a:pPr marL="0" lvl="0" indent="0" algn="ctr" rtl="1">
                        <a:spcBef>
                          <a:spcPts val="0"/>
                        </a:spcBef>
                        <a:spcAft>
                          <a:spcPts val="0"/>
                        </a:spcAft>
                        <a:buNone/>
                      </a:pPr>
                      <a:r>
                        <a:rPr lang="he" sz="1000" b="0" i="0" u="none" baseline="0" dirty="0"/>
                        <a:t>%</a:t>
                      </a:r>
                      <a:r>
                        <a:rPr lang="he-IL" sz="1000" b="0" i="0" u="none" baseline="0" dirty="0"/>
                        <a:t>‏</a:t>
                      </a:r>
                      <a:r>
                        <a:rPr lang="he" sz="1000" b="0" i="0" u="none" baseline="0" dirty="0"/>
                        <a:t>22</a:t>
                      </a:r>
                      <a:endParaRPr sz="1000" dirty="0"/>
                    </a:p>
                  </a:txBody>
                  <a:tcPr marL="91425" marR="91425" marT="91425" marB="91425"/>
                </a:tc>
                <a:extLst>
                  <a:ext uri="{0D108BD9-81ED-4DB2-BD59-A6C34878D82A}">
                    <a16:rowId xmlns:a16="http://schemas.microsoft.com/office/drawing/2014/main" val="10004"/>
                  </a:ext>
                </a:extLst>
              </a:tr>
              <a:tr h="309425">
                <a:tc>
                  <a:txBody>
                    <a:bodyPr/>
                    <a:lstStyle/>
                    <a:p>
                      <a:pPr marL="0" lvl="0" indent="0" algn="r" rtl="1">
                        <a:spcBef>
                          <a:spcPts val="0"/>
                        </a:spcBef>
                        <a:spcAft>
                          <a:spcPts val="0"/>
                        </a:spcAft>
                        <a:buNone/>
                      </a:pPr>
                      <a:r>
                        <a:rPr lang="he" sz="1000" b="0" i="0" u="none" baseline="0"/>
                        <a:t>דימום תוך-גולגולתי</a:t>
                      </a:r>
                      <a:endParaRPr sz="1000"/>
                    </a:p>
                  </a:txBody>
                  <a:tcPr marL="91425" marR="91425" marT="91425" marB="91425"/>
                </a:tc>
                <a:tc>
                  <a:txBody>
                    <a:bodyPr/>
                    <a:lstStyle/>
                    <a:p>
                      <a:pPr marL="0" lvl="0" indent="0" algn="ctr" rtl="1">
                        <a:spcBef>
                          <a:spcPts val="0"/>
                        </a:spcBef>
                        <a:spcAft>
                          <a:spcPts val="0"/>
                        </a:spcAft>
                        <a:buNone/>
                      </a:pPr>
                      <a:r>
                        <a:rPr lang="he" sz="1000" b="0" i="0" u="none" baseline="0" dirty="0"/>
                        <a:t>%</a:t>
                      </a:r>
                      <a:r>
                        <a:rPr lang="he-IL" sz="1000" b="0" i="0" u="none" baseline="0" dirty="0"/>
                        <a:t>‏</a:t>
                      </a:r>
                      <a:r>
                        <a:rPr lang="he" sz="1000" b="0" i="0" u="none" baseline="0" dirty="0"/>
                        <a:t>3</a:t>
                      </a:r>
                      <a:endParaRPr sz="1000" dirty="0"/>
                    </a:p>
                  </a:txBody>
                  <a:tcPr marL="91425" marR="91425" marT="91425" marB="91425"/>
                </a:tc>
                <a:extLst>
                  <a:ext uri="{0D108BD9-81ED-4DB2-BD59-A6C34878D82A}">
                    <a16:rowId xmlns:a16="http://schemas.microsoft.com/office/drawing/2014/main" val="10005"/>
                  </a:ext>
                </a:extLst>
              </a:tr>
              <a:tr h="239325">
                <a:tc>
                  <a:txBody>
                    <a:bodyPr/>
                    <a:lstStyle/>
                    <a:p>
                      <a:pPr marL="0" lvl="0" indent="0" algn="r" rtl="1">
                        <a:spcBef>
                          <a:spcPts val="0"/>
                        </a:spcBef>
                        <a:spcAft>
                          <a:spcPts val="0"/>
                        </a:spcAft>
                        <a:buNone/>
                      </a:pPr>
                      <a:r>
                        <a:rPr lang="he" sz="1000" b="0" i="0" u="none" baseline="0"/>
                        <a:t>זיהום</a:t>
                      </a:r>
                      <a:endParaRPr sz="1000"/>
                    </a:p>
                  </a:txBody>
                  <a:tcPr marL="91425" marR="91425" marT="91425" marB="91425"/>
                </a:tc>
                <a:tc>
                  <a:txBody>
                    <a:bodyPr/>
                    <a:lstStyle/>
                    <a:p>
                      <a:pPr marL="0" lvl="0" indent="0" algn="ctr" rtl="1">
                        <a:spcBef>
                          <a:spcPts val="0"/>
                        </a:spcBef>
                        <a:spcAft>
                          <a:spcPts val="0"/>
                        </a:spcAft>
                        <a:buNone/>
                      </a:pPr>
                      <a:r>
                        <a:rPr lang="he" sz="1000" b="0" i="0" u="none" baseline="0" dirty="0"/>
                        <a:t>%</a:t>
                      </a:r>
                      <a:r>
                        <a:rPr lang="he-IL" sz="1000" b="0" i="0" u="none" baseline="0" dirty="0"/>
                        <a:t>‏</a:t>
                      </a:r>
                      <a:r>
                        <a:rPr lang="he" sz="1000" b="0" i="0" u="none" baseline="0" dirty="0"/>
                        <a:t>2</a:t>
                      </a:r>
                      <a:endParaRPr sz="1000" dirty="0"/>
                    </a:p>
                  </a:txBody>
                  <a:tcPr marL="91425" marR="91425" marT="91425" marB="91425"/>
                </a:tc>
                <a:extLst>
                  <a:ext uri="{0D108BD9-81ED-4DB2-BD59-A6C34878D82A}">
                    <a16:rowId xmlns:a16="http://schemas.microsoft.com/office/drawing/2014/main" val="10006"/>
                  </a:ext>
                </a:extLst>
              </a:tr>
              <a:tr h="245625">
                <a:tc>
                  <a:txBody>
                    <a:bodyPr/>
                    <a:lstStyle/>
                    <a:p>
                      <a:pPr marL="0" lvl="0" indent="0" algn="r" rtl="1">
                        <a:spcBef>
                          <a:spcPts val="0"/>
                        </a:spcBef>
                        <a:spcAft>
                          <a:spcPts val="0"/>
                        </a:spcAft>
                        <a:buNone/>
                      </a:pPr>
                      <a:r>
                        <a:rPr lang="he" sz="1000" b="0" i="0" u="none" baseline="0"/>
                        <a:t>לא ספציפי</a:t>
                      </a:r>
                      <a:endParaRPr sz="1000"/>
                    </a:p>
                  </a:txBody>
                  <a:tcPr marL="91425" marR="91425" marT="91425" marB="91425"/>
                </a:tc>
                <a:tc>
                  <a:txBody>
                    <a:bodyPr/>
                    <a:lstStyle/>
                    <a:p>
                      <a:pPr marL="0" lvl="0" indent="0" algn="ctr" rtl="1">
                        <a:spcBef>
                          <a:spcPts val="0"/>
                        </a:spcBef>
                        <a:spcAft>
                          <a:spcPts val="0"/>
                        </a:spcAft>
                        <a:buNone/>
                      </a:pPr>
                      <a:r>
                        <a:rPr lang="he" sz="1000" b="0" i="0" u="none" baseline="0" dirty="0"/>
                        <a:t>%</a:t>
                      </a:r>
                      <a:r>
                        <a:rPr lang="he-IL" sz="1000" b="0" i="0" u="none" baseline="0" dirty="0"/>
                        <a:t>‏</a:t>
                      </a:r>
                      <a:r>
                        <a:rPr lang="he" sz="1000" b="0" i="0" u="none" baseline="0" dirty="0"/>
                        <a:t>19</a:t>
                      </a:r>
                      <a:endParaRPr sz="1000" dirty="0"/>
                    </a:p>
                  </a:txBody>
                  <a:tcPr marL="91425" marR="91425" marT="91425" marB="91425"/>
                </a:tc>
                <a:extLst>
                  <a:ext uri="{0D108BD9-81ED-4DB2-BD59-A6C34878D82A}">
                    <a16:rowId xmlns:a16="http://schemas.microsoft.com/office/drawing/2014/main" val="10007"/>
                  </a:ext>
                </a:extLst>
              </a:tr>
              <a:tr h="309425">
                <a:tc>
                  <a:txBody>
                    <a:bodyPr/>
                    <a:lstStyle/>
                    <a:p>
                      <a:pPr marL="0" lvl="0" indent="0" algn="r" rtl="1">
                        <a:spcBef>
                          <a:spcPts val="0"/>
                        </a:spcBef>
                        <a:spcAft>
                          <a:spcPts val="0"/>
                        </a:spcAft>
                        <a:buNone/>
                      </a:pPr>
                      <a:r>
                        <a:rPr lang="he" sz="1000" b="0" i="0" u="none" baseline="0"/>
                        <a:t>תקין</a:t>
                      </a:r>
                      <a:endParaRPr sz="1000"/>
                    </a:p>
                  </a:txBody>
                  <a:tcPr marL="91425" marR="91425" marT="91425" marB="91425"/>
                </a:tc>
                <a:tc>
                  <a:txBody>
                    <a:bodyPr/>
                    <a:lstStyle/>
                    <a:p>
                      <a:pPr marL="0" lvl="0" indent="0" algn="ctr" rtl="1">
                        <a:spcBef>
                          <a:spcPts val="0"/>
                        </a:spcBef>
                        <a:spcAft>
                          <a:spcPts val="0"/>
                        </a:spcAft>
                        <a:buNone/>
                      </a:pPr>
                      <a:r>
                        <a:rPr lang="he" sz="1000" b="0" i="0" u="none" baseline="0" dirty="0"/>
                        <a:t>%</a:t>
                      </a:r>
                      <a:r>
                        <a:rPr lang="he-IL" sz="1000" b="0" i="0" u="none" baseline="0" dirty="0"/>
                        <a:t>‏</a:t>
                      </a:r>
                      <a:r>
                        <a:rPr lang="he" sz="1000" b="0" i="0" u="none" baseline="0" dirty="0"/>
                        <a:t>13</a:t>
                      </a:r>
                      <a:endParaRPr sz="1000" dirty="0"/>
                    </a:p>
                  </a:txBody>
                  <a:tcPr marL="91425" marR="91425" marT="91425" marB="91425"/>
                </a:tc>
                <a:extLst>
                  <a:ext uri="{0D108BD9-81ED-4DB2-BD59-A6C34878D82A}">
                    <a16:rowId xmlns:a16="http://schemas.microsoft.com/office/drawing/2014/main" val="10008"/>
                  </a:ext>
                </a:extLst>
              </a:tr>
            </a:tbl>
          </a:graphicData>
        </a:graphic>
      </p:graphicFrame>
      <p:sp>
        <p:nvSpPr>
          <p:cNvPr id="139" name="Google Shape;139;p8"/>
          <p:cNvSpPr txBox="1"/>
          <p:nvPr/>
        </p:nvSpPr>
        <p:spPr>
          <a:xfrm>
            <a:off x="4701727" y="2014182"/>
            <a:ext cx="3318600" cy="3387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1600"/>
              <a:buFont typeface="Arial"/>
              <a:buNone/>
            </a:pPr>
            <a:r>
              <a:rPr lang="he" sz="1600" b="1" i="0" u="none" strike="noStrike" cap="none" baseline="0">
                <a:solidFill>
                  <a:schemeClr val="dk1"/>
                </a:solidFill>
                <a:latin typeface="Arial"/>
                <a:ea typeface="Arial"/>
                <a:cs typeface="Arial"/>
                <a:sym typeface="Arial"/>
              </a:rPr>
              <a:t>הערכת התפתחות מוטורית</a:t>
            </a:r>
            <a:endParaRPr sz="1400" b="0" i="0" u="none" strike="noStrike" cap="none">
              <a:solidFill>
                <a:schemeClr val="dk1"/>
              </a:solidFill>
              <a:latin typeface="Arial"/>
              <a:ea typeface="Arial"/>
              <a:cs typeface="Arial"/>
              <a:sym typeface="Arial"/>
            </a:endParaRPr>
          </a:p>
        </p:txBody>
      </p:sp>
      <p:graphicFrame>
        <p:nvGraphicFramePr>
          <p:cNvPr id="140" name="Google Shape;140;p8"/>
          <p:cNvGraphicFramePr/>
          <p:nvPr>
            <p:extLst>
              <p:ext uri="{D42A27DB-BD31-4B8C-83A1-F6EECF244321}">
                <p14:modId xmlns:p14="http://schemas.microsoft.com/office/powerpoint/2010/main" val="1599917936"/>
              </p:ext>
            </p:extLst>
          </p:nvPr>
        </p:nvGraphicFramePr>
        <p:xfrm>
          <a:off x="519725" y="2258445"/>
          <a:ext cx="3709150" cy="2316350"/>
        </p:xfrm>
        <a:graphic>
          <a:graphicData uri="http://schemas.openxmlformats.org/drawingml/2006/table">
            <a:tbl>
              <a:tblPr>
                <a:noFill/>
                <a:tableStyleId>{DBDFAA5C-1C35-40E7-A979-1C3EEB005452}</a:tableStyleId>
              </a:tblPr>
              <a:tblGrid>
                <a:gridCol w="2874275">
                  <a:extLst>
                    <a:ext uri="{9D8B030D-6E8A-4147-A177-3AD203B41FA5}">
                      <a16:colId xmlns:a16="http://schemas.microsoft.com/office/drawing/2014/main" val="20000"/>
                    </a:ext>
                  </a:extLst>
                </a:gridCol>
                <a:gridCol w="834875">
                  <a:extLst>
                    <a:ext uri="{9D8B030D-6E8A-4147-A177-3AD203B41FA5}">
                      <a16:colId xmlns:a16="http://schemas.microsoft.com/office/drawing/2014/main" val="20001"/>
                    </a:ext>
                  </a:extLst>
                </a:gridCol>
              </a:tblGrid>
              <a:tr h="396200">
                <a:tc>
                  <a:txBody>
                    <a:bodyPr/>
                    <a:lstStyle/>
                    <a:p>
                      <a:pPr marL="0" lvl="0" indent="0" algn="r" rtl="1">
                        <a:spcBef>
                          <a:spcPts val="0"/>
                        </a:spcBef>
                        <a:spcAft>
                          <a:spcPts val="0"/>
                        </a:spcAft>
                        <a:buNone/>
                      </a:pPr>
                      <a:r>
                        <a:rPr lang="he" sz="1100" b="0" i="0" u="none" baseline="0">
                          <a:solidFill>
                            <a:schemeClr val="lt1"/>
                          </a:solidFill>
                        </a:rPr>
                        <a:t>גורם סיכון</a:t>
                      </a:r>
                      <a:endParaRPr sz="1100">
                        <a:solidFill>
                          <a:schemeClr val="lt1"/>
                        </a:solidFill>
                      </a:endParaRPr>
                    </a:p>
                  </a:txBody>
                  <a:tcPr marL="91425" marR="91425" marT="91425" marB="91425">
                    <a:solidFill>
                      <a:schemeClr val="dk1"/>
                    </a:solidFill>
                  </a:tcPr>
                </a:tc>
                <a:tc>
                  <a:txBody>
                    <a:bodyPr/>
                    <a:lstStyle/>
                    <a:p>
                      <a:pPr marL="0" lvl="0" indent="0" algn="r" rtl="1">
                        <a:spcBef>
                          <a:spcPts val="0"/>
                        </a:spcBef>
                        <a:spcAft>
                          <a:spcPts val="0"/>
                        </a:spcAft>
                        <a:buNone/>
                      </a:pPr>
                      <a:r>
                        <a:rPr lang="he" sz="1100" b="0" i="0" u="none" baseline="0">
                          <a:solidFill>
                            <a:schemeClr val="lt1"/>
                          </a:solidFill>
                        </a:rPr>
                        <a:t>סיכון סי.פי.</a:t>
                      </a:r>
                      <a:endParaRPr sz="1100">
                        <a:solidFill>
                          <a:schemeClr val="lt1"/>
                        </a:solidFill>
                      </a:endParaRPr>
                    </a:p>
                  </a:txBody>
                  <a:tcPr marL="91425" marR="91425" marT="91425" marB="91425">
                    <a:solidFill>
                      <a:schemeClr val="dk1"/>
                    </a:solidFill>
                  </a:tcPr>
                </a:tc>
                <a:extLst>
                  <a:ext uri="{0D108BD9-81ED-4DB2-BD59-A6C34878D82A}">
                    <a16:rowId xmlns:a16="http://schemas.microsoft.com/office/drawing/2014/main" val="10000"/>
                  </a:ext>
                </a:extLst>
              </a:tr>
              <a:tr h="306550">
                <a:tc gridSpan="2">
                  <a:txBody>
                    <a:bodyPr/>
                    <a:lstStyle/>
                    <a:p>
                      <a:pPr marL="0" lvl="0" indent="0" algn="r" rtl="1">
                        <a:spcBef>
                          <a:spcPts val="0"/>
                        </a:spcBef>
                        <a:spcAft>
                          <a:spcPts val="0"/>
                        </a:spcAft>
                        <a:buNone/>
                      </a:pPr>
                      <a:r>
                        <a:rPr lang="he" sz="1000" b="0" i="0" u="none" baseline="0"/>
                        <a:t>סיכונים קשורים לאם (בלוטת התריס, רעלת הריון, דימומים, זיהום, פיגור גדילה תוך-רחמי (IUGR), הפרעות קשורות לשליה, מרובים)+\-</a:t>
                      </a:r>
                      <a:endParaRPr sz="1000"/>
                    </a:p>
                  </a:txBody>
                  <a:tcPr marL="91425" marR="91425" marT="91425" marB="91425"/>
                </a:tc>
                <a:tc hMerge="1">
                  <a:txBody>
                    <a:bodyPr/>
                    <a:lstStyle/>
                    <a:p>
                      <a:endParaRPr lang="he"/>
                    </a:p>
                  </a:txBody>
                  <a:tcPr/>
                </a:tc>
                <a:extLst>
                  <a:ext uri="{0D108BD9-81ED-4DB2-BD59-A6C34878D82A}">
                    <a16:rowId xmlns:a16="http://schemas.microsoft.com/office/drawing/2014/main" val="10001"/>
                  </a:ext>
                </a:extLst>
              </a:tr>
              <a:tr h="268000">
                <a:tc>
                  <a:txBody>
                    <a:bodyPr/>
                    <a:lstStyle/>
                    <a:p>
                      <a:pPr marL="0" lvl="0" indent="0" algn="r" rtl="1">
                        <a:spcBef>
                          <a:spcPts val="0"/>
                        </a:spcBef>
                        <a:spcAft>
                          <a:spcPts val="0"/>
                        </a:spcAft>
                        <a:buNone/>
                      </a:pPr>
                      <a:r>
                        <a:rPr lang="he" sz="1000" b="0" i="0" u="none" baseline="0" dirty="0"/>
                        <a:t>לידה מוקדמת</a:t>
                      </a:r>
                      <a:endParaRPr sz="1000" dirty="0"/>
                    </a:p>
                    <a:p>
                      <a:pPr marL="457200" lvl="0" indent="-292100" algn="r" rtl="1">
                        <a:spcBef>
                          <a:spcPts val="0"/>
                        </a:spcBef>
                        <a:spcAft>
                          <a:spcPts val="0"/>
                        </a:spcAft>
                        <a:buSzPts val="1000"/>
                        <a:buChar char="●"/>
                      </a:pPr>
                      <a:r>
                        <a:rPr lang="he" sz="1000" b="0" i="0" u="none" baseline="0" dirty="0"/>
                        <a:t>&lt;28 שבועות</a:t>
                      </a:r>
                      <a:endParaRPr sz="1000" dirty="0"/>
                    </a:p>
                    <a:p>
                      <a:pPr marL="457200" lvl="0" indent="-292100" algn="r" rtl="1">
                        <a:spcBef>
                          <a:spcPts val="0"/>
                        </a:spcBef>
                        <a:spcAft>
                          <a:spcPts val="0"/>
                        </a:spcAft>
                        <a:buSzPts val="1000"/>
                        <a:buChar char="●"/>
                      </a:pPr>
                      <a:r>
                        <a:rPr lang="he" sz="1000" b="0" i="0" u="none" baseline="0" dirty="0"/>
                        <a:t>28</a:t>
                      </a:r>
                      <a:r>
                        <a:rPr lang="he-IL" sz="1000" b="0" i="0" u="none" baseline="0" dirty="0"/>
                        <a:t>‏</a:t>
                      </a:r>
                      <a:r>
                        <a:rPr lang="he" sz="1000" b="0" i="0" u="none" baseline="0" dirty="0"/>
                        <a:t>-31 שבועות</a:t>
                      </a:r>
                      <a:endParaRPr sz="1000" dirty="0"/>
                    </a:p>
                    <a:p>
                      <a:pPr marL="457200" lvl="0" indent="-292100" algn="r" rtl="1">
                        <a:spcBef>
                          <a:spcPts val="0"/>
                        </a:spcBef>
                        <a:spcAft>
                          <a:spcPts val="0"/>
                        </a:spcAft>
                        <a:buSzPts val="1000"/>
                        <a:buChar char="●"/>
                      </a:pPr>
                      <a:r>
                        <a:rPr lang="he" sz="1000" b="0" i="0" u="none" baseline="0" dirty="0"/>
                        <a:t>31</a:t>
                      </a:r>
                      <a:r>
                        <a:rPr lang="he-IL" sz="1000" b="0" i="0" u="none" baseline="0" dirty="0"/>
                        <a:t>‏</a:t>
                      </a:r>
                      <a:r>
                        <a:rPr lang="he" sz="1000" b="0" i="0" u="none" baseline="0" dirty="0"/>
                        <a:t>-37 שבועות</a:t>
                      </a:r>
                      <a:endParaRPr sz="1000" dirty="0"/>
                    </a:p>
                  </a:txBody>
                  <a:tcPr marL="91425" marR="91425" marT="91425" marB="91425"/>
                </a:tc>
                <a:tc>
                  <a:txBody>
                    <a:bodyPr/>
                    <a:lstStyle/>
                    <a:p>
                      <a:pPr marL="0" lvl="0" indent="0" algn="r" rtl="0">
                        <a:spcBef>
                          <a:spcPts val="0"/>
                        </a:spcBef>
                        <a:spcAft>
                          <a:spcPts val="0"/>
                        </a:spcAft>
                        <a:buNone/>
                      </a:pPr>
                      <a:endParaRPr sz="1000" dirty="0"/>
                    </a:p>
                    <a:p>
                      <a:pPr marL="0" lvl="0" indent="0" algn="r" rtl="0">
                        <a:spcBef>
                          <a:spcPts val="0"/>
                        </a:spcBef>
                        <a:spcAft>
                          <a:spcPts val="0"/>
                        </a:spcAft>
                        <a:buNone/>
                      </a:pPr>
                      <a:r>
                        <a:rPr lang="he" sz="1000" b="0" i="0" u="none" baseline="0" dirty="0"/>
                        <a:t>%</a:t>
                      </a:r>
                      <a:r>
                        <a:rPr lang="he-IL" sz="1000" b="0" i="0" u="none" baseline="0" dirty="0"/>
                        <a:t>‏</a:t>
                      </a:r>
                      <a:r>
                        <a:rPr lang="he" sz="1000" b="0" i="0" u="none" baseline="0" dirty="0"/>
                        <a:t>10.0</a:t>
                      </a:r>
                      <a:endParaRPr sz="1000" dirty="0"/>
                    </a:p>
                    <a:p>
                      <a:pPr marL="0" lvl="0" indent="0" algn="r" rtl="0">
                        <a:spcBef>
                          <a:spcPts val="0"/>
                        </a:spcBef>
                        <a:spcAft>
                          <a:spcPts val="0"/>
                        </a:spcAft>
                        <a:buNone/>
                      </a:pPr>
                      <a:r>
                        <a:rPr lang="he" sz="1000" b="0" i="0" u="none" baseline="0" dirty="0"/>
                        <a:t>%</a:t>
                      </a:r>
                      <a:r>
                        <a:rPr lang="he-IL" sz="1000" b="0" i="0" u="none" baseline="0" dirty="0"/>
                        <a:t>‏</a:t>
                      </a:r>
                      <a:r>
                        <a:rPr lang="he" sz="1000" b="0" i="0" u="none" baseline="0" dirty="0"/>
                        <a:t>5.0</a:t>
                      </a:r>
                      <a:endParaRPr sz="1000" dirty="0"/>
                    </a:p>
                    <a:p>
                      <a:pPr marL="0" lvl="0" indent="0" algn="r" rtl="0">
                        <a:spcBef>
                          <a:spcPts val="0"/>
                        </a:spcBef>
                        <a:spcAft>
                          <a:spcPts val="0"/>
                        </a:spcAft>
                        <a:buNone/>
                      </a:pPr>
                      <a:r>
                        <a:rPr lang="he" sz="1000" b="0" i="0" u="none" baseline="0" dirty="0"/>
                        <a:t>%</a:t>
                      </a:r>
                      <a:r>
                        <a:rPr lang="he-IL" sz="1000" b="0" i="0" u="none" baseline="0" dirty="0"/>
                        <a:t>‏</a:t>
                      </a:r>
                      <a:r>
                        <a:rPr lang="he" sz="1000" b="0" i="0" u="none" baseline="0" dirty="0"/>
                        <a:t>0.7</a:t>
                      </a:r>
                      <a:endParaRPr sz="1000" dirty="0"/>
                    </a:p>
                  </a:txBody>
                  <a:tcPr marL="91425" marR="91425" marT="91425" marB="91425"/>
                </a:tc>
                <a:extLst>
                  <a:ext uri="{0D108BD9-81ED-4DB2-BD59-A6C34878D82A}">
                    <a16:rowId xmlns:a16="http://schemas.microsoft.com/office/drawing/2014/main" val="10002"/>
                  </a:ext>
                </a:extLst>
              </a:tr>
              <a:tr h="317775">
                <a:tc>
                  <a:txBody>
                    <a:bodyPr/>
                    <a:lstStyle/>
                    <a:p>
                      <a:pPr marL="0" lvl="0" indent="0" algn="r" rtl="1">
                        <a:spcBef>
                          <a:spcPts val="0"/>
                        </a:spcBef>
                        <a:spcAft>
                          <a:spcPts val="0"/>
                        </a:spcAft>
                        <a:buNone/>
                      </a:pPr>
                      <a:r>
                        <a:rPr lang="he" sz="1000" b="0" i="0" u="none" baseline="0" dirty="0"/>
                        <a:t>לידה במועדה</a:t>
                      </a:r>
                      <a:endParaRPr sz="1000" dirty="0"/>
                    </a:p>
                    <a:p>
                      <a:pPr marL="457200" lvl="0" indent="-292100" algn="r" rtl="1">
                        <a:spcBef>
                          <a:spcPts val="0"/>
                        </a:spcBef>
                        <a:spcAft>
                          <a:spcPts val="0"/>
                        </a:spcAft>
                        <a:buSzPts val="1000"/>
                        <a:buChar char="●"/>
                      </a:pPr>
                      <a:r>
                        <a:rPr lang="he" sz="1000" b="0" i="0" u="none" baseline="0" dirty="0"/>
                        <a:t>אנצפלופתיה</a:t>
                      </a:r>
                      <a:endParaRPr sz="1000" dirty="0"/>
                    </a:p>
                    <a:p>
                      <a:pPr marL="457200" lvl="0" indent="-292100" algn="r" rtl="1">
                        <a:spcBef>
                          <a:spcPts val="0"/>
                        </a:spcBef>
                        <a:spcAft>
                          <a:spcPts val="0"/>
                        </a:spcAft>
                        <a:buSzPts val="1000"/>
                        <a:buChar char="●"/>
                      </a:pPr>
                      <a:r>
                        <a:rPr lang="he" sz="1000" b="0" i="0" u="none" baseline="0" dirty="0"/>
                        <a:t>בריא, לא ידוע על סיכונים</a:t>
                      </a:r>
                      <a:endParaRPr sz="1000" dirty="0"/>
                    </a:p>
                  </a:txBody>
                  <a:tcPr marL="91425" marR="91425" marT="91425" marB="91425"/>
                </a:tc>
                <a:tc>
                  <a:txBody>
                    <a:bodyPr/>
                    <a:lstStyle/>
                    <a:p>
                      <a:pPr marL="0" lvl="0" indent="0" algn="r" rtl="0">
                        <a:spcBef>
                          <a:spcPts val="0"/>
                        </a:spcBef>
                        <a:spcAft>
                          <a:spcPts val="0"/>
                        </a:spcAft>
                        <a:buNone/>
                      </a:pPr>
                      <a:endParaRPr sz="1000" dirty="0">
                        <a:solidFill>
                          <a:schemeClr val="dk1"/>
                        </a:solidFill>
                      </a:endParaRPr>
                    </a:p>
                    <a:p>
                      <a:pPr marL="0" lvl="0" indent="0" algn="r" rtl="0">
                        <a:spcBef>
                          <a:spcPts val="0"/>
                        </a:spcBef>
                        <a:spcAft>
                          <a:spcPts val="0"/>
                        </a:spcAft>
                        <a:buNone/>
                      </a:pPr>
                      <a:r>
                        <a:rPr lang="he" sz="1000" b="0" i="0" u="none" baseline="0" dirty="0">
                          <a:solidFill>
                            <a:schemeClr val="dk1"/>
                          </a:solidFill>
                        </a:rPr>
                        <a:t>%</a:t>
                      </a:r>
                      <a:r>
                        <a:rPr lang="he-IL" sz="1000" b="0" i="0" u="none" baseline="0" dirty="0">
                          <a:solidFill>
                            <a:schemeClr val="dk1"/>
                          </a:solidFill>
                        </a:rPr>
                        <a:t>‏</a:t>
                      </a:r>
                      <a:r>
                        <a:rPr lang="he" sz="1000" b="0" i="0" u="none" baseline="0" dirty="0">
                          <a:solidFill>
                            <a:schemeClr val="dk1"/>
                          </a:solidFill>
                        </a:rPr>
                        <a:t>12.0</a:t>
                      </a:r>
                      <a:endParaRPr sz="1000" dirty="0">
                        <a:solidFill>
                          <a:schemeClr val="dk1"/>
                        </a:solidFill>
                      </a:endParaRPr>
                    </a:p>
                    <a:p>
                      <a:pPr marL="0" lvl="0" indent="0" algn="r" rtl="0">
                        <a:spcBef>
                          <a:spcPts val="0"/>
                        </a:spcBef>
                        <a:spcAft>
                          <a:spcPts val="0"/>
                        </a:spcAft>
                        <a:buNone/>
                      </a:pPr>
                      <a:r>
                        <a:rPr lang="he" sz="1000" b="0" i="0" u="none" baseline="0" dirty="0">
                          <a:solidFill>
                            <a:schemeClr val="dk1"/>
                          </a:solidFill>
                        </a:rPr>
                        <a:t>%</a:t>
                      </a:r>
                      <a:r>
                        <a:rPr lang="he-IL" sz="1000" b="0" i="0" u="none" baseline="0" dirty="0">
                          <a:solidFill>
                            <a:schemeClr val="dk1"/>
                          </a:solidFill>
                        </a:rPr>
                        <a:t>‏</a:t>
                      </a:r>
                      <a:r>
                        <a:rPr lang="he" sz="1000" b="0" i="0" u="none" baseline="0" dirty="0">
                          <a:solidFill>
                            <a:schemeClr val="dk1"/>
                          </a:solidFill>
                        </a:rPr>
                        <a:t>0.1</a:t>
                      </a:r>
                      <a:endParaRPr sz="1000" dirty="0">
                        <a:solidFill>
                          <a:schemeClr val="dk1"/>
                        </a:solidFill>
                      </a:endParaRPr>
                    </a:p>
                  </a:txBody>
                  <a:tcPr marL="91425" marR="91425" marT="91425" marB="91425"/>
                </a:tc>
                <a:extLst>
                  <a:ext uri="{0D108BD9-81ED-4DB2-BD59-A6C34878D82A}">
                    <a16:rowId xmlns:a16="http://schemas.microsoft.com/office/drawing/2014/main" val="10003"/>
                  </a:ext>
                </a:extLst>
              </a:tr>
            </a:tbl>
          </a:graphicData>
        </a:graphic>
      </p:graphicFrame>
      <p:graphicFrame>
        <p:nvGraphicFramePr>
          <p:cNvPr id="141" name="Google Shape;141;p8"/>
          <p:cNvGraphicFramePr/>
          <p:nvPr>
            <p:extLst>
              <p:ext uri="{D42A27DB-BD31-4B8C-83A1-F6EECF244321}">
                <p14:modId xmlns:p14="http://schemas.microsoft.com/office/powerpoint/2010/main" val="3694232627"/>
              </p:ext>
            </p:extLst>
          </p:nvPr>
        </p:nvGraphicFramePr>
        <p:xfrm>
          <a:off x="4643225" y="2382995"/>
          <a:ext cx="4004800" cy="1630590"/>
        </p:xfrm>
        <a:graphic>
          <a:graphicData uri="http://schemas.openxmlformats.org/drawingml/2006/table">
            <a:tbl>
              <a:tblPr>
                <a:noFill/>
                <a:tableStyleId>{DBDFAA5C-1C35-40E7-A979-1C3EEB005452}</a:tableStyleId>
              </a:tblPr>
              <a:tblGrid>
                <a:gridCol w="1997275">
                  <a:extLst>
                    <a:ext uri="{9D8B030D-6E8A-4147-A177-3AD203B41FA5}">
                      <a16:colId xmlns:a16="http://schemas.microsoft.com/office/drawing/2014/main" val="20000"/>
                    </a:ext>
                  </a:extLst>
                </a:gridCol>
                <a:gridCol w="2007525">
                  <a:extLst>
                    <a:ext uri="{9D8B030D-6E8A-4147-A177-3AD203B41FA5}">
                      <a16:colId xmlns:a16="http://schemas.microsoft.com/office/drawing/2014/main" val="20001"/>
                    </a:ext>
                  </a:extLst>
                </a:gridCol>
              </a:tblGrid>
              <a:tr h="329425">
                <a:tc>
                  <a:txBody>
                    <a:bodyPr/>
                    <a:lstStyle/>
                    <a:p>
                      <a:pPr marL="0" lvl="0" indent="0" algn="r" rtl="1">
                        <a:spcBef>
                          <a:spcPts val="0"/>
                        </a:spcBef>
                        <a:spcAft>
                          <a:spcPts val="0"/>
                        </a:spcAft>
                        <a:buNone/>
                      </a:pPr>
                      <a:r>
                        <a:rPr lang="he" sz="1100" b="0" i="0" u="none" baseline="0">
                          <a:solidFill>
                            <a:schemeClr val="lt1"/>
                          </a:solidFill>
                        </a:rPr>
                        <a:t>גיל: &lt;20 שבועות (מתוקן)</a:t>
                      </a:r>
                      <a:endParaRPr sz="1100">
                        <a:solidFill>
                          <a:schemeClr val="lt1"/>
                        </a:solidFill>
                      </a:endParaRPr>
                    </a:p>
                  </a:txBody>
                  <a:tcPr marL="91425" marR="91425" marT="91425" marB="91425">
                    <a:solidFill>
                      <a:schemeClr val="dk1"/>
                    </a:solidFill>
                  </a:tcPr>
                </a:tc>
                <a:tc>
                  <a:txBody>
                    <a:bodyPr/>
                    <a:lstStyle/>
                    <a:p>
                      <a:pPr marL="0" lvl="0" indent="0" algn="r" rtl="1">
                        <a:spcBef>
                          <a:spcPts val="0"/>
                        </a:spcBef>
                        <a:spcAft>
                          <a:spcPts val="0"/>
                        </a:spcAft>
                        <a:buNone/>
                      </a:pPr>
                      <a:r>
                        <a:rPr lang="he" sz="1100" b="0" i="0" u="none" baseline="0">
                          <a:solidFill>
                            <a:schemeClr val="lt1"/>
                          </a:solidFill>
                        </a:rPr>
                        <a:t>גיל 6-12 חודשים</a:t>
                      </a:r>
                      <a:endParaRPr sz="1100">
                        <a:solidFill>
                          <a:schemeClr val="lt1"/>
                        </a:solidFill>
                      </a:endParaRPr>
                    </a:p>
                  </a:txBody>
                  <a:tcPr marL="91425" marR="91425" marT="91425" marB="91425">
                    <a:solidFill>
                      <a:schemeClr val="dk1"/>
                    </a:solidFill>
                  </a:tcPr>
                </a:tc>
                <a:extLst>
                  <a:ext uri="{0D108BD9-81ED-4DB2-BD59-A6C34878D82A}">
                    <a16:rowId xmlns:a16="http://schemas.microsoft.com/office/drawing/2014/main" val="10000"/>
                  </a:ext>
                </a:extLst>
              </a:tr>
              <a:tr h="306550">
                <a:tc>
                  <a:txBody>
                    <a:bodyPr/>
                    <a:lstStyle/>
                    <a:p>
                      <a:pPr marL="0" lvl="0" indent="0" algn="r" rtl="1">
                        <a:spcBef>
                          <a:spcPts val="0"/>
                        </a:spcBef>
                        <a:spcAft>
                          <a:spcPts val="0"/>
                        </a:spcAft>
                        <a:buNone/>
                      </a:pPr>
                      <a:r>
                        <a:rPr lang="he" sz="1000" b="0" i="0" u="none" baseline="0"/>
                        <a:t>הערכת תנועות כללית. %95 חיזוי.</a:t>
                      </a:r>
                      <a:endParaRPr sz="1000"/>
                    </a:p>
                  </a:txBody>
                  <a:tcPr marL="91425" marR="91425" marT="91425" marB="91425"/>
                </a:tc>
                <a:tc>
                  <a:txBody>
                    <a:bodyPr/>
                    <a:lstStyle/>
                    <a:p>
                      <a:pPr marL="0" lvl="0" indent="0" algn="r" rtl="1">
                        <a:spcBef>
                          <a:spcPts val="0"/>
                        </a:spcBef>
                        <a:spcAft>
                          <a:spcPts val="0"/>
                        </a:spcAft>
                        <a:buNone/>
                      </a:pPr>
                      <a:r>
                        <a:rPr lang="he" sz="1000" b="0" i="0" u="none" baseline="0" dirty="0"/>
                        <a:t>הערכה התפתחותית לפעוטות (DAYC) %</a:t>
                      </a:r>
                      <a:r>
                        <a:rPr lang="he-IL" sz="1000" b="0" i="0" u="none" baseline="0" dirty="0"/>
                        <a:t>‏</a:t>
                      </a:r>
                      <a:r>
                        <a:rPr lang="he" sz="1000" b="0" i="0" u="none" baseline="0" dirty="0"/>
                        <a:t>83 חיזוי.</a:t>
                      </a:r>
                      <a:endParaRPr sz="1000" dirty="0"/>
                    </a:p>
                  </a:txBody>
                  <a:tcPr marL="91425" marR="91425" marT="91425" marB="91425"/>
                </a:tc>
                <a:extLst>
                  <a:ext uri="{0D108BD9-81ED-4DB2-BD59-A6C34878D82A}">
                    <a16:rowId xmlns:a16="http://schemas.microsoft.com/office/drawing/2014/main" val="10001"/>
                  </a:ext>
                </a:extLst>
              </a:tr>
              <a:tr h="792450">
                <a:tc>
                  <a:txBody>
                    <a:bodyPr/>
                    <a:lstStyle/>
                    <a:p>
                      <a:pPr marL="0" lvl="0" indent="0" algn="r" rtl="1">
                        <a:spcBef>
                          <a:spcPts val="0"/>
                        </a:spcBef>
                        <a:spcAft>
                          <a:spcPts val="0"/>
                        </a:spcAft>
                        <a:buNone/>
                      </a:pPr>
                      <a:r>
                        <a:rPr lang="he" sz="1000" b="0" i="0" u="none" baseline="0"/>
                        <a:t>מבחן המרסמית להערכה נוירולוגית לתינוקות (HINE) עוזר לחזות את מידת החומרה.</a:t>
                      </a:r>
                      <a:endParaRPr sz="1000"/>
                    </a:p>
                  </a:txBody>
                  <a:tcPr marL="91425" marR="91425" marT="91425" marB="91425"/>
                </a:tc>
                <a:tc>
                  <a:txBody>
                    <a:bodyPr/>
                    <a:lstStyle/>
                    <a:p>
                      <a:pPr marL="0" lvl="0" indent="0" algn="r" rtl="1">
                        <a:spcBef>
                          <a:spcPts val="0"/>
                        </a:spcBef>
                        <a:spcAft>
                          <a:spcPts val="0"/>
                        </a:spcAft>
                        <a:buNone/>
                      </a:pPr>
                      <a:r>
                        <a:rPr lang="he" sz="1000" b="0" i="0" u="none" baseline="0" dirty="0"/>
                        <a:t>מבחן המרסמית להערכה נוירולוגית לתינוקות (HINE) %</a:t>
                      </a:r>
                      <a:r>
                        <a:rPr lang="he-IL" sz="1000" b="0" i="0" u="none" baseline="0" dirty="0"/>
                        <a:t>‏</a:t>
                      </a:r>
                      <a:r>
                        <a:rPr lang="he" sz="1000" b="0" i="0" u="none" baseline="0" dirty="0"/>
                        <a:t>90 חיזוי.</a:t>
                      </a:r>
                      <a:endParaRPr sz="1000" dirty="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1940</Words>
  <Application>Microsoft Office PowerPoint</Application>
  <PresentationFormat>Widescreen</PresentationFormat>
  <Paragraphs>228</Paragraphs>
  <Slides>19</Slides>
  <Notes>19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Office Theme</vt:lpstr>
      <vt:lpstr>PowerPoint Presentation</vt:lpstr>
      <vt:lpstr>כיום...</vt:lpstr>
      <vt:lpstr>מספר עובדות בקצרה</vt:lpstr>
      <vt:lpstr>שיתוק מוחין</vt:lpstr>
      <vt:lpstr>הגורמים לשיתוק מוחין</vt:lpstr>
      <vt:lpstr>גורמי סיכון</vt:lpstr>
      <vt:lpstr>אבחון</vt:lpstr>
      <vt:lpstr>אבחון (המשך)</vt:lpstr>
      <vt:lpstr>אבחון (המשך)</vt:lpstr>
      <vt:lpstr>סיווגים ע"פ הפרעות תנועה</vt:lpstr>
      <vt:lpstr>חלקי הגוף</vt:lpstr>
      <vt:lpstr>מיומנויות מוטוריקה גסה</vt:lpstr>
      <vt:lpstr>מיומנות ידיים</vt:lpstr>
      <vt:lpstr>לקויות קשורות</vt:lpstr>
      <vt:lpstr>פוקוס על התפתחות ילדים</vt:lpstr>
      <vt:lpstr>שיקולי טיפול</vt:lpstr>
      <vt:lpstr>שיקולי טיפול (המשך)</vt:lpstr>
      <vt:lpstr>העתיד</vt:lpstr>
      <vt:lpstr>מקורות: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Robyn Cummins</dc:creator>
  <cp:lastModifiedBy>Adrienne Sycamore</cp:lastModifiedBy>
  <cp:revision>17</cp:revision>
  <dcterms:created xsi:type="dcterms:W3CDTF">2016-08-15T04:07:23Z</dcterms:created>
  <dcterms:modified xsi:type="dcterms:W3CDTF">2023-07-06T23:38:29Z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0x010100CE04D6ADF19D77449B0D24BFB9C09635</vt:lpwstr>
  </property>
</Properties>
</file>